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2.xml" ContentType="application/vnd.openxmlformats-officedocument.presentationml.tags+xml"/>
  <Override PartName="/ppt/notesSlides/notesSlide111.xml" ContentType="application/vnd.openxmlformats-officedocument.presentationml.notesSlide+xml"/>
  <Override PartName="/ppt/tags/tag3.xml" ContentType="application/vnd.openxmlformats-officedocument.presentationml.tags+xml"/>
  <Override PartName="/ppt/notesSlides/notesSlide112.xml" ContentType="application/vnd.openxmlformats-officedocument.presentationml.notesSlide+xml"/>
  <Override PartName="/ppt/tags/tag4.xml" ContentType="application/vnd.openxmlformats-officedocument.presentationml.tags+xml"/>
  <Override PartName="/ppt/notesSlides/notesSlide113.xml" ContentType="application/vnd.openxmlformats-officedocument.presentationml.notesSlide+xml"/>
  <Override PartName="/ppt/tags/tag5.xml" ContentType="application/vnd.openxmlformats-officedocument.presentationml.tags+xml"/>
  <Override PartName="/ppt/notesSlides/notesSlide114.xml" ContentType="application/vnd.openxmlformats-officedocument.presentationml.notesSlide+xml"/>
  <Override PartName="/ppt/tags/tag6.xml" ContentType="application/vnd.openxmlformats-officedocument.presentationml.tags+xml"/>
  <Override PartName="/ppt/notesSlides/notesSlide115.xml" ContentType="application/vnd.openxmlformats-officedocument.presentationml.notesSlide+xml"/>
  <Override PartName="/ppt/tags/tag7.xml" ContentType="application/vnd.openxmlformats-officedocument.presentationml.tags+xml"/>
  <Override PartName="/ppt/notesSlides/notesSlide116.xml" ContentType="application/vnd.openxmlformats-officedocument.presentationml.notesSlide+xml"/>
  <Override PartName="/ppt/tags/tag8.xml" ContentType="application/vnd.openxmlformats-officedocument.presentationml.tags+xml"/>
  <Override PartName="/ppt/notesSlides/notesSlide117.xml" ContentType="application/vnd.openxmlformats-officedocument.presentationml.notesSlide+xml"/>
  <Override PartName="/ppt/tags/tag9.xml" ContentType="application/vnd.openxmlformats-officedocument.presentationml.tags+xml"/>
  <Override PartName="/ppt/notesSlides/notesSlide118.xml" ContentType="application/vnd.openxmlformats-officedocument.presentationml.notesSlide+xml"/>
  <Override PartName="/ppt/tags/tag10.xml" ContentType="application/vnd.openxmlformats-officedocument.presentationml.tags+xml"/>
  <Override PartName="/ppt/notesSlides/notesSlide119.xml" ContentType="application/vnd.openxmlformats-officedocument.presentationml.notesSlide+xml"/>
  <Override PartName="/ppt/tags/tag11.xml" ContentType="application/vnd.openxmlformats-officedocument.presentationml.tags+xml"/>
  <Override PartName="/ppt/notesSlides/notesSlide120.xml" ContentType="application/vnd.openxmlformats-officedocument.presentationml.notesSlide+xml"/>
  <Override PartName="/ppt/tags/tag12.xml" ContentType="application/vnd.openxmlformats-officedocument.presentationml.tags+xml"/>
  <Override PartName="/ppt/notesSlides/notesSlide121.xml" ContentType="application/vnd.openxmlformats-officedocument.presentationml.notesSlide+xml"/>
  <Override PartName="/ppt/tags/tag13.xml" ContentType="application/vnd.openxmlformats-officedocument.presentationml.tags+xml"/>
  <Override PartName="/ppt/notesSlides/notesSlide122.xml" ContentType="application/vnd.openxmlformats-officedocument.presentationml.notesSlide+xml"/>
  <Override PartName="/ppt/tags/tag14.xml" ContentType="application/vnd.openxmlformats-officedocument.presentationml.tags+xml"/>
  <Override PartName="/ppt/notesSlides/notesSlide123.xml" ContentType="application/vnd.openxmlformats-officedocument.presentationml.notesSlide+xml"/>
  <Override PartName="/ppt/tags/tag15.xml" ContentType="application/vnd.openxmlformats-officedocument.presentationml.tags+xml"/>
  <Override PartName="/ppt/notesSlides/notesSlide124.xml" ContentType="application/vnd.openxmlformats-officedocument.presentationml.notesSlide+xml"/>
  <Override PartName="/ppt/tags/tag16.xml" ContentType="application/vnd.openxmlformats-officedocument.presentationml.tags+xml"/>
  <Override PartName="/ppt/notesSlides/notesSlide125.xml" ContentType="application/vnd.openxmlformats-officedocument.presentationml.notesSlide+xml"/>
  <Override PartName="/ppt/tags/tag17.xml" ContentType="application/vnd.openxmlformats-officedocument.presentationml.tags+xml"/>
  <Override PartName="/ppt/notesSlides/notesSlide126.xml" ContentType="application/vnd.openxmlformats-officedocument.presentationml.notesSlide+xml"/>
  <Override PartName="/ppt/tags/tag18.xml" ContentType="application/vnd.openxmlformats-officedocument.presentationml.tags+xml"/>
  <Override PartName="/ppt/notesSlides/notesSlide127.xml" ContentType="application/vnd.openxmlformats-officedocument.presentationml.notesSlide+xml"/>
  <Override PartName="/ppt/tags/tag19.xml" ContentType="application/vnd.openxmlformats-officedocument.presentationml.tags+xml"/>
  <Override PartName="/ppt/notesSlides/notesSlide128.xml" ContentType="application/vnd.openxmlformats-officedocument.presentationml.notesSlide+xml"/>
  <Override PartName="/ppt/tags/tag20.xml" ContentType="application/vnd.openxmlformats-officedocument.presentationml.tags+xml"/>
  <Override PartName="/ppt/notesSlides/notesSlide129.xml" ContentType="application/vnd.openxmlformats-officedocument.presentationml.notesSlide+xml"/>
  <Override PartName="/ppt/tags/tag21.xml" ContentType="application/vnd.openxmlformats-officedocument.presentationml.tags+xml"/>
  <Override PartName="/ppt/notesSlides/notesSlide130.xml" ContentType="application/vnd.openxmlformats-officedocument.presentationml.notesSlide+xml"/>
  <Override PartName="/ppt/tags/tag22.xml" ContentType="application/vnd.openxmlformats-officedocument.presentationml.tags+xml"/>
  <Override PartName="/ppt/notesSlides/notesSlide131.xml" ContentType="application/vnd.openxmlformats-officedocument.presentationml.notesSlide+xml"/>
  <Override PartName="/ppt/tags/tag23.xml" ContentType="application/vnd.openxmlformats-officedocument.presentationml.tags+xml"/>
  <Override PartName="/ppt/notesSlides/notesSlide132.xml" ContentType="application/vnd.openxmlformats-officedocument.presentationml.notesSlide+xml"/>
  <Override PartName="/ppt/tags/tag24.xml" ContentType="application/vnd.openxmlformats-officedocument.presentationml.tags+xml"/>
  <Override PartName="/ppt/notesSlides/notesSlide133.xml" ContentType="application/vnd.openxmlformats-officedocument.presentationml.notesSlide+xml"/>
  <Override PartName="/ppt/tags/tag25.xml" ContentType="application/vnd.openxmlformats-officedocument.presentationml.tags+xml"/>
  <Override PartName="/ppt/notesSlides/notesSlide134.xml" ContentType="application/vnd.openxmlformats-officedocument.presentationml.notesSlide+xml"/>
  <Override PartName="/ppt/tags/tag26.xml" ContentType="application/vnd.openxmlformats-officedocument.presentationml.tags+xml"/>
  <Override PartName="/ppt/notesSlides/notesSlide135.xml" ContentType="application/vnd.openxmlformats-officedocument.presentationml.notesSlide+xml"/>
  <Override PartName="/ppt/tags/tag27.xml" ContentType="application/vnd.openxmlformats-officedocument.presentationml.tags+xml"/>
  <Override PartName="/ppt/notesSlides/notesSlide136.xml" ContentType="application/vnd.openxmlformats-officedocument.presentationml.notesSlide+xml"/>
  <Override PartName="/ppt/tags/tag28.xml" ContentType="application/vnd.openxmlformats-officedocument.presentationml.tags+xml"/>
  <Override PartName="/ppt/notesSlides/notesSlide137.xml" ContentType="application/vnd.openxmlformats-officedocument.presentationml.notesSlide+xml"/>
  <Override PartName="/ppt/tags/tag29.xml" ContentType="application/vnd.openxmlformats-officedocument.presentationml.tags+xml"/>
  <Override PartName="/ppt/notesSlides/notesSlide138.xml" ContentType="application/vnd.openxmlformats-officedocument.presentationml.notesSlide+xml"/>
  <Override PartName="/ppt/tags/tag30.xml" ContentType="application/vnd.openxmlformats-officedocument.presentationml.tags+xml"/>
  <Override PartName="/ppt/notesSlides/notesSlide139.xml" ContentType="application/vnd.openxmlformats-officedocument.presentationml.notesSlide+xml"/>
  <Override PartName="/ppt/tags/tag31.xml" ContentType="application/vnd.openxmlformats-officedocument.presentationml.tags+xml"/>
  <Override PartName="/ppt/notesSlides/notesSlide140.xml" ContentType="application/vnd.openxmlformats-officedocument.presentationml.notesSlide+xml"/>
  <Override PartName="/ppt/tags/tag32.xml" ContentType="application/vnd.openxmlformats-officedocument.presentationml.tags+xml"/>
  <Override PartName="/ppt/notesSlides/notesSlide141.xml" ContentType="application/vnd.openxmlformats-officedocument.presentationml.notesSlide+xml"/>
  <Override PartName="/ppt/tags/tag33.xml" ContentType="application/vnd.openxmlformats-officedocument.presentationml.tags+xml"/>
  <Override PartName="/ppt/notesSlides/notesSlide142.xml" ContentType="application/vnd.openxmlformats-officedocument.presentationml.notesSlide+xml"/>
  <Override PartName="/ppt/tags/tag34.xml" ContentType="application/vnd.openxmlformats-officedocument.presentationml.tag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tags/tag35.xml" ContentType="application/vnd.openxmlformats-officedocument.presentationml.tags+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tags/tag36.xml" ContentType="application/vnd.openxmlformats-officedocument.presentationml.tags+xml"/>
  <Override PartName="/ppt/notesSlides/notesSlide1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1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8B6CCC-08C6-4697-A90E-0D910526C975}">
  <a:tblStyle styleId="{398B6CCC-08C6-4697-A90E-0D910526C975}"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5E47D75-3FB6-48BB-AF47-C5BAB553A8F9}"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1464" y="42"/>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p10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8" name="Google Shape;1948;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p10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6" name="Google Shape;1956;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p10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4" name="Google Shape;1964;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10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2" name="Google Shape;197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p10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9" name="Google Shape;197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p10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6" name="Google Shape;1986;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106: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9" name="Google Shape;2009;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p107: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3" name="Google Shape;2043;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p108: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7" name="Google Shape;2077;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p109: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7" name="Google Shape;2117;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5"/>
        <p:cNvGrpSpPr/>
        <p:nvPr/>
      </p:nvGrpSpPr>
      <p:grpSpPr>
        <a:xfrm>
          <a:off x="0" y="0"/>
          <a:ext cx="0" cy="0"/>
          <a:chOff x="0" y="0"/>
          <a:chExt cx="0" cy="0"/>
        </a:xfrm>
      </p:grpSpPr>
      <p:sp>
        <p:nvSpPr>
          <p:cNvPr id="2156" name="Google Shape;2156;p11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7" name="Google Shape;2157;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p11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7" name="Google Shape;2197;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p11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4" name="Google Shape;2204;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p11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2" name="Google Shape;2212;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p11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0" name="Google Shape;2220;p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115: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8" name="Google Shape;2228;p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3"/>
        <p:cNvGrpSpPr/>
        <p:nvPr/>
      </p:nvGrpSpPr>
      <p:grpSpPr>
        <a:xfrm>
          <a:off x="0" y="0"/>
          <a:ext cx="0" cy="0"/>
          <a:chOff x="0" y="0"/>
          <a:chExt cx="0" cy="0"/>
        </a:xfrm>
      </p:grpSpPr>
      <p:sp>
        <p:nvSpPr>
          <p:cNvPr id="2234" name="Google Shape;2234;p11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5" name="Google Shape;2235;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p117: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2" name="Google Shape;2242;p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p118: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5" name="Google Shape;2265;p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p119: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7" name="Google Shape;2297;p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p12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1" name="Google Shape;2331;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9"/>
        <p:cNvGrpSpPr/>
        <p:nvPr/>
      </p:nvGrpSpPr>
      <p:grpSpPr>
        <a:xfrm>
          <a:off x="0" y="0"/>
          <a:ext cx="0" cy="0"/>
          <a:chOff x="0" y="0"/>
          <a:chExt cx="0" cy="0"/>
        </a:xfrm>
      </p:grpSpPr>
      <p:sp>
        <p:nvSpPr>
          <p:cNvPr id="2370" name="Google Shape;2370;p121: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1" name="Google Shape;2371;p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p12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1" name="Google Shape;2411;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p12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1" name="Google Shape;2451;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p12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8" name="Google Shape;245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p125: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6" name="Google Shape;2466;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p12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4" name="Google Shape;2474;p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p12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2" name="Google Shape;2482;p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p12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9" name="Google Shape;2489;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p12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6" name="Google Shape;2496;p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p13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3" name="Google Shape;2503;p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p13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0" name="Google Shape;2510;p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5"/>
        <p:cNvGrpSpPr/>
        <p:nvPr/>
      </p:nvGrpSpPr>
      <p:grpSpPr>
        <a:xfrm>
          <a:off x="0" y="0"/>
          <a:ext cx="0" cy="0"/>
          <a:chOff x="0" y="0"/>
          <a:chExt cx="0" cy="0"/>
        </a:xfrm>
      </p:grpSpPr>
      <p:sp>
        <p:nvSpPr>
          <p:cNvPr id="2516" name="Google Shape;2516;p13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7" name="Google Shape;2517;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p133: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0" name="Google Shape;2540;p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1"/>
        <p:cNvGrpSpPr/>
        <p:nvPr/>
      </p:nvGrpSpPr>
      <p:grpSpPr>
        <a:xfrm>
          <a:off x="0" y="0"/>
          <a:ext cx="0" cy="0"/>
          <a:chOff x="0" y="0"/>
          <a:chExt cx="0" cy="0"/>
        </a:xfrm>
      </p:grpSpPr>
      <p:sp>
        <p:nvSpPr>
          <p:cNvPr id="2572" name="Google Shape;2572;p134: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3" name="Google Shape;2573;p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5"/>
        <p:cNvGrpSpPr/>
        <p:nvPr/>
      </p:nvGrpSpPr>
      <p:grpSpPr>
        <a:xfrm>
          <a:off x="0" y="0"/>
          <a:ext cx="0" cy="0"/>
          <a:chOff x="0" y="0"/>
          <a:chExt cx="0" cy="0"/>
        </a:xfrm>
      </p:grpSpPr>
      <p:sp>
        <p:nvSpPr>
          <p:cNvPr id="2606" name="Google Shape;2606;p13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7" name="Google Shape;2607;p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5"/>
        <p:cNvGrpSpPr/>
        <p:nvPr/>
      </p:nvGrpSpPr>
      <p:grpSpPr>
        <a:xfrm>
          <a:off x="0" y="0"/>
          <a:ext cx="0" cy="0"/>
          <a:chOff x="0" y="0"/>
          <a:chExt cx="0" cy="0"/>
        </a:xfrm>
      </p:grpSpPr>
      <p:sp>
        <p:nvSpPr>
          <p:cNvPr id="2646" name="Google Shape;2646;p136: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7" name="Google Shape;2647;p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p137: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7" name="Google Shape;2687;p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5"/>
        <p:cNvGrpSpPr/>
        <p:nvPr/>
      </p:nvGrpSpPr>
      <p:grpSpPr>
        <a:xfrm>
          <a:off x="0" y="0"/>
          <a:ext cx="0" cy="0"/>
          <a:chOff x="0" y="0"/>
          <a:chExt cx="0" cy="0"/>
        </a:xfrm>
      </p:grpSpPr>
      <p:sp>
        <p:nvSpPr>
          <p:cNvPr id="2726" name="Google Shape;2726;p13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7" name="Google Shape;2727;p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2"/>
        <p:cNvGrpSpPr/>
        <p:nvPr/>
      </p:nvGrpSpPr>
      <p:grpSpPr>
        <a:xfrm>
          <a:off x="0" y="0"/>
          <a:ext cx="0" cy="0"/>
          <a:chOff x="0" y="0"/>
          <a:chExt cx="0" cy="0"/>
        </a:xfrm>
      </p:grpSpPr>
      <p:sp>
        <p:nvSpPr>
          <p:cNvPr id="2733" name="Google Shape;2733;p13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4" name="Google Shape;2734;p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p14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1" name="Google Shape;2741;p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7"/>
        <p:cNvGrpSpPr/>
        <p:nvPr/>
      </p:nvGrpSpPr>
      <p:grpSpPr>
        <a:xfrm>
          <a:off x="0" y="0"/>
          <a:ext cx="0" cy="0"/>
          <a:chOff x="0" y="0"/>
          <a:chExt cx="0" cy="0"/>
        </a:xfrm>
      </p:grpSpPr>
      <p:sp>
        <p:nvSpPr>
          <p:cNvPr id="2748" name="Google Shape;2748;p14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9" name="Google Shape;2749;p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5"/>
        <p:cNvGrpSpPr/>
        <p:nvPr/>
      </p:nvGrpSpPr>
      <p:grpSpPr>
        <a:xfrm>
          <a:off x="0" y="0"/>
          <a:ext cx="0" cy="0"/>
          <a:chOff x="0" y="0"/>
          <a:chExt cx="0" cy="0"/>
        </a:xfrm>
      </p:grpSpPr>
      <p:sp>
        <p:nvSpPr>
          <p:cNvPr id="2756" name="Google Shape;2756;p14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7" name="Google Shape;2757;p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p14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4" name="Google Shape;2764;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p14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2" name="Google Shape;2772;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p145:notes"/>
          <p:cNvSpPr txBox="1"/>
          <p:nvPr/>
        </p:nvSpPr>
        <p:spPr>
          <a:xfrm>
            <a:off x="3882031" y="8689059"/>
            <a:ext cx="2973900" cy="4509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145</a:t>
            </a:fld>
            <a:endParaRPr sz="1400" b="0" i="0" u="none" strike="noStrike" cap="none">
              <a:solidFill>
                <a:srgbClr val="000000"/>
              </a:solidFill>
              <a:latin typeface="Arial"/>
              <a:ea typeface="Arial"/>
              <a:cs typeface="Arial"/>
              <a:sym typeface="Arial"/>
            </a:endParaRPr>
          </a:p>
        </p:txBody>
      </p:sp>
      <p:sp>
        <p:nvSpPr>
          <p:cNvPr id="2779" name="Google Shape;2779;p145:notes"/>
          <p:cNvSpPr txBox="1"/>
          <p:nvPr/>
        </p:nvSpPr>
        <p:spPr>
          <a:xfrm>
            <a:off x="3882031" y="8689059"/>
            <a:ext cx="2976000" cy="4548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300"/>
              <a:buFont typeface="Times New Roman"/>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145</a:t>
            </a:fld>
            <a:endParaRPr sz="1400" b="0" i="0" u="none" strike="noStrike" cap="none">
              <a:solidFill>
                <a:srgbClr val="000000"/>
              </a:solidFill>
              <a:latin typeface="Arial"/>
              <a:ea typeface="Arial"/>
              <a:cs typeface="Arial"/>
              <a:sym typeface="Arial"/>
            </a:endParaRPr>
          </a:p>
        </p:txBody>
      </p:sp>
      <p:sp>
        <p:nvSpPr>
          <p:cNvPr id="2780" name="Google Shape;2780;p145:notes"/>
          <p:cNvSpPr>
            <a:spLocks noGrp="1" noRot="1" noChangeAspect="1"/>
          </p:cNvSpPr>
          <p:nvPr>
            <p:ph type="sldImg" idx="2"/>
          </p:nvPr>
        </p:nvSpPr>
        <p:spPr>
          <a:xfrm>
            <a:off x="2806654" y="696321"/>
            <a:ext cx="1244700" cy="3428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781" name="Google Shape;2781;p145:notes"/>
          <p:cNvSpPr txBox="1">
            <a:spLocks noGrp="1"/>
          </p:cNvSpPr>
          <p:nvPr>
            <p:ph type="body" idx="1"/>
          </p:nvPr>
        </p:nvSpPr>
        <p:spPr>
          <a:xfrm>
            <a:off x="685580" y="4344529"/>
            <a:ext cx="5487900" cy="411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6"/>
        <p:cNvGrpSpPr/>
        <p:nvPr/>
      </p:nvGrpSpPr>
      <p:grpSpPr>
        <a:xfrm>
          <a:off x="0" y="0"/>
          <a:ext cx="0" cy="0"/>
          <a:chOff x="0" y="0"/>
          <a:chExt cx="0" cy="0"/>
        </a:xfrm>
      </p:grpSpPr>
      <p:sp>
        <p:nvSpPr>
          <p:cNvPr id="2787" name="Google Shape;2787;p14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8" name="Google Shape;2788;p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3"/>
        <p:cNvGrpSpPr/>
        <p:nvPr/>
      </p:nvGrpSpPr>
      <p:grpSpPr>
        <a:xfrm>
          <a:off x="0" y="0"/>
          <a:ext cx="0" cy="0"/>
          <a:chOff x="0" y="0"/>
          <a:chExt cx="0" cy="0"/>
        </a:xfrm>
      </p:grpSpPr>
      <p:sp>
        <p:nvSpPr>
          <p:cNvPr id="2794" name="Google Shape;2794;p147: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5" name="Google Shape;2795;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6"/>
        <p:cNvGrpSpPr/>
        <p:nvPr/>
      </p:nvGrpSpPr>
      <p:grpSpPr>
        <a:xfrm>
          <a:off x="0" y="0"/>
          <a:ext cx="0" cy="0"/>
          <a:chOff x="0" y="0"/>
          <a:chExt cx="0" cy="0"/>
        </a:xfrm>
      </p:grpSpPr>
      <p:sp>
        <p:nvSpPr>
          <p:cNvPr id="2817" name="Google Shape;2817;p148: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8" name="Google Shape;2818;p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9"/>
        <p:cNvGrpSpPr/>
        <p:nvPr/>
      </p:nvGrpSpPr>
      <p:grpSpPr>
        <a:xfrm>
          <a:off x="0" y="0"/>
          <a:ext cx="0" cy="0"/>
          <a:chOff x="0" y="0"/>
          <a:chExt cx="0" cy="0"/>
        </a:xfrm>
      </p:grpSpPr>
      <p:sp>
        <p:nvSpPr>
          <p:cNvPr id="2850" name="Google Shape;2850;p149: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1" name="Google Shape;2851;p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1"/>
        <p:cNvGrpSpPr/>
        <p:nvPr/>
      </p:nvGrpSpPr>
      <p:grpSpPr>
        <a:xfrm>
          <a:off x="0" y="0"/>
          <a:ext cx="0" cy="0"/>
          <a:chOff x="0" y="0"/>
          <a:chExt cx="0" cy="0"/>
        </a:xfrm>
      </p:grpSpPr>
      <p:sp>
        <p:nvSpPr>
          <p:cNvPr id="2882" name="Google Shape;2882;p15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3" name="Google Shape;2883;p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p151: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3" name="Google Shape;2923;p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p15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3" name="Google Shape;2963;p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4: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7: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9: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1: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4: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6: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4" name="Google Shape;73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9: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4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41: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4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44: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Google Shape;86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4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46: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4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8" name="Google Shape;97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4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5" name="Google Shape;9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4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2" name="Google Shape;9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5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9" name="Google Shape;999;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51: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5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0" name="Google Shape;107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5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0" name="Google Shape;11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54: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7" name="Google Shape;111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55: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4" name="Google Shape;112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5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2" name="Google Shape;113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5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9" name="Google Shape;113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58: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6" name="Google Shape;114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59: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7" name="Google Shape;117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60: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7" name="Google Shape;1217;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6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7" name="Google Shape;125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62: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5" name="Google Shape;12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6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2" name="Google Shape;1272;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64: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9" name="Google Shape;1279;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6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2" name="Google Shape;1312;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66: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2" name="Google Shape;1352;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6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2" name="Google Shape;1392;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6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0" name="Google Shape;1400;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6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7" name="Google Shape;1407;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7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5" name="Google Shape;141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71: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2" name="Google Shape;1422;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7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4" name="Google Shape;1454;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73: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4" name="Google Shape;1494;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7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4" name="Google Shape;1534;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7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1" name="Google Shape;1541;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7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8" name="Google Shape;1548;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7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5" name="Google Shape;1555;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7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2" name="Google Shape;1562;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79: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9" name="Google Shape;156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p8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1" name="Google Shape;1601;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p8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8" name="Google Shape;1608;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8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5" name="Google Shape;1615;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83: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7" name="Google Shape;1647;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84: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4" name="Google Shape;1654;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85: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1" name="Google Shape;1661;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86: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3" name="Google Shape;1693;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87: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3" name="Google Shape;1733;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p88: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3" name="Google Shape;1773;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p8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3" name="Google Shape;1813;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90: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0" name="Google Shape;1820;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91: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7" name="Google Shape;1827;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p92: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4" name="Google Shape;1834;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93: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6" name="Google Shape;1866;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p94:notes"/>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6" name="Google Shape;1906;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p95: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1" name="Google Shape;1911;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p96: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8" name="Google Shape;1918;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97: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5" name="Google Shape;1925;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p98: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3" name="Google Shape;1933;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p99:notes"/>
          <p:cNvSpPr>
            <a:spLocks noGrp="1" noRot="1" noChangeAspect="1"/>
          </p:cNvSpPr>
          <p:nvPr>
            <p:ph type="sldImg" idx="2"/>
          </p:nvPr>
        </p:nvSpPr>
        <p:spPr>
          <a:xfrm>
            <a:off x="2217027"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1" name="Google Shape;1941;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6" name="Google Shape;46;p11"/>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60" name="Google Shape;60;p15"/>
          <p:cNvSpPr txBox="1">
            <a:spLocks noGrp="1"/>
          </p:cNvSpPr>
          <p:nvPr>
            <p:ph type="body" idx="1"/>
          </p:nvPr>
        </p:nvSpPr>
        <p:spPr>
          <a:xfrm>
            <a:off x="377404" y="2501236"/>
            <a:ext cx="67992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61" name="Google Shape;61;p15"/>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rot="5400000">
            <a:off x="2192593" y="3711752"/>
            <a:ext cx="8269200" cy="16989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64" name="Google Shape;64;p16"/>
          <p:cNvSpPr txBox="1">
            <a:spLocks noGrp="1"/>
          </p:cNvSpPr>
          <p:nvPr>
            <p:ph type="body" idx="1"/>
          </p:nvPr>
        </p:nvSpPr>
        <p:spPr>
          <a:xfrm rot="5400000">
            <a:off x="-1264316" y="2068052"/>
            <a:ext cx="8269200" cy="49863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65" name="Google Shape;65;p16"/>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68" name="Google Shape;68;p17"/>
          <p:cNvSpPr txBox="1">
            <a:spLocks noGrp="1"/>
          </p:cNvSpPr>
          <p:nvPr>
            <p:ph type="body" idx="1"/>
          </p:nvPr>
        </p:nvSpPr>
        <p:spPr>
          <a:xfrm rot="5400000">
            <a:off x="679542" y="2199136"/>
            <a:ext cx="6195000" cy="67992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69" name="Google Shape;69;p17"/>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1482237" y="7483502"/>
            <a:ext cx="4536000" cy="885000"/>
          </a:xfrm>
          <a:prstGeom prst="rect">
            <a:avLst/>
          </a:prstGeom>
          <a:noFill/>
          <a:ln>
            <a:noFill/>
          </a:ln>
        </p:spPr>
        <p:txBody>
          <a:bodyPr spcFirstLastPara="1" wrap="square" lIns="76025" tIns="76025" rIns="76025" bIns="76025" anchor="b" anchorCtr="0"/>
          <a:lstStyle>
            <a:lvl1pPr marR="0" lvl="0" algn="l" rtl="0">
              <a:lnSpc>
                <a:spcPct val="93000"/>
              </a:lnSpc>
              <a:spcBef>
                <a:spcPts val="0"/>
              </a:spcBef>
              <a:spcAft>
                <a:spcPts val="0"/>
              </a:spcAft>
              <a:buClr>
                <a:srgbClr val="000000"/>
              </a:buClr>
              <a:buSzPts val="1200"/>
              <a:buFont typeface="Arial"/>
              <a:buNone/>
              <a:defRPr sz="17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72" name="Google Shape;72;p18"/>
          <p:cNvSpPr>
            <a:spLocks noGrp="1"/>
          </p:cNvSpPr>
          <p:nvPr>
            <p:ph type="pic" idx="2"/>
          </p:nvPr>
        </p:nvSpPr>
        <p:spPr>
          <a:xfrm>
            <a:off x="1482237" y="954243"/>
            <a:ext cx="4536000" cy="6417000"/>
          </a:xfrm>
          <a:prstGeom prst="rect">
            <a:avLst/>
          </a:prstGeom>
          <a:noFill/>
          <a:ln>
            <a:noFill/>
          </a:ln>
        </p:spPr>
        <p:txBody>
          <a:bodyPr spcFirstLastPara="1" wrap="square" lIns="76025" tIns="76025" rIns="76025" bIns="76025" anchor="t" anchorCtr="0"/>
          <a:lstStyle>
            <a:lvl1pPr marR="0" lvl="0" algn="l" rtl="0">
              <a:lnSpc>
                <a:spcPct val="93000"/>
              </a:lnSpc>
              <a:spcBef>
                <a:spcPts val="0"/>
              </a:spcBef>
              <a:spcAft>
                <a:spcPts val="0"/>
              </a:spcAft>
              <a:buClr>
                <a:srgbClr val="000000"/>
              </a:buClr>
              <a:buSzPts val="1200"/>
              <a:buFont typeface="Times New Roman"/>
              <a:buNone/>
              <a:defRPr sz="2700" b="0" i="0" u="none" strike="noStrike" cap="none">
                <a:solidFill>
                  <a:srgbClr val="000000"/>
                </a:solidFill>
                <a:latin typeface="Arial"/>
                <a:ea typeface="Arial"/>
                <a:cs typeface="Arial"/>
                <a:sym typeface="Arial"/>
              </a:defRPr>
            </a:lvl1pPr>
            <a:lvl2pPr marR="0" lvl="1" algn="l" rtl="0">
              <a:lnSpc>
                <a:spcPct val="93000"/>
              </a:lnSpc>
              <a:spcBef>
                <a:spcPts val="1200"/>
              </a:spcBef>
              <a:spcAft>
                <a:spcPts val="0"/>
              </a:spcAft>
              <a:buClr>
                <a:srgbClr val="000000"/>
              </a:buClr>
              <a:buSzPts val="1200"/>
              <a:buFont typeface="Times New Roman"/>
              <a:buNone/>
              <a:defRPr sz="2300" b="0" i="0" u="none" strike="noStrike" cap="none">
                <a:solidFill>
                  <a:srgbClr val="000000"/>
                </a:solidFill>
                <a:latin typeface="Arial"/>
                <a:ea typeface="Arial"/>
                <a:cs typeface="Arial"/>
                <a:sym typeface="Arial"/>
              </a:defRPr>
            </a:lvl2pPr>
            <a:lvl3pPr marR="0" lvl="2" algn="l" rtl="0">
              <a:lnSpc>
                <a:spcPct val="93000"/>
              </a:lnSpc>
              <a:spcBef>
                <a:spcPts val="900"/>
              </a:spcBef>
              <a:spcAft>
                <a:spcPts val="0"/>
              </a:spcAft>
              <a:buClr>
                <a:srgbClr val="000000"/>
              </a:buClr>
              <a:buSzPts val="1200"/>
              <a:buFont typeface="Times New Roman"/>
              <a:buNone/>
              <a:defRPr sz="2000" b="0" i="0" u="none" strike="noStrike" cap="none">
                <a:solidFill>
                  <a:srgbClr val="000000"/>
                </a:solidFill>
                <a:latin typeface="Arial"/>
                <a:ea typeface="Arial"/>
                <a:cs typeface="Arial"/>
                <a:sym typeface="Arial"/>
              </a:defRPr>
            </a:lvl3pPr>
            <a:lvl4pPr marR="0" lvl="3" algn="l" rtl="0">
              <a:lnSpc>
                <a:spcPct val="93000"/>
              </a:lnSpc>
              <a:spcBef>
                <a:spcPts val="7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4pPr>
            <a:lvl5pPr marR="0" lvl="4" algn="l" rtl="0">
              <a:lnSpc>
                <a:spcPct val="93000"/>
              </a:lnSpc>
              <a:spcBef>
                <a:spcPts val="5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5pPr>
            <a:lvl6pPr marR="0" lvl="5" algn="l"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6pPr>
            <a:lvl7pPr marR="0" lvl="6" algn="l"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7pPr>
            <a:lvl8pPr marR="0" lvl="7" algn="l"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8pPr>
            <a:lvl9pPr marR="0" lvl="8" algn="l" rtl="0">
              <a:lnSpc>
                <a:spcPct val="93000"/>
              </a:lnSpc>
              <a:spcBef>
                <a:spcPts val="200"/>
              </a:spcBef>
              <a:spcAft>
                <a:spcPts val="200"/>
              </a:spcAft>
              <a:buClr>
                <a:srgbClr val="000000"/>
              </a:buClr>
              <a:buSzPts val="1200"/>
              <a:buFont typeface="Times New Roman"/>
              <a:buNone/>
              <a:defRPr sz="1700" b="0" i="0" u="none" strike="noStrike" cap="none">
                <a:solidFill>
                  <a:srgbClr val="000000"/>
                </a:solidFill>
                <a:latin typeface="Arial"/>
                <a:ea typeface="Arial"/>
                <a:cs typeface="Arial"/>
                <a:sym typeface="Arial"/>
              </a:defRPr>
            </a:lvl9pPr>
          </a:lstStyle>
          <a:p>
            <a:endParaRPr/>
          </a:p>
        </p:txBody>
      </p:sp>
      <p:sp>
        <p:nvSpPr>
          <p:cNvPr id="73" name="Google Shape;73;p18"/>
          <p:cNvSpPr txBox="1">
            <a:spLocks noGrp="1"/>
          </p:cNvSpPr>
          <p:nvPr>
            <p:ph type="body" idx="1"/>
          </p:nvPr>
        </p:nvSpPr>
        <p:spPr>
          <a:xfrm>
            <a:off x="1482237" y="8368141"/>
            <a:ext cx="4536000" cy="12555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8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700" b="0" i="0" u="none" strike="noStrike" cap="none">
                <a:solidFill>
                  <a:srgbClr val="000000"/>
                </a:solidFill>
                <a:latin typeface="Arial"/>
                <a:ea typeface="Arial"/>
                <a:cs typeface="Arial"/>
                <a:sym typeface="Arial"/>
              </a:defRPr>
            </a:lvl9pPr>
          </a:lstStyle>
          <a:p>
            <a:endParaRPr/>
          </a:p>
        </p:txBody>
      </p:sp>
      <p:sp>
        <p:nvSpPr>
          <p:cNvPr id="74" name="Google Shape;74;p18"/>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78595" y="426602"/>
            <a:ext cx="2487000" cy="1809900"/>
          </a:xfrm>
          <a:prstGeom prst="rect">
            <a:avLst/>
          </a:prstGeom>
          <a:noFill/>
          <a:ln>
            <a:noFill/>
          </a:ln>
        </p:spPr>
        <p:txBody>
          <a:bodyPr spcFirstLastPara="1" wrap="square" lIns="76025" tIns="76025" rIns="76025" bIns="76025" anchor="b" anchorCtr="0"/>
          <a:lstStyle>
            <a:lvl1pPr marR="0" lvl="0" algn="l" rtl="0">
              <a:lnSpc>
                <a:spcPct val="93000"/>
              </a:lnSpc>
              <a:spcBef>
                <a:spcPts val="0"/>
              </a:spcBef>
              <a:spcAft>
                <a:spcPts val="0"/>
              </a:spcAft>
              <a:buClr>
                <a:srgbClr val="000000"/>
              </a:buClr>
              <a:buSzPts val="1200"/>
              <a:buFont typeface="Arial"/>
              <a:buNone/>
              <a:defRPr sz="17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2956139" y="426602"/>
            <a:ext cx="4226400" cy="91248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78" name="Google Shape;78;p19"/>
          <p:cNvSpPr txBox="1">
            <a:spLocks noGrp="1"/>
          </p:cNvSpPr>
          <p:nvPr>
            <p:ph type="body" idx="2"/>
          </p:nvPr>
        </p:nvSpPr>
        <p:spPr>
          <a:xfrm>
            <a:off x="378595" y="2236294"/>
            <a:ext cx="2487000" cy="73152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8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700" b="0" i="0" u="none" strike="noStrike" cap="none">
                <a:solidFill>
                  <a:srgbClr val="000000"/>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82" name="Google Shape;82;p20"/>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378595" y="428848"/>
            <a:ext cx="6804000" cy="17805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body" idx="1"/>
          </p:nvPr>
        </p:nvSpPr>
        <p:spPr>
          <a:xfrm>
            <a:off x="378595" y="2393463"/>
            <a:ext cx="3339600" cy="997200"/>
          </a:xfrm>
          <a:prstGeom prst="rect">
            <a:avLst/>
          </a:prstGeom>
          <a:noFill/>
          <a:ln>
            <a:noFill/>
          </a:ln>
        </p:spPr>
        <p:txBody>
          <a:bodyPr spcFirstLastPara="1" wrap="square" lIns="76025" tIns="76025" rIns="76025" bIns="76025" anchor="b" anchorCtr="0"/>
          <a:lstStyle>
            <a:lvl1pPr marL="457200" marR="0" lvl="0" indent="-228600" algn="l" rtl="0">
              <a:lnSpc>
                <a:spcPct val="93000"/>
              </a:lnSpc>
              <a:spcBef>
                <a:spcPts val="0"/>
              </a:spcBef>
              <a:spcAft>
                <a:spcPts val="0"/>
              </a:spcAft>
              <a:buClr>
                <a:srgbClr val="000000"/>
              </a:buClr>
              <a:buSzPts val="1200"/>
              <a:buFont typeface="Times New Roman"/>
              <a:buNone/>
              <a:defRPr sz="2000" b="1"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700" b="1"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1500" b="1"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1300" b="1" i="0" u="none" strike="noStrike" cap="none">
                <a:solidFill>
                  <a:srgbClr val="000000"/>
                </a:solidFill>
                <a:latin typeface="Arial"/>
                <a:ea typeface="Arial"/>
                <a:cs typeface="Arial"/>
                <a:sym typeface="Arial"/>
              </a:defRPr>
            </a:lvl9pPr>
          </a:lstStyle>
          <a:p>
            <a:endParaRPr/>
          </a:p>
        </p:txBody>
      </p:sp>
      <p:sp>
        <p:nvSpPr>
          <p:cNvPr id="86" name="Google Shape;86;p21"/>
          <p:cNvSpPr txBox="1">
            <a:spLocks noGrp="1"/>
          </p:cNvSpPr>
          <p:nvPr>
            <p:ph type="body" idx="2"/>
          </p:nvPr>
        </p:nvSpPr>
        <p:spPr>
          <a:xfrm>
            <a:off x="378595" y="3390365"/>
            <a:ext cx="3339600" cy="61608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300" b="0" i="0" u="none" strike="noStrike" cap="none">
                <a:solidFill>
                  <a:srgbClr val="000000"/>
                </a:solidFill>
                <a:latin typeface="Arial"/>
                <a:ea typeface="Arial"/>
                <a:cs typeface="Arial"/>
                <a:sym typeface="Arial"/>
              </a:defRPr>
            </a:lvl9pPr>
          </a:lstStyle>
          <a:p>
            <a:endParaRPr/>
          </a:p>
        </p:txBody>
      </p:sp>
      <p:sp>
        <p:nvSpPr>
          <p:cNvPr id="87" name="Google Shape;87;p21"/>
          <p:cNvSpPr txBox="1">
            <a:spLocks noGrp="1"/>
          </p:cNvSpPr>
          <p:nvPr>
            <p:ph type="body" idx="3"/>
          </p:nvPr>
        </p:nvSpPr>
        <p:spPr>
          <a:xfrm>
            <a:off x="3840718" y="2393463"/>
            <a:ext cx="3342000" cy="997200"/>
          </a:xfrm>
          <a:prstGeom prst="rect">
            <a:avLst/>
          </a:prstGeom>
          <a:noFill/>
          <a:ln>
            <a:noFill/>
          </a:ln>
        </p:spPr>
        <p:txBody>
          <a:bodyPr spcFirstLastPara="1" wrap="square" lIns="76025" tIns="76025" rIns="76025" bIns="76025" anchor="b" anchorCtr="0"/>
          <a:lstStyle>
            <a:lvl1pPr marL="457200" marR="0" lvl="0" indent="-228600" algn="l" rtl="0">
              <a:lnSpc>
                <a:spcPct val="93000"/>
              </a:lnSpc>
              <a:spcBef>
                <a:spcPts val="0"/>
              </a:spcBef>
              <a:spcAft>
                <a:spcPts val="0"/>
              </a:spcAft>
              <a:buClr>
                <a:srgbClr val="000000"/>
              </a:buClr>
              <a:buSzPts val="1200"/>
              <a:buFont typeface="Times New Roman"/>
              <a:buNone/>
              <a:defRPr sz="2000" b="1"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700" b="1"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1500" b="1"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1300" b="1"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1300" b="1" i="0" u="none" strike="noStrike" cap="none">
                <a:solidFill>
                  <a:srgbClr val="000000"/>
                </a:solidFill>
                <a:latin typeface="Arial"/>
                <a:ea typeface="Arial"/>
                <a:cs typeface="Arial"/>
                <a:sym typeface="Arial"/>
              </a:defRPr>
            </a:lvl9pPr>
          </a:lstStyle>
          <a:p>
            <a:endParaRPr/>
          </a:p>
        </p:txBody>
      </p:sp>
      <p:sp>
        <p:nvSpPr>
          <p:cNvPr id="88" name="Google Shape;88;p21"/>
          <p:cNvSpPr txBox="1">
            <a:spLocks noGrp="1"/>
          </p:cNvSpPr>
          <p:nvPr>
            <p:ph type="body" idx="4"/>
          </p:nvPr>
        </p:nvSpPr>
        <p:spPr>
          <a:xfrm>
            <a:off x="3840718" y="3390365"/>
            <a:ext cx="3342000" cy="61608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3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300" b="0" i="0" u="none" strike="noStrike" cap="none">
                <a:solidFill>
                  <a:srgbClr val="000000"/>
                </a:solidFill>
                <a:latin typeface="Arial"/>
                <a:ea typeface="Arial"/>
                <a:cs typeface="Arial"/>
                <a:sym typeface="Arial"/>
              </a:defRPr>
            </a:lvl9pPr>
          </a:lstStyle>
          <a:p>
            <a:endParaRPr/>
          </a:p>
        </p:txBody>
      </p:sp>
      <p:sp>
        <p:nvSpPr>
          <p:cNvPr id="89" name="Google Shape;89;p21"/>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92" name="Google Shape;92;p22"/>
          <p:cNvSpPr txBox="1">
            <a:spLocks noGrp="1"/>
          </p:cNvSpPr>
          <p:nvPr>
            <p:ph type="body" idx="1"/>
          </p:nvPr>
        </p:nvSpPr>
        <p:spPr>
          <a:xfrm>
            <a:off x="377405" y="2501236"/>
            <a:ext cx="33420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93" name="Google Shape;93;p22"/>
          <p:cNvSpPr txBox="1">
            <a:spLocks noGrp="1"/>
          </p:cNvSpPr>
          <p:nvPr>
            <p:ph type="body" idx="2"/>
          </p:nvPr>
        </p:nvSpPr>
        <p:spPr>
          <a:xfrm>
            <a:off x="3833575" y="2501236"/>
            <a:ext cx="33429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94" name="Google Shape;94;p22"/>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597657" y="6870542"/>
            <a:ext cx="6425400" cy="2124000"/>
          </a:xfrm>
          <a:prstGeom prst="rect">
            <a:avLst/>
          </a:prstGeom>
          <a:noFill/>
          <a:ln>
            <a:noFill/>
          </a:ln>
        </p:spPr>
        <p:txBody>
          <a:bodyPr spcFirstLastPara="1" wrap="square" lIns="76025" tIns="76025" rIns="76025" bIns="76025" anchor="t" anchorCtr="0"/>
          <a:lstStyle>
            <a:lvl1pPr marR="0" lvl="0" algn="l" rtl="0">
              <a:lnSpc>
                <a:spcPct val="93000"/>
              </a:lnSpc>
              <a:spcBef>
                <a:spcPts val="0"/>
              </a:spcBef>
              <a:spcAft>
                <a:spcPts val="0"/>
              </a:spcAft>
              <a:buClr>
                <a:srgbClr val="000000"/>
              </a:buClr>
              <a:buSzPts val="1200"/>
              <a:buFont typeface="Arial"/>
              <a:buNone/>
              <a:defRPr sz="3300" b="1"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97" name="Google Shape;97;p23"/>
          <p:cNvSpPr txBox="1">
            <a:spLocks noGrp="1"/>
          </p:cNvSpPr>
          <p:nvPr>
            <p:ph type="body" idx="1"/>
          </p:nvPr>
        </p:nvSpPr>
        <p:spPr>
          <a:xfrm>
            <a:off x="597657" y="4530965"/>
            <a:ext cx="6425400" cy="2339700"/>
          </a:xfrm>
          <a:prstGeom prst="rect">
            <a:avLst/>
          </a:prstGeom>
          <a:noFill/>
          <a:ln>
            <a:noFill/>
          </a:ln>
        </p:spPr>
        <p:txBody>
          <a:bodyPr spcFirstLastPara="1" wrap="square" lIns="76025" tIns="76025" rIns="76025" bIns="76025" anchor="b" anchorCtr="0"/>
          <a:lstStyle>
            <a:lvl1pPr marL="457200" marR="0" lvl="0" indent="-228600" algn="l" rtl="0">
              <a:lnSpc>
                <a:spcPct val="93000"/>
              </a:lnSpc>
              <a:spcBef>
                <a:spcPts val="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Times New Roman"/>
              <a:buNone/>
              <a:defRPr sz="15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Times New Roman"/>
              <a:buNone/>
              <a:defRPr sz="13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Times New Roman"/>
              <a:buNone/>
              <a:defRPr sz="1200" b="0" i="0" u="none" strike="noStrike" cap="none">
                <a:solidFill>
                  <a:srgbClr val="000000"/>
                </a:solidFill>
                <a:latin typeface="Arial"/>
                <a:ea typeface="Arial"/>
                <a:cs typeface="Arial"/>
                <a:sym typeface="Arial"/>
              </a:defRPr>
            </a:lvl9pPr>
          </a:lstStyle>
          <a:p>
            <a:endParaRPr/>
          </a:p>
        </p:txBody>
      </p:sp>
      <p:sp>
        <p:nvSpPr>
          <p:cNvPr id="98" name="Google Shape;98;p23"/>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4"/>
          <p:cNvSpPr txBox="1">
            <a:spLocks noGrp="1"/>
          </p:cNvSpPr>
          <p:nvPr>
            <p:ph type="ctrTitle"/>
          </p:nvPr>
        </p:nvSpPr>
        <p:spPr>
          <a:xfrm>
            <a:off x="566702" y="3320763"/>
            <a:ext cx="6426600" cy="22923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101" name="Google Shape;101;p24"/>
          <p:cNvSpPr txBox="1">
            <a:spLocks noGrp="1"/>
          </p:cNvSpPr>
          <p:nvPr>
            <p:ph type="subTitle" idx="1"/>
          </p:nvPr>
        </p:nvSpPr>
        <p:spPr>
          <a:xfrm>
            <a:off x="1134596" y="6057752"/>
            <a:ext cx="5292000" cy="2732700"/>
          </a:xfrm>
          <a:prstGeom prst="rect">
            <a:avLst/>
          </a:prstGeom>
          <a:noFill/>
          <a:ln>
            <a:noFill/>
          </a:ln>
        </p:spPr>
        <p:txBody>
          <a:bodyPr spcFirstLastPara="1" wrap="square" lIns="76025" tIns="76025" rIns="76025" bIns="76025" anchor="t" anchorCtr="0"/>
          <a:lstStyle>
            <a:lvl1pPr marR="0" lvl="0" algn="ctr" rtl="0">
              <a:lnSpc>
                <a:spcPct val="93000"/>
              </a:lnSpc>
              <a:spcBef>
                <a:spcPts val="0"/>
              </a:spcBef>
              <a:spcAft>
                <a:spcPts val="0"/>
              </a:spcAft>
              <a:buClr>
                <a:srgbClr val="000000"/>
              </a:buClr>
              <a:buSzPts val="1200"/>
              <a:buFont typeface="Times New Roman"/>
              <a:buNone/>
              <a:defRPr sz="2700" b="0" i="0" u="none" strike="noStrike" cap="none">
                <a:solidFill>
                  <a:srgbClr val="000000"/>
                </a:solidFill>
                <a:latin typeface="Arial"/>
                <a:ea typeface="Arial"/>
                <a:cs typeface="Arial"/>
                <a:sym typeface="Arial"/>
              </a:defRPr>
            </a:lvl1pPr>
            <a:lvl2pPr marR="0" lvl="1" algn="ctr" rtl="0">
              <a:lnSpc>
                <a:spcPct val="93000"/>
              </a:lnSpc>
              <a:spcBef>
                <a:spcPts val="1200"/>
              </a:spcBef>
              <a:spcAft>
                <a:spcPts val="0"/>
              </a:spcAft>
              <a:buClr>
                <a:srgbClr val="000000"/>
              </a:buClr>
              <a:buSzPts val="1200"/>
              <a:buFont typeface="Times New Roman"/>
              <a:buNone/>
              <a:defRPr sz="2300" b="0" i="0" u="none" strike="noStrike" cap="none">
                <a:solidFill>
                  <a:srgbClr val="000000"/>
                </a:solidFill>
                <a:latin typeface="Arial"/>
                <a:ea typeface="Arial"/>
                <a:cs typeface="Arial"/>
                <a:sym typeface="Arial"/>
              </a:defRPr>
            </a:lvl2pPr>
            <a:lvl3pPr marR="0" lvl="2" algn="ctr" rtl="0">
              <a:lnSpc>
                <a:spcPct val="93000"/>
              </a:lnSpc>
              <a:spcBef>
                <a:spcPts val="900"/>
              </a:spcBef>
              <a:spcAft>
                <a:spcPts val="0"/>
              </a:spcAft>
              <a:buClr>
                <a:srgbClr val="000000"/>
              </a:buClr>
              <a:buSzPts val="1200"/>
              <a:buFont typeface="Times New Roman"/>
              <a:buNone/>
              <a:defRPr sz="2000" b="0" i="0" u="none" strike="noStrike" cap="none">
                <a:solidFill>
                  <a:srgbClr val="000000"/>
                </a:solidFill>
                <a:latin typeface="Arial"/>
                <a:ea typeface="Arial"/>
                <a:cs typeface="Arial"/>
                <a:sym typeface="Arial"/>
              </a:defRPr>
            </a:lvl3pPr>
            <a:lvl4pPr marR="0" lvl="3" algn="ctr" rtl="0">
              <a:lnSpc>
                <a:spcPct val="93000"/>
              </a:lnSpc>
              <a:spcBef>
                <a:spcPts val="7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4pPr>
            <a:lvl5pPr marR="0" lvl="4" algn="ctr" rtl="0">
              <a:lnSpc>
                <a:spcPct val="93000"/>
              </a:lnSpc>
              <a:spcBef>
                <a:spcPts val="5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5pPr>
            <a:lvl6pPr marR="0" lvl="5" algn="ctr"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6pPr>
            <a:lvl7pPr marR="0" lvl="6" algn="ctr"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7pPr>
            <a:lvl8pPr marR="0" lvl="7" algn="ctr" rtl="0">
              <a:lnSpc>
                <a:spcPct val="93000"/>
              </a:lnSpc>
              <a:spcBef>
                <a:spcPts val="200"/>
              </a:spcBef>
              <a:spcAft>
                <a:spcPts val="0"/>
              </a:spcAft>
              <a:buClr>
                <a:srgbClr val="000000"/>
              </a:buClr>
              <a:buSzPts val="1200"/>
              <a:buFont typeface="Times New Roman"/>
              <a:buNone/>
              <a:defRPr sz="1700" b="0" i="0" u="none" strike="noStrike" cap="none">
                <a:solidFill>
                  <a:srgbClr val="000000"/>
                </a:solidFill>
                <a:latin typeface="Arial"/>
                <a:ea typeface="Arial"/>
                <a:cs typeface="Arial"/>
                <a:sym typeface="Arial"/>
              </a:defRPr>
            </a:lvl8pPr>
            <a:lvl9pPr marR="0" lvl="8" algn="ctr" rtl="0">
              <a:lnSpc>
                <a:spcPct val="93000"/>
              </a:lnSpc>
              <a:spcBef>
                <a:spcPts val="200"/>
              </a:spcBef>
              <a:spcAft>
                <a:spcPts val="200"/>
              </a:spcAft>
              <a:buClr>
                <a:srgbClr val="000000"/>
              </a:buClr>
              <a:buSzPts val="1200"/>
              <a:buFont typeface="Times New Roman"/>
              <a:buNone/>
              <a:defRPr sz="1700" b="0" i="0" u="none" strike="noStrike" cap="none">
                <a:solidFill>
                  <a:srgbClr val="000000"/>
                </a:solidFill>
                <a:latin typeface="Arial"/>
                <a:ea typeface="Arial"/>
                <a:cs typeface="Arial"/>
                <a:sym typeface="Arial"/>
              </a:defRPr>
            </a:lvl9pPr>
          </a:lstStyle>
          <a:p>
            <a:endParaRPr/>
          </a:p>
        </p:txBody>
      </p:sp>
      <p:sp>
        <p:nvSpPr>
          <p:cNvPr id="102" name="Google Shape;102;p24"/>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77404" y="426602"/>
            <a:ext cx="6799200" cy="1777800"/>
          </a:xfrm>
          <a:prstGeom prst="rect">
            <a:avLst/>
          </a:prstGeom>
          <a:noFill/>
          <a:ln>
            <a:noFill/>
          </a:ln>
        </p:spPr>
        <p:txBody>
          <a:bodyPr spcFirstLastPara="1" wrap="square" lIns="76025" tIns="76025" rIns="76025" bIns="76025" anchor="ctr" anchorCtr="0"/>
          <a:lstStyle>
            <a:lvl1pPr marR="0" lvl="0"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Clr>
                <a:srgbClr val="000000"/>
              </a:buClr>
              <a:buSzPts val="1200"/>
              <a:buFont typeface="Arial"/>
              <a:buNone/>
              <a:defRPr sz="37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77404" y="2501236"/>
            <a:ext cx="6799200" cy="6195000"/>
          </a:xfrm>
          <a:prstGeom prst="rect">
            <a:avLst/>
          </a:prstGeom>
          <a:noFill/>
          <a:ln>
            <a:noFill/>
          </a:ln>
        </p:spPr>
        <p:txBody>
          <a:bodyPr spcFirstLastPara="1" wrap="square" lIns="76025" tIns="76025" rIns="76025" bIns="76025" anchor="t" anchorCtr="0"/>
          <a:lstStyle>
            <a:lvl1pPr marL="457200" marR="0" lvl="0" indent="-228600" algn="l" rtl="0">
              <a:lnSpc>
                <a:spcPct val="93000"/>
              </a:lnSpc>
              <a:spcBef>
                <a:spcPts val="0"/>
              </a:spcBef>
              <a:spcAft>
                <a:spcPts val="0"/>
              </a:spcAft>
              <a:buClr>
                <a:srgbClr val="000000"/>
              </a:buClr>
              <a:buSzPts val="1200"/>
              <a:buFont typeface="Arial"/>
              <a:buNone/>
              <a:defRPr sz="2700" b="0" i="0" u="none" strike="noStrike" cap="none">
                <a:solidFill>
                  <a:srgbClr val="000000"/>
                </a:solidFill>
                <a:latin typeface="Arial"/>
                <a:ea typeface="Arial"/>
                <a:cs typeface="Arial"/>
                <a:sym typeface="Arial"/>
              </a:defRPr>
            </a:lvl1pPr>
            <a:lvl2pPr marL="914400" marR="0" lvl="1" indent="-228600" algn="l" rtl="0">
              <a:lnSpc>
                <a:spcPct val="93000"/>
              </a:lnSpc>
              <a:spcBef>
                <a:spcPts val="1200"/>
              </a:spcBef>
              <a:spcAft>
                <a:spcPts val="0"/>
              </a:spcAft>
              <a:buClr>
                <a:srgbClr val="000000"/>
              </a:buClr>
              <a:buSzPts val="1200"/>
              <a:buFont typeface="Arial"/>
              <a:buNone/>
              <a:defRPr sz="2300" b="0" i="0" u="none" strike="noStrike" cap="none">
                <a:solidFill>
                  <a:srgbClr val="000000"/>
                </a:solidFill>
                <a:latin typeface="Arial"/>
                <a:ea typeface="Arial"/>
                <a:cs typeface="Arial"/>
                <a:sym typeface="Arial"/>
              </a:defRPr>
            </a:lvl2pPr>
            <a:lvl3pPr marL="1371600" marR="0" lvl="2" indent="-228600" algn="l" rtl="0">
              <a:lnSpc>
                <a:spcPct val="93000"/>
              </a:lnSpc>
              <a:spcBef>
                <a:spcPts val="9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7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4pPr>
            <a:lvl5pPr marL="2286000" marR="0" lvl="4" indent="-228600" algn="l" rtl="0">
              <a:lnSpc>
                <a:spcPct val="93000"/>
              </a:lnSpc>
              <a:spcBef>
                <a:spcPts val="5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5pPr>
            <a:lvl6pPr marL="2743200" marR="0" lvl="5"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6pPr>
            <a:lvl7pPr marL="3200400" marR="0" lvl="6"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7pPr>
            <a:lvl8pPr marL="3657600" marR="0" lvl="7" indent="-228600" algn="l" rtl="0">
              <a:lnSpc>
                <a:spcPct val="93000"/>
              </a:lnSpc>
              <a:spcBef>
                <a:spcPts val="200"/>
              </a:spcBef>
              <a:spcAft>
                <a:spcPts val="0"/>
              </a:spcAft>
              <a:buClr>
                <a:srgbClr val="000000"/>
              </a:buClr>
              <a:buSzPts val="1200"/>
              <a:buFont typeface="Arial"/>
              <a:buNone/>
              <a:defRPr sz="1700" b="0" i="0" u="none" strike="noStrike" cap="none">
                <a:solidFill>
                  <a:srgbClr val="000000"/>
                </a:solidFill>
                <a:latin typeface="Arial"/>
                <a:ea typeface="Arial"/>
                <a:cs typeface="Arial"/>
                <a:sym typeface="Arial"/>
              </a:defRPr>
            </a:lvl8pPr>
            <a:lvl9pPr marL="4114800" marR="0" lvl="8" indent="-228600" algn="l" rtl="0">
              <a:lnSpc>
                <a:spcPct val="93000"/>
              </a:lnSpc>
              <a:spcBef>
                <a:spcPts val="200"/>
              </a:spcBef>
              <a:spcAft>
                <a:spcPts val="200"/>
              </a:spcAft>
              <a:buClr>
                <a:srgbClr val="000000"/>
              </a:buClr>
              <a:buSzPts val="1200"/>
              <a:buFont typeface="Arial"/>
              <a:buNone/>
              <a:defRPr sz="1700" b="0" i="0" u="none" strike="noStrike" cap="none">
                <a:solidFill>
                  <a:srgbClr val="000000"/>
                </a:solidFill>
                <a:latin typeface="Arial"/>
                <a:ea typeface="Arial"/>
                <a:cs typeface="Arial"/>
                <a:sym typeface="Arial"/>
              </a:defRPr>
            </a:lvl9pPr>
          </a:lstStyle>
          <a:p>
            <a:endParaRPr/>
          </a:p>
        </p:txBody>
      </p:sp>
      <p:sp>
        <p:nvSpPr>
          <p:cNvPr id="53" name="Google Shape;53;p13"/>
          <p:cNvSpPr txBox="1"/>
          <p:nvPr/>
        </p:nvSpPr>
        <p:spPr>
          <a:xfrm>
            <a:off x="377404" y="9740003"/>
            <a:ext cx="1759500" cy="7341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4" name="Google Shape;54;p13"/>
          <p:cNvSpPr txBox="1"/>
          <p:nvPr/>
        </p:nvSpPr>
        <p:spPr>
          <a:xfrm>
            <a:off x="2585877" y="9740003"/>
            <a:ext cx="2395500" cy="734100"/>
          </a:xfrm>
          <a:prstGeom prst="rect">
            <a:avLst/>
          </a:prstGeom>
          <a:noFill/>
          <a:ln>
            <a:noFill/>
          </a:ln>
        </p:spPr>
        <p:txBody>
          <a:bodyPr spcFirstLastPara="1" wrap="square" lIns="76025" tIns="38000" rIns="76025" bIns="38000" anchor="ctr" anchorCtr="0">
            <a:noAutofit/>
          </a:bodyPr>
          <a:lstStyle/>
          <a:p>
            <a:pPr marL="0" marR="0" lvl="0" indent="0" algn="l" rtl="0">
              <a:lnSpc>
                <a:spcPct val="93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5" name="Google Shape;55;p13"/>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sz="12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ctrTitle"/>
          </p:nvPr>
        </p:nvSpPr>
        <p:spPr>
          <a:xfrm>
            <a:off x="257700" y="1547775"/>
            <a:ext cx="7044600" cy="5693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R</a:t>
            </a:r>
            <a:r>
              <a:rPr lang="en-GB"/>
              <a:t>S</a:t>
            </a:r>
            <a:r>
              <a:rPr lang="en-GB" sz="5200" b="0" i="0" u="none" strike="noStrike" cap="none">
                <a:solidFill>
                  <a:schemeClr val="dk1"/>
                </a:solidFill>
                <a:latin typeface="Arial"/>
                <a:ea typeface="Arial"/>
                <a:cs typeface="Arial"/>
                <a:sym typeface="Arial"/>
              </a:rPr>
              <a:t> GCSE</a:t>
            </a: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AQA A - 8062</a:t>
            </a: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 </a:t>
            </a:r>
            <a:endParaRPr sz="5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Year 11 - Work Booklet</a:t>
            </a:r>
            <a:endParaRPr sz="5200" b="0" i="0" u="none" strike="noStrike" cap="none">
              <a:solidFill>
                <a:schemeClr val="dk1"/>
              </a:solidFill>
              <a:latin typeface="Arial"/>
              <a:ea typeface="Arial"/>
              <a:cs typeface="Arial"/>
              <a:sym typeface="Aria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Component 1 - Study of Religion</a:t>
            </a:r>
            <a:endParaRPr sz="5200" b="0" i="0" u="none" strike="noStrike" cap="none">
              <a:solidFill>
                <a:schemeClr val="dk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124"/>
          <p:cNvSpPr txBox="1">
            <a:spLocks noGrp="1"/>
          </p:cNvSpPr>
          <p:nvPr>
            <p:ph type="title"/>
          </p:nvPr>
        </p:nvSpPr>
        <p:spPr>
          <a:xfrm>
            <a:off x="2425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Marriage</a:t>
            </a:r>
            <a:endParaRPr sz="2800" b="1" i="0" u="sng" strike="noStrike" cap="none">
              <a:solidFill>
                <a:schemeClr val="dk1"/>
              </a:solidFill>
              <a:latin typeface="Arial"/>
              <a:ea typeface="Arial"/>
              <a:cs typeface="Arial"/>
              <a:sym typeface="Arial"/>
            </a:endParaRPr>
          </a:p>
        </p:txBody>
      </p:sp>
      <p:sp>
        <p:nvSpPr>
          <p:cNvPr id="1951" name="Google Shape;1951;p124"/>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Marriage - a legal union between two partners in a relationship</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Cohabitation - a couple living together and having a sexual relationship without being married. This has increased in the UK as marriage has become more expensive and society has become less religious. </a:t>
            </a:r>
            <a:endParaRPr sz="2400" b="0" i="0" u="none" strike="noStrike" cap="none">
              <a:solidFill>
                <a:schemeClr val="dk1"/>
              </a:solidFill>
              <a:latin typeface="Arial"/>
              <a:ea typeface="Arial"/>
              <a:cs typeface="Arial"/>
              <a:sym typeface="Arial"/>
            </a:endParaRPr>
          </a:p>
        </p:txBody>
      </p:sp>
      <p:graphicFrame>
        <p:nvGraphicFramePr>
          <p:cNvPr id="1952" name="Google Shape;1952;p124"/>
          <p:cNvGraphicFramePr/>
          <p:nvPr/>
        </p:nvGraphicFramePr>
        <p:xfrm>
          <a:off x="175689" y="5821200"/>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2300"/>
                        <a:buFont typeface="Arial"/>
                        <a:buNone/>
                      </a:pPr>
                      <a:r>
                        <a:rPr lang="en-GB" sz="1800" u="none" strike="noStrike" cap="none">
                          <a:solidFill>
                            <a:schemeClr val="dk1"/>
                          </a:solidFill>
                        </a:rPr>
                        <a:t>Some Christians accept same-sex marriage as:</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They consider marriage to be an expression of love and this shouldn’t be taken from same sex couples.</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God created everything and everyone should be shown love and treated equally.</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0"/>
                        </a:spcBef>
                        <a:spcAft>
                          <a:spcPts val="0"/>
                        </a:spcAft>
                        <a:buClr>
                          <a:srgbClr val="000000"/>
                        </a:buClr>
                        <a:buSzPts val="2300"/>
                        <a:buFont typeface="Arial"/>
                        <a:buNone/>
                      </a:pPr>
                      <a:r>
                        <a:rPr lang="en-GB" sz="1800" u="none" strike="noStrike" cap="none">
                          <a:solidFill>
                            <a:schemeClr val="dk1"/>
                          </a:solidFill>
                        </a:rPr>
                        <a:t>Other Christians opposed same-sex marriage as:</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They believed that it was changing the nature of marriage.</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They argued that God created marriage for procreation and having children.</a:t>
                      </a:r>
                      <a:endParaRPr sz="1800" u="none" strike="noStrike" cap="none">
                        <a:solidFill>
                          <a:schemeClr val="dk1"/>
                        </a:solidFill>
                      </a:endParaRPr>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Marriage is a religious sacrament and as such is up to the church to change not the law.</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53" name="Google Shape;1953;p12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8" name="Google Shape;1958;p12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Divorce</a:t>
            </a:r>
            <a:endParaRPr sz="2800" b="1" i="0" u="sng" strike="noStrike" cap="none">
              <a:solidFill>
                <a:schemeClr val="dk1"/>
              </a:solidFill>
              <a:latin typeface="Arial"/>
              <a:ea typeface="Arial"/>
              <a:cs typeface="Arial"/>
              <a:sym typeface="Arial"/>
            </a:endParaRPr>
          </a:p>
        </p:txBody>
      </p:sp>
      <p:sp>
        <p:nvSpPr>
          <p:cNvPr id="1959" name="Google Shape;1959;p125"/>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In the UK an estimate 42% of marriages end in divorce. There are many reasons for divorce, which is the legal ending of a marriage that must be obtained through a court. Remarriage is allowed as many times as people wish.</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Reasons for divorce include; people changing or falling out of love, adultery, addiction and domestic abuse.</a:t>
            </a:r>
            <a:endParaRPr sz="2400" b="0" i="0" u="none" strike="noStrike" cap="none">
              <a:solidFill>
                <a:schemeClr val="dk1"/>
              </a:solidFill>
              <a:latin typeface="Arial"/>
              <a:ea typeface="Arial"/>
              <a:cs typeface="Arial"/>
              <a:sym typeface="Arial"/>
            </a:endParaRPr>
          </a:p>
        </p:txBody>
      </p:sp>
      <p:graphicFrame>
        <p:nvGraphicFramePr>
          <p:cNvPr id="1960" name="Google Shape;1960;p125"/>
          <p:cNvGraphicFramePr/>
          <p:nvPr/>
        </p:nvGraphicFramePr>
        <p:xfrm>
          <a:off x="175689" y="5821200"/>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Whilst divorce and remarriage might be considered wrong they can be seen as the ‘lesser of two evils’ in situations such as domestic violence.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Many Christians would argue that marriage vows are sacred as they are made before God. As such they should only be broken in the most extreme situations and when all other options have been tried first. For Catholics marriage is a sacrament that is permanent and vows made before God can never be broken. </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61" name="Google Shape;1961;p12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12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a:t>
            </a:r>
            <a:r>
              <a:rPr lang="en-GB" sz="2400" b="1" i="0" u="sng" strike="noStrike" cap="none">
                <a:solidFill>
                  <a:schemeClr val="dk1"/>
                </a:solidFill>
                <a:latin typeface="Arial"/>
                <a:ea typeface="Arial"/>
                <a:cs typeface="Arial"/>
                <a:sym typeface="Arial"/>
              </a:rPr>
              <a:t>Role of Men and Women</a:t>
            </a:r>
            <a:endParaRPr sz="2400" b="1" i="0" u="sng" strike="noStrike" cap="none">
              <a:solidFill>
                <a:schemeClr val="dk1"/>
              </a:solidFill>
              <a:latin typeface="Arial"/>
              <a:ea typeface="Arial"/>
              <a:cs typeface="Arial"/>
              <a:sym typeface="Arial"/>
            </a:endParaRPr>
          </a:p>
        </p:txBody>
      </p:sp>
      <p:sp>
        <p:nvSpPr>
          <p:cNvPr id="1967" name="Google Shape;1967;p126"/>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1600"/>
              </a:spcAft>
              <a:buClr>
                <a:schemeClr val="dk2"/>
              </a:buClr>
              <a:buSzPts val="1800"/>
              <a:buFont typeface="Arial"/>
              <a:buNone/>
            </a:pPr>
            <a:r>
              <a:rPr lang="en-GB" sz="2400" b="0" i="0" u="none" strike="noStrike" cap="none">
                <a:solidFill>
                  <a:schemeClr val="dk1"/>
                </a:solidFill>
                <a:latin typeface="Arial"/>
                <a:ea typeface="Arial"/>
                <a:cs typeface="Arial"/>
                <a:sym typeface="Arial"/>
              </a:rPr>
              <a:t>Gender equality - giving people the same rights and opportunities regardless of whether they are male or female. Often inequality comes from sexual stereotyping, whilst discrimination is illegal it still occurs due to subconscious assumptions based around the roles of men and women in society. </a:t>
            </a:r>
            <a:endParaRPr sz="2400" b="0" i="0" u="none" strike="noStrike" cap="none">
              <a:solidFill>
                <a:schemeClr val="dk1"/>
              </a:solidFill>
              <a:latin typeface="Arial"/>
              <a:ea typeface="Arial"/>
              <a:cs typeface="Arial"/>
              <a:sym typeface="Arial"/>
            </a:endParaRPr>
          </a:p>
        </p:txBody>
      </p:sp>
      <p:graphicFrame>
        <p:nvGraphicFramePr>
          <p:cNvPr id="1968" name="Google Shape;1968;p126"/>
          <p:cNvGraphicFramePr/>
          <p:nvPr/>
        </p:nvGraphicFramePr>
        <p:xfrm>
          <a:off x="175689" y="5821200"/>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Most Christians believe that all people are created equal in the image of God and so should be treated equally.</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Some Christians may argue that examples in the Bible reflect traditional gender roles, however, this may stem from a reflection of the position of women at the time that it was written.</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69" name="Google Shape;1969;p12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4" name="Google Shape;1974;p12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Nature of families</a:t>
            </a:r>
            <a:endParaRPr sz="2800" b="1" i="0" u="sng" strike="noStrike" cap="none">
              <a:solidFill>
                <a:schemeClr val="dk1"/>
              </a:solidFill>
              <a:latin typeface="Arial"/>
              <a:ea typeface="Arial"/>
              <a:cs typeface="Arial"/>
              <a:sym typeface="Arial"/>
            </a:endParaRPr>
          </a:p>
        </p:txBody>
      </p:sp>
      <p:sp>
        <p:nvSpPr>
          <p:cNvPr id="1975" name="Google Shape;1975;p127"/>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In recent years the nature of families has moved away from the nuclear family and with increased divorce, remarriage, adoption and social change more complex family groups are becoming commonplace.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Extended families</a:t>
            </a:r>
            <a:r>
              <a:rPr lang="en-GB" sz="2400" b="0" i="0" u="none" strike="noStrike" cap="none">
                <a:solidFill>
                  <a:schemeClr val="dk1"/>
                </a:solidFill>
                <a:latin typeface="Arial"/>
                <a:ea typeface="Arial"/>
                <a:cs typeface="Arial"/>
                <a:sym typeface="Arial"/>
              </a:rPr>
              <a:t> - A family that extends beyond just parents and their children, to include grandparents etc.</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Nuclear families</a:t>
            </a:r>
            <a:r>
              <a:rPr lang="en-GB" sz="2400" b="0" i="0" u="none" strike="noStrike" cap="none">
                <a:solidFill>
                  <a:schemeClr val="dk1"/>
                </a:solidFill>
                <a:latin typeface="Arial"/>
                <a:ea typeface="Arial"/>
                <a:cs typeface="Arial"/>
                <a:sym typeface="Arial"/>
              </a:rPr>
              <a:t> - A couple and their children, regarded as the basic social unit.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Purpose of Families</a:t>
            </a:r>
            <a:endParaRPr sz="2400" b="1" i="0" u="sng" strike="noStrike" cap="none">
              <a:solidFill>
                <a:schemeClr val="dk1"/>
              </a:solidFill>
              <a:latin typeface="Arial"/>
              <a:ea typeface="Arial"/>
              <a:cs typeface="Arial"/>
              <a:sym typeface="Arial"/>
            </a:endParaRPr>
          </a:p>
          <a:p>
            <a:pPr marL="457200" marR="0" lvl="0" indent="-381000" algn="l" rtl="0">
              <a:lnSpc>
                <a:spcPct val="100000"/>
              </a:lnSpc>
              <a:spcBef>
                <a:spcPts val="160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Procreation</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Stability and the protection of children </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Educating children in a faith.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6" name="Google Shape;1976;p12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12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Contemporary family issues</a:t>
            </a:r>
            <a:endParaRPr sz="2800" b="1" i="0" u="sng" strike="noStrike" cap="none">
              <a:solidFill>
                <a:schemeClr val="dk1"/>
              </a:solidFill>
              <a:latin typeface="Arial"/>
              <a:ea typeface="Arial"/>
              <a:cs typeface="Arial"/>
              <a:sym typeface="Arial"/>
            </a:endParaRPr>
          </a:p>
        </p:txBody>
      </p:sp>
      <p:sp>
        <p:nvSpPr>
          <p:cNvPr id="1982" name="Google Shape;1982;p128"/>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Same sex parents</a:t>
            </a:r>
            <a:r>
              <a:rPr lang="en-GB" sz="2400" b="0" i="0" u="none" strike="noStrike" cap="none">
                <a:solidFill>
                  <a:schemeClr val="dk1"/>
                </a:solidFill>
                <a:latin typeface="Arial"/>
                <a:ea typeface="Arial"/>
                <a:cs typeface="Arial"/>
                <a:sym typeface="Arial"/>
              </a:rPr>
              <a:t> - people of the same-sex who are raising children together. Some traditional Christians disagree with this because they feel that it is preferable for children to grow up with a male and a female role model as parents. However, others may argue that it is more important for them to be in a loving and stable environment regardless of gender.</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2"/>
              </a:buClr>
              <a:buSzPts val="1800"/>
              <a:buFont typeface="Arial"/>
              <a:buNone/>
            </a:pPr>
            <a:r>
              <a:rPr lang="en-GB" sz="2400" b="1" i="0" u="none" strike="noStrike" cap="none">
                <a:solidFill>
                  <a:schemeClr val="dk1"/>
                </a:solidFill>
                <a:latin typeface="Arial"/>
                <a:ea typeface="Arial"/>
                <a:cs typeface="Arial"/>
                <a:sym typeface="Arial"/>
              </a:rPr>
              <a:t>Polygamy </a:t>
            </a:r>
            <a:r>
              <a:rPr lang="en-GB" sz="2400" b="0" i="0" u="none" strike="noStrike" cap="none">
                <a:solidFill>
                  <a:schemeClr val="dk1"/>
                </a:solidFill>
                <a:latin typeface="Arial"/>
                <a:ea typeface="Arial"/>
                <a:cs typeface="Arial"/>
                <a:sym typeface="Arial"/>
              </a:rPr>
              <a:t>- the practice or custom of having more than one wife at the same time. The law in the UK prohibits polygamy and whilst there are examples of polygamous relationships in the Bible most Christians would argue that marriage is between one man and one woman.</a:t>
            </a:r>
            <a:endParaRPr sz="2400" b="0" i="0" u="none" strike="noStrike" cap="none">
              <a:solidFill>
                <a:schemeClr val="dk1"/>
              </a:solidFill>
              <a:latin typeface="Arial"/>
              <a:ea typeface="Arial"/>
              <a:cs typeface="Arial"/>
              <a:sym typeface="Arial"/>
            </a:endParaRPr>
          </a:p>
        </p:txBody>
      </p:sp>
      <p:sp>
        <p:nvSpPr>
          <p:cNvPr id="1983" name="Google Shape;1983;p12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Google Shape;1988;p12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1989" name="Google Shape;1989;p129"/>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people divorce </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reasons for people having children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types of family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types of contraception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reasons why people get married</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purposes of a family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contemporary family issues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views about the role of men and women</a:t>
            </a:r>
            <a:endParaRPr sz="1800" b="0" i="0" u="none" strike="noStrike" cap="none">
              <a:solidFill>
                <a:schemeClr val="dk2"/>
              </a:solidFill>
              <a:latin typeface="Arial"/>
              <a:ea typeface="Arial"/>
              <a:cs typeface="Arial"/>
              <a:sym typeface="Arial"/>
            </a:endParaRPr>
          </a:p>
        </p:txBody>
      </p:sp>
      <p:cxnSp>
        <p:nvCxnSpPr>
          <p:cNvPr id="1990" name="Google Shape;1990;p129"/>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1" name="Google Shape;1991;p12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2" name="Google Shape;1992;p129"/>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3" name="Google Shape;1993;p129"/>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4" name="Google Shape;1994;p129"/>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5" name="Google Shape;1995;p129"/>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6" name="Google Shape;1996;p129"/>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7" name="Google Shape;1997;p129"/>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8" name="Google Shape;1998;p129"/>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99" name="Google Shape;1999;p129"/>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0" name="Google Shape;2000;p129"/>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1" name="Google Shape;2001;p129"/>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2" name="Google Shape;2002;p129"/>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3" name="Google Shape;2003;p129"/>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4" name="Google Shape;2004;p129"/>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05" name="Google Shape;2005;p129"/>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006" name="Google Shape;2006;p12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13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012" name="Google Shape;2012;p130"/>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contrasting beliefs about contraception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beliefs about the role of the family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contrasting religious beliefs about divorce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013" name="Google Shape;2013;p130"/>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14" name="Google Shape;2014;p130"/>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15" name="Google Shape;2015;p130"/>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16" name="Google Shape;2016;p130"/>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17" name="Google Shape;2017;p130"/>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18" name="Google Shape;2018;p130"/>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19" name="Google Shape;2019;p130"/>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0" name="Google Shape;2020;p130"/>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1" name="Google Shape;2021;p130"/>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2" name="Google Shape;2022;p130"/>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3" name="Google Shape;2023;p130"/>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4" name="Google Shape;2024;p130"/>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5" name="Google Shape;2025;p130"/>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6" name="Google Shape;2026;p130"/>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7" name="Google Shape;2027;p130"/>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8" name="Google Shape;2028;p130"/>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29" name="Google Shape;2029;p130"/>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0" name="Google Shape;2030;p130"/>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1" name="Google Shape;2031;p130"/>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2" name="Google Shape;2032;p130"/>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3" name="Google Shape;2033;p130"/>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4" name="Google Shape;2034;p130"/>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5" name="Google Shape;2035;p130"/>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6" name="Google Shape;2036;p130"/>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7" name="Google Shape;2037;p130"/>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8" name="Google Shape;2038;p130"/>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39" name="Google Shape;2039;p130"/>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040" name="Google Shape;2040;p13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p13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- 5 mark</a:t>
            </a:r>
            <a:endParaRPr sz="2800" b="0" i="0" u="none" strike="noStrike" cap="none">
              <a:solidFill>
                <a:schemeClr val="dk1"/>
              </a:solidFill>
              <a:latin typeface="Arial"/>
              <a:ea typeface="Arial"/>
              <a:cs typeface="Arial"/>
              <a:sym typeface="Arial"/>
            </a:endParaRPr>
          </a:p>
        </p:txBody>
      </p:sp>
      <p:sp>
        <p:nvSpPr>
          <p:cNvPr id="2046" name="Google Shape;2046;p131"/>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religious beliefs about remarriage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religious beliefs about homosexuality </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religious beliefs about sex before marriage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047" name="Google Shape;2047;p131"/>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48" name="Google Shape;2048;p131"/>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49" name="Google Shape;2049;p131"/>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0" name="Google Shape;2050;p131"/>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1" name="Google Shape;2051;p131"/>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2" name="Google Shape;2052;p131"/>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3" name="Google Shape;2053;p131"/>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4" name="Google Shape;2054;p131"/>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5" name="Google Shape;2055;p131"/>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6" name="Google Shape;2056;p131"/>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7" name="Google Shape;2057;p131"/>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8" name="Google Shape;2058;p131"/>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59" name="Google Shape;2059;p131"/>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0" name="Google Shape;2060;p131"/>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1" name="Google Shape;2061;p131"/>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2" name="Google Shape;2062;p131"/>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3" name="Google Shape;2063;p131"/>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4" name="Google Shape;2064;p131"/>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5" name="Google Shape;2065;p131"/>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6" name="Google Shape;2066;p131"/>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7" name="Google Shape;2067;p131"/>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8" name="Google Shape;2068;p131"/>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69" name="Google Shape;2069;p131"/>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70" name="Google Shape;2070;p131"/>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71" name="Google Shape;2071;p131"/>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72" name="Google Shape;2072;p131"/>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73" name="Google Shape;2073;p131"/>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074" name="Google Shape;2074;p13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79" name="Google Shape;2079;p13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080" name="Google Shape;2080;p132"/>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1. “A vow should never be broken so divorces should not be allowed”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081" name="Google Shape;2081;p132"/>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2" name="Google Shape;2082;p132"/>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3" name="Google Shape;2083;p132"/>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4" name="Google Shape;2084;p132"/>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5" name="Google Shape;2085;p132"/>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6" name="Google Shape;2086;p132"/>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7" name="Google Shape;2087;p132"/>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8" name="Google Shape;2088;p132"/>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89" name="Google Shape;2089;p132"/>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0" name="Google Shape;2090;p132"/>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1" name="Google Shape;2091;p132"/>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2" name="Google Shape;2092;p132"/>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3" name="Google Shape;2093;p132"/>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4" name="Google Shape;2094;p132"/>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5" name="Google Shape;2095;p132"/>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6" name="Google Shape;2096;p13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7" name="Google Shape;2097;p13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8" name="Google Shape;2098;p13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099" name="Google Shape;2099;p13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0" name="Google Shape;2100;p13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1" name="Google Shape;2101;p13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2" name="Google Shape;2102;p132"/>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3" name="Google Shape;2103;p132"/>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4" name="Google Shape;2104;p132"/>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5" name="Google Shape;2105;p13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6" name="Google Shape;2106;p13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7" name="Google Shape;2107;p13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8" name="Google Shape;2108;p13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09" name="Google Shape;2109;p13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10" name="Google Shape;2110;p132"/>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11" name="Google Shape;2111;p132"/>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12" name="Google Shape;2112;p132"/>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13" name="Google Shape;2113;p132"/>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114" name="Google Shape;2114;p13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13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120" name="Google Shape;2120;p133"/>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“Women as well as men should be able to be leaders in their religion”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121" name="Google Shape;2121;p133"/>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2" name="Google Shape;2122;p133"/>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3" name="Google Shape;2123;p133"/>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4" name="Google Shape;2124;p133"/>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5" name="Google Shape;2125;p133"/>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6" name="Google Shape;2126;p133"/>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7" name="Google Shape;2127;p133"/>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8" name="Google Shape;2128;p133"/>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29" name="Google Shape;2129;p133"/>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0" name="Google Shape;2130;p133"/>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1" name="Google Shape;2131;p133"/>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2" name="Google Shape;2132;p133"/>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3" name="Google Shape;2133;p133"/>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4" name="Google Shape;2134;p133"/>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5" name="Google Shape;2135;p133"/>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6" name="Google Shape;2136;p133"/>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7" name="Google Shape;2137;p133"/>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8" name="Google Shape;2138;p133"/>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39" name="Google Shape;2139;p133"/>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0" name="Google Shape;2140;p133"/>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1" name="Google Shape;2141;p133"/>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2" name="Google Shape;2142;p133"/>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3" name="Google Shape;2143;p133"/>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4" name="Google Shape;2144;p133"/>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5" name="Google Shape;2145;p13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6" name="Google Shape;2146;p133"/>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7" name="Google Shape;2147;p13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8" name="Google Shape;2148;p13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9" name="Google Shape;2149;p133"/>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50" name="Google Shape;2150;p133"/>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51" name="Google Shape;2151;p133"/>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52" name="Google Shape;2152;p133"/>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53" name="Google Shape;2153;p133"/>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154" name="Google Shape;2154;p13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109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Exam Structure</a:t>
            </a:r>
            <a:endParaRPr sz="2800" b="1" i="0" u="sng" strike="noStrike" cap="none">
              <a:solidFill>
                <a:schemeClr val="dk1"/>
              </a:solidFill>
              <a:latin typeface="Arial"/>
              <a:ea typeface="Arial"/>
              <a:cs typeface="Arial"/>
              <a:sym typeface="Arial"/>
            </a:endParaRPr>
          </a:p>
        </p:txBody>
      </p:sp>
      <p:sp>
        <p:nvSpPr>
          <p:cNvPr id="175" name="Google Shape;175;p35"/>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Time - 1 hour and 45 Mins (50 mins per paper)</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In your exam there will be 2 exam papers, one on Christianity and one on Islam.</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On each paper there will be 2 sections, each with 1, 2, 4, 5, 12 mark questions.</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You will answer all of the questions in all of the sections:</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Christianity</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Beliefs and Teachings</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Practices</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Islam</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Beliefs and Teachings </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Practices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You will have 2 answer booklets</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Write all answers (including notes) in the booklet</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There are gaps under each of the questions, use these as a guide to indicate how much you should write.</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There are additional pages at the back of each booklet if you need more space to complete an answer.</a:t>
            </a:r>
            <a:endParaRPr sz="1800" b="0" i="0" u="none" strike="noStrike" cap="none">
              <a:solidFill>
                <a:srgbClr val="000000"/>
              </a:solidFill>
              <a:latin typeface="Arial"/>
              <a:ea typeface="Arial"/>
              <a:cs typeface="Arial"/>
              <a:sym typeface="Arial"/>
            </a:endParaRPr>
          </a:p>
        </p:txBody>
      </p:sp>
      <p:sp>
        <p:nvSpPr>
          <p:cNvPr id="176" name="Google Shape;176;p3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58"/>
        <p:cNvGrpSpPr/>
        <p:nvPr/>
      </p:nvGrpSpPr>
      <p:grpSpPr>
        <a:xfrm>
          <a:off x="0" y="0"/>
          <a:ext cx="0" cy="0"/>
          <a:chOff x="0" y="0"/>
          <a:chExt cx="0" cy="0"/>
        </a:xfrm>
      </p:grpSpPr>
      <p:sp>
        <p:nvSpPr>
          <p:cNvPr id="2159" name="Google Shape;2159;p13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160" name="Google Shape;2160;p134"/>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“When couples have children they should always bring them up in their faith”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161" name="Google Shape;2161;p134"/>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2" name="Google Shape;2162;p134"/>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3" name="Google Shape;2163;p134"/>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4" name="Google Shape;2164;p134"/>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5" name="Google Shape;2165;p134"/>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6" name="Google Shape;2166;p134"/>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7" name="Google Shape;2167;p134"/>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8" name="Google Shape;2168;p134"/>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9" name="Google Shape;2169;p134"/>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0" name="Google Shape;2170;p134"/>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1" name="Google Shape;2171;p134"/>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2" name="Google Shape;2172;p134"/>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3" name="Google Shape;2173;p134"/>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4" name="Google Shape;2174;p134"/>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5" name="Google Shape;2175;p134"/>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6" name="Google Shape;2176;p13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7" name="Google Shape;2177;p13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8" name="Google Shape;2178;p13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9" name="Google Shape;2179;p13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0" name="Google Shape;2180;p13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1" name="Google Shape;2181;p13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2" name="Google Shape;2182;p134"/>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3" name="Google Shape;2183;p134"/>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4" name="Google Shape;2184;p134"/>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5" name="Google Shape;2185;p13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6" name="Google Shape;2186;p13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7" name="Google Shape;2187;p13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8" name="Google Shape;2188;p13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9" name="Google Shape;2189;p13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90" name="Google Shape;2190;p134"/>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91" name="Google Shape;2191;p134"/>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92" name="Google Shape;2192;p134"/>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93" name="Google Shape;2193;p134"/>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194" name="Google Shape;2194;p13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135"/>
          <p:cNvSpPr txBox="1">
            <a:spLocks noGrp="1"/>
          </p:cNvSpPr>
          <p:nvPr>
            <p:ph type="title"/>
          </p:nvPr>
        </p:nvSpPr>
        <p:spPr>
          <a:xfrm>
            <a:off x="257705" y="239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and Life - Key Terms</a:t>
            </a:r>
            <a:endParaRPr sz="2800" b="1" i="0" u="sng" strike="noStrike" cap="none">
              <a:solidFill>
                <a:schemeClr val="dk1"/>
              </a:solidFill>
              <a:latin typeface="Arial"/>
              <a:ea typeface="Arial"/>
              <a:cs typeface="Arial"/>
              <a:sym typeface="Arial"/>
            </a:endParaRPr>
          </a:p>
        </p:txBody>
      </p:sp>
      <p:sp>
        <p:nvSpPr>
          <p:cNvPr id="2200" name="Google Shape;2200;p135"/>
          <p:cNvSpPr txBox="1">
            <a:spLocks noGrp="1"/>
          </p:cNvSpPr>
          <p:nvPr>
            <p:ph type="body" idx="1"/>
          </p:nvPr>
        </p:nvSpPr>
        <p:spPr>
          <a:xfrm>
            <a:off x="257705" y="1012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Abortion - Deliberate ending of a pregnancy, intended to prevent new life.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Afterlife - Beliefs about what happens to ‘us’ after our body has died.</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Animal rights - Belief that animals should be treated with respect, so have rights to adequate food/water/shelter/rest/freedom.</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Awe - Sense of wonderment, often linked to the feeling that God is involved/revealed.</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Big Bang Theory - Scientific theory about the origins of the universe – that the universe was created in a huge explosion.</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Charles Darwin - The man who proposed the theory of evolution (19th century).</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Creation - Belief that God created the world/universe from nothing, eg Genesis creation story.</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Conception - Point at which sperm fertilises an egg to begin pregnancy.</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Conservation - The practice of repairing/protecting the natural environment and/or animal species.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Dominion - Belief that humans have been given control/charge of the world.</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Environment - The world around us, can be natural or artificial.</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Euthanasia - Mercy killing; ending the life of a person who is terminally ill or has degenerative illness. Can be voluntary (person seeks this), or non-voluntary (person is on life support so family makes decision). Can be active (what is done kills directly), or passive (medical support removed to allow natural death).</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Evolution - Scientific theory of the development of species, which comprises natural selection and survival of the fittest.</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Fossil fuels - Coal, oil, gas – fuels that developed over millions of years beneath the earth’s surface.</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Hospice - Place of medical care for the dying, but which also gives emotional support to the dying and their families.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Natural resources - Resources which are found in nature – fossil fuels, plants etc.</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Pesticide - Chemicals used to kill pests, especially on farmed crops.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Pro-life - Stance of being anti-abortion and/or anti-euthanasia; many pressure groups exist with this view, eg SPUC.</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Pro-choice - Stance of being for a woman’s right to decide what happens to her own body, which extends to the right to have an abortion.</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Quality of life - How good or comfortable a person’s life is.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Right to die - Belief that a human has the right to end their life, or seek it to be ended if they want that.</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Sanctity of life - Belief that life is sacred/special, because it was created by God, or because we are each unique individuals.</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Science - Knowledge that comes from observed regularity in nature and experimentation.</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Stewardship - Duty given by God to mankind to look after the created world, and all life within it.</a:t>
            </a:r>
            <a:endParaRPr sz="15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highlight>
                  <a:schemeClr val="lt1"/>
                </a:highlight>
                <a:latin typeface="Calibri"/>
                <a:ea typeface="Calibri"/>
                <a:cs typeface="Calibri"/>
                <a:sym typeface="Calibri"/>
              </a:rPr>
              <a:t>Sustainable energy - Resources that are renewable and will not run out, eg solar, wind, etc.</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rgbClr val="000000"/>
              </a:solidFill>
              <a:latin typeface="Calibri"/>
              <a:ea typeface="Calibri"/>
              <a:cs typeface="Calibri"/>
              <a:sym typeface="Calibri"/>
            </a:endParaRPr>
          </a:p>
        </p:txBody>
      </p:sp>
      <p:sp>
        <p:nvSpPr>
          <p:cNvPr id="2201" name="Google Shape;2201;p13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111</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205"/>
        <p:cNvGrpSpPr/>
        <p:nvPr/>
      </p:nvGrpSpPr>
      <p:grpSpPr>
        <a:xfrm>
          <a:off x="0" y="0"/>
          <a:ext cx="0" cy="0"/>
          <a:chOff x="0" y="0"/>
          <a:chExt cx="0" cy="0"/>
        </a:xfrm>
      </p:grpSpPr>
      <p:sp>
        <p:nvSpPr>
          <p:cNvPr id="2206" name="Google Shape;2206;p13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and Life - Animal Experimentation</a:t>
            </a:r>
            <a:endParaRPr sz="2800" b="1" i="0" u="sng" strike="noStrike" cap="none">
              <a:solidFill>
                <a:srgbClr val="434343"/>
              </a:solidFill>
              <a:latin typeface="Arial"/>
              <a:ea typeface="Arial"/>
              <a:cs typeface="Arial"/>
              <a:sym typeface="Arial"/>
            </a:endParaRPr>
          </a:p>
        </p:txBody>
      </p:sp>
      <p:sp>
        <p:nvSpPr>
          <p:cNvPr id="2207" name="Google Shape;2207;p136"/>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Medical Testing - the testing of medicines on animals (legal in UK)</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Cosmetic Testing - the testing of make-up on animals (not legal in UK)</a:t>
            </a:r>
            <a:endParaRPr sz="2400" b="0" i="0" u="none" strike="noStrike" cap="none">
              <a:solidFill>
                <a:schemeClr val="dk2"/>
              </a:solidFill>
              <a:latin typeface="Arial"/>
              <a:ea typeface="Arial"/>
              <a:cs typeface="Arial"/>
              <a:sym typeface="Arial"/>
            </a:endParaRPr>
          </a:p>
        </p:txBody>
      </p:sp>
      <p:graphicFrame>
        <p:nvGraphicFramePr>
          <p:cNvPr id="2208" name="Google Shape;2208;p136"/>
          <p:cNvGraphicFramePr/>
          <p:nvPr/>
        </p:nvGraphicFramePr>
        <p:xfrm>
          <a:off x="175689" y="4870800"/>
          <a:ext cx="7178200" cy="460068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Cosmetic testing does not provide humans with enough benefit to make animal suffering worthwhile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Where there are alternatives to using animals/harming the environment then we should do those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solidFill>
                          <a:schemeClr val="dk1"/>
                        </a:solidFill>
                      </a:endParaRPr>
                    </a:p>
                    <a:p>
                      <a:pPr marL="0" marR="0" lvl="0" indent="0" algn="l" rtl="0">
                        <a:lnSpc>
                          <a:spcPct val="100000"/>
                        </a:lnSpc>
                        <a:spcBef>
                          <a:spcPts val="0"/>
                        </a:spcBef>
                        <a:spcAft>
                          <a:spcPts val="0"/>
                        </a:spcAft>
                        <a:buClr>
                          <a:schemeClr val="dk1"/>
                        </a:buClr>
                        <a:buSzPts val="2300"/>
                        <a:buFont typeface="Arial"/>
                        <a:buNone/>
                      </a:pPr>
                      <a:r>
                        <a:rPr lang="en-GB" sz="1800" u="none" strike="noStrike" cap="none">
                          <a:solidFill>
                            <a:schemeClr val="dk1"/>
                          </a:solidFill>
                        </a:rPr>
                        <a:t>Some things like medical testing have a positive impact upon humans (so the benefit outweighs the harm) - “lesser of two evils”</a:t>
                      </a:r>
                      <a:endParaRPr sz="1800"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Stewardship - God gave the world to man so we have a responsibility to look after the environment.</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loves even the sparrows”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Dominion - God created the world and put humans in charge so we can do what we want with it.</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created man in his own image”</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2209" name="Google Shape;2209;p13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112</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4" name="Google Shape;2214;p13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and Life - Abortion</a:t>
            </a:r>
            <a:endParaRPr sz="2800" b="1" i="0" u="sng" strike="noStrike" cap="none">
              <a:solidFill>
                <a:srgbClr val="434343"/>
              </a:solidFill>
              <a:latin typeface="Arial"/>
              <a:ea typeface="Arial"/>
              <a:cs typeface="Arial"/>
              <a:sym typeface="Arial"/>
            </a:endParaRPr>
          </a:p>
        </p:txBody>
      </p:sp>
      <p:sp>
        <p:nvSpPr>
          <p:cNvPr id="2215" name="Google Shape;2215;p137"/>
          <p:cNvSpPr txBox="1">
            <a:spLocks noGrp="1"/>
          </p:cNvSpPr>
          <p:nvPr>
            <p:ph type="body" idx="1"/>
          </p:nvPr>
        </p:nvSpPr>
        <p:spPr>
          <a:xfrm>
            <a:off x="257705" y="1633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Abortion - Deliberate expulsion of the foetus </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Up to 24 weeks if mother’s life is in danger or the child will be born with a severe disability</a:t>
            </a:r>
            <a:endParaRPr sz="2400" b="0" i="0" u="none" strike="noStrike" cap="none">
              <a:solidFill>
                <a:schemeClr val="dk2"/>
              </a:solidFill>
              <a:latin typeface="Arial"/>
              <a:ea typeface="Arial"/>
              <a:cs typeface="Arial"/>
              <a:sym typeface="Arial"/>
            </a:endParaRPr>
          </a:p>
        </p:txBody>
      </p:sp>
      <p:graphicFrame>
        <p:nvGraphicFramePr>
          <p:cNvPr id="2216" name="Google Shape;2216;p137"/>
          <p:cNvGraphicFramePr/>
          <p:nvPr/>
        </p:nvGraphicFramePr>
        <p:xfrm>
          <a:off x="175689" y="5029200"/>
          <a:ext cx="7178200" cy="4875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Quality of life (how good someone’s life is) is the most important factor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The mother should have the right to choose what happens with her body</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Having unwanted children would be worse, so abortion is the “lesser of two evils”.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Sanctity of Life - all life is special and sacred</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Nobody should have the ability to choose to end someone’s life</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The child (even though it has a disability) could go on to have a great life and help people</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Quality of Life is the most important factor - as such in some situations abortion could be considered a loving action “love thy </a:t>
                      </a:r>
                      <a:r>
                        <a:rPr lang="en-GB" sz="1800">
                          <a:solidFill>
                            <a:schemeClr val="dk1"/>
                          </a:solidFill>
                        </a:rPr>
                        <a:t>neighbour</a:t>
                      </a:r>
                      <a:r>
                        <a:rPr lang="en-GB" sz="1800" u="none" strike="noStrike" cap="none">
                          <a:solidFill>
                            <a:schemeClr val="dk1"/>
                          </a:solidFill>
                        </a:rPr>
                        <a: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Sanctity of Life - All life is created by God, sacred and special. Only God has the right to take life.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created man in his own image”</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2217" name="Google Shape;2217;p13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113</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13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and Life - Euthanasia</a:t>
            </a:r>
            <a:endParaRPr sz="2800" b="1" i="0" u="sng" strike="noStrike" cap="none">
              <a:solidFill>
                <a:srgbClr val="434343"/>
              </a:solidFill>
              <a:latin typeface="Arial"/>
              <a:ea typeface="Arial"/>
              <a:cs typeface="Arial"/>
              <a:sym typeface="Arial"/>
            </a:endParaRPr>
          </a:p>
        </p:txBody>
      </p:sp>
      <p:sp>
        <p:nvSpPr>
          <p:cNvPr id="2223" name="Google Shape;2223;p138"/>
          <p:cNvSpPr txBox="1">
            <a:spLocks noGrp="1"/>
          </p:cNvSpPr>
          <p:nvPr>
            <p:ph type="body" idx="1"/>
          </p:nvPr>
        </p:nvSpPr>
        <p:spPr>
          <a:xfrm>
            <a:off x="257705" y="19204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Passive Euthanasia - withdrawing life saving treatment (life support machine)</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Active Euthanasia - committing an action that would result in somebody dying</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Hospice - Medical facility for the treatment of someone who is terminally ill, offering palliative care</a:t>
            </a:r>
            <a:endParaRPr sz="2400" b="0" i="0" u="none" strike="noStrike" cap="none">
              <a:solidFill>
                <a:schemeClr val="dk2"/>
              </a:solidFill>
              <a:latin typeface="Arial"/>
              <a:ea typeface="Arial"/>
              <a:cs typeface="Arial"/>
              <a:sym typeface="Arial"/>
            </a:endParaRPr>
          </a:p>
        </p:txBody>
      </p:sp>
      <p:graphicFrame>
        <p:nvGraphicFramePr>
          <p:cNvPr id="2224" name="Google Shape;2224;p138"/>
          <p:cNvGraphicFramePr/>
          <p:nvPr/>
        </p:nvGraphicFramePr>
        <p:xfrm>
          <a:off x="175689" y="5029200"/>
          <a:ext cx="7178200" cy="4875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Quality of life (how good someone’s life is) is the most important factor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The individual should have the right to choose what happens with their life and when they die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Living a life full of pain would be worse, so euthanasia is the “lesser of two evils”.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Sanctity of Life - all life is special and sacred</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Nobody should have the ability to choose to end someone’s life</a:t>
                      </a:r>
                      <a:endParaRPr sz="1800" u="none" strike="noStrike" cap="none">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The person could want to die now, however, in the long term they could </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Quality of Life is the most important factor - as such in some situations euthanasia could be considered a loving action “love thy </a:t>
                      </a:r>
                      <a:r>
                        <a:rPr lang="en-GB" sz="1800">
                          <a:solidFill>
                            <a:schemeClr val="dk1"/>
                          </a:solidFill>
                        </a:rPr>
                        <a:t>neighbour</a:t>
                      </a:r>
                      <a:r>
                        <a:rPr lang="en-GB" sz="1800" u="none" strike="noStrike" cap="none">
                          <a:solidFill>
                            <a:schemeClr val="dk1"/>
                          </a:solidFill>
                        </a:rPr>
                        <a: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Sanctity of Life - All life is created by God, sacred and special. Only God has the right to take life.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“God created man in his own image”</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2225" name="Google Shape;2225;p13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114</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13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and Life - Creation</a:t>
            </a:r>
            <a:endParaRPr sz="2800" b="1" i="0" u="sng" strike="noStrike" cap="none">
              <a:solidFill>
                <a:schemeClr val="dk1"/>
              </a:solidFill>
              <a:latin typeface="Arial"/>
              <a:ea typeface="Arial"/>
              <a:cs typeface="Arial"/>
              <a:sym typeface="Arial"/>
            </a:endParaRPr>
          </a:p>
        </p:txBody>
      </p:sp>
      <p:graphicFrame>
        <p:nvGraphicFramePr>
          <p:cNvPr id="2231" name="Google Shape;2231;p139"/>
          <p:cNvGraphicFramePr/>
          <p:nvPr/>
        </p:nvGraphicFramePr>
        <p:xfrm>
          <a:off x="125049" y="2680795"/>
          <a:ext cx="7319150" cy="7614595"/>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1436575">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Literalist Christian</a:t>
                      </a:r>
                      <a:r>
                        <a:rPr lang="en-GB" sz="1800" u="none" strike="noStrike" cap="none"/>
                        <a:t> - Creation occurred exactly as is written in the Bible.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Non-Literalist Christian</a:t>
                      </a:r>
                      <a:r>
                        <a:rPr lang="en-GB" sz="1800" u="none" strike="noStrike" cap="none"/>
                        <a:t> - The Bible account is a metaphor for how God created the world.</a:t>
                      </a:r>
                      <a:endParaRPr sz="18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Before the world was created there was nothing except God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God created the world in exactly 7 days</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God isn’t constrained by science or logic and is beyond human understanding, just because we couldn’t do it doesn’t mean it isn’t possible for God.</a:t>
                      </a:r>
                      <a:endParaRPr sz="1800" u="none" strike="noStrike" cap="none"/>
                    </a:p>
                  </a:txBody>
                  <a:tcPr marL="75600" marR="75600" marT="190050" marB="190050"/>
                </a:tc>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Before the world was created there was nothing except God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God created the world but Science (Big Bang/Evolution) explains how this happened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Design Theory - There must have been a creator because the world is so complex it can’t just have happened by chance.</a:t>
                      </a:r>
                      <a:endParaRPr sz="1800" u="none" strike="noStrike" cap="none"/>
                    </a:p>
                  </a:txBody>
                  <a:tcPr marL="75600" marR="75600" marT="190050" marB="190050"/>
                </a:tc>
                <a:extLst>
                  <a:ext uri="{0D108BD9-81ED-4DB2-BD59-A6C34878D82A}">
                    <a16:rowId xmlns:a16="http://schemas.microsoft.com/office/drawing/2014/main" val="10001"/>
                  </a:ext>
                </a:extLst>
              </a:tr>
              <a:tr h="1390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Genesis: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“On the first day God created the heavens and the earth...Let there be light.”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John:</a:t>
                      </a:r>
                      <a:endParaRPr sz="1800" u="none" strike="noStrike" cap="none"/>
                    </a:p>
                    <a:p>
                      <a:pPr marL="0" marR="0" lvl="0" indent="0" algn="l" rtl="0">
                        <a:lnSpc>
                          <a:spcPct val="115000"/>
                        </a:lnSpc>
                        <a:spcBef>
                          <a:spcPts val="0"/>
                        </a:spcBef>
                        <a:spcAft>
                          <a:spcPts val="0"/>
                        </a:spcAft>
                        <a:buClr>
                          <a:schemeClr val="dk1"/>
                        </a:buClr>
                        <a:buSzPts val="2300"/>
                        <a:buFont typeface="Arial"/>
                        <a:buNone/>
                      </a:pPr>
                      <a:r>
                        <a:rPr lang="en-GB" sz="1800" u="none" strike="noStrike" cap="none">
                          <a:solidFill>
                            <a:schemeClr val="dk1"/>
                          </a:solidFill>
                        </a:rPr>
                        <a:t>‘’ In the beginning was the Word, and the Word was with God, and the Word was God. He was with God in the beginning. Through him all things were made…”</a:t>
                      </a:r>
                      <a:endParaRPr sz="1800" u="none" strike="noStrike" cap="none"/>
                    </a:p>
                  </a:txBody>
                  <a:tcPr marL="75600" marR="75600" marT="190050" marB="190050"/>
                </a:tc>
                <a:extLst>
                  <a:ext uri="{0D108BD9-81ED-4DB2-BD59-A6C34878D82A}">
                    <a16:rowId xmlns:a16="http://schemas.microsoft.com/office/drawing/2014/main" val="10002"/>
                  </a:ext>
                </a:extLst>
              </a:tr>
            </a:tbl>
          </a:graphicData>
        </a:graphic>
      </p:graphicFrame>
      <p:sp>
        <p:nvSpPr>
          <p:cNvPr id="2232" name="Google Shape;2232;p13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115</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236"/>
        <p:cNvGrpSpPr/>
        <p:nvPr/>
      </p:nvGrpSpPr>
      <p:grpSpPr>
        <a:xfrm>
          <a:off x="0" y="0"/>
          <a:ext cx="0" cy="0"/>
          <a:chOff x="0" y="0"/>
          <a:chExt cx="0" cy="0"/>
        </a:xfrm>
      </p:grpSpPr>
      <p:sp>
        <p:nvSpPr>
          <p:cNvPr id="2237" name="Google Shape;2237;p14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and Life - Afterlife</a:t>
            </a:r>
            <a:endParaRPr sz="2800" b="1" i="0" u="sng" strike="noStrike" cap="none">
              <a:solidFill>
                <a:schemeClr val="dk1"/>
              </a:solidFill>
              <a:latin typeface="Arial"/>
              <a:ea typeface="Arial"/>
              <a:cs typeface="Arial"/>
              <a:sym typeface="Arial"/>
            </a:endParaRPr>
          </a:p>
        </p:txBody>
      </p:sp>
      <p:sp>
        <p:nvSpPr>
          <p:cNvPr id="2238" name="Google Shape;2238;p140"/>
          <p:cNvSpPr txBox="1">
            <a:spLocks noGrp="1"/>
          </p:cNvSpPr>
          <p:nvPr>
            <p:ph type="body" idx="1"/>
          </p:nvPr>
        </p:nvSpPr>
        <p:spPr>
          <a:xfrm>
            <a:off x="257705" y="1610821"/>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1800" b="1" i="0" u="sng" strike="noStrike" cap="none">
                <a:solidFill>
                  <a:schemeClr val="dk1"/>
                </a:solidFill>
                <a:latin typeface="Arial"/>
                <a:ea typeface="Arial"/>
                <a:cs typeface="Arial"/>
                <a:sym typeface="Arial"/>
              </a:rPr>
              <a:t>Heaven</a:t>
            </a:r>
            <a:endParaRPr sz="18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Some denominations believe that God loves everyone so everyone will go to Heaven; other denominations believe that only Christians go to heaven because everyone has sinned and other denominations believe that good people will go to Heaven when they have paid for their sins.</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1" i="0" u="sng" strike="noStrike" cap="none">
                <a:solidFill>
                  <a:schemeClr val="dk1"/>
                </a:solidFill>
                <a:latin typeface="Arial"/>
                <a:ea typeface="Arial"/>
                <a:cs typeface="Arial"/>
                <a:sym typeface="Arial"/>
              </a:rPr>
              <a:t>Hell</a:t>
            </a:r>
            <a:endParaRPr sz="18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A place of everlasting suffering. Some believe that those who have not a</a:t>
            </a:r>
            <a:endParaRPr sz="1800" b="0" i="0" u="none" strike="noStrike" cap="none">
              <a:solidFill>
                <a:schemeClr val="dk2"/>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a:solidFill>
                  <a:schemeClr val="dk1"/>
                </a:solidFill>
              </a:rPr>
              <a:t>accepted</a:t>
            </a:r>
            <a:r>
              <a:rPr lang="en-GB" sz="1800" b="0" i="0" u="none" strike="noStrike" cap="none">
                <a:solidFill>
                  <a:schemeClr val="dk1"/>
                </a:solidFill>
                <a:latin typeface="Arial"/>
                <a:ea typeface="Arial"/>
                <a:cs typeface="Arial"/>
                <a:sym typeface="Arial"/>
              </a:rPr>
              <a:t> Jesus will burn therefore all of eternity. However, others believe that an omnibenevolent God could never send someone to such a place.</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1" i="0" u="sng" strike="noStrike" cap="none">
                <a:solidFill>
                  <a:schemeClr val="dk1"/>
                </a:solidFill>
                <a:latin typeface="Arial"/>
                <a:ea typeface="Arial"/>
                <a:cs typeface="Arial"/>
                <a:sym typeface="Arial"/>
              </a:rPr>
              <a:t>Purgatory</a:t>
            </a:r>
            <a:endParaRPr sz="1800" b="1" i="0" u="sng"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Roman Catholics believe in a place in between Heaven and Hell called Purgatory; here you pay for your sins. This is because of this Roman Catholics will sometimes pray for lost ones when the die to help them get into Heaven and spend as little time in Purgatory as possible.</a:t>
            </a:r>
            <a:endParaRPr sz="1800" b="0" i="0" u="none" strike="noStrike" cap="none">
              <a:solidFill>
                <a:schemeClr val="dk2"/>
              </a:solidFill>
              <a:latin typeface="Arial"/>
              <a:ea typeface="Arial"/>
              <a:cs typeface="Arial"/>
              <a:sym typeface="Arial"/>
            </a:endParaRPr>
          </a:p>
        </p:txBody>
      </p:sp>
      <p:sp>
        <p:nvSpPr>
          <p:cNvPr id="2239" name="Google Shape;2239;p14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116</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243"/>
        <p:cNvGrpSpPr/>
        <p:nvPr/>
      </p:nvGrpSpPr>
      <p:grpSpPr>
        <a:xfrm>
          <a:off x="0" y="0"/>
          <a:ext cx="0" cy="0"/>
          <a:chOff x="0" y="0"/>
          <a:chExt cx="0" cy="0"/>
        </a:xfrm>
      </p:grpSpPr>
      <p:sp>
        <p:nvSpPr>
          <p:cNvPr id="2244" name="Google Shape;2244;p14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2245" name="Google Shape;2245;p141"/>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believers might oppose animal testing</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ways in which humans use animals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types of pollution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ways believers might show the duty of stewardship</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different ideas about the creation of the universe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types of euthanasia</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ways humans use the environment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situations when abortion is legal in the UK</a:t>
            </a:r>
            <a:endParaRPr sz="1800" b="0" i="0" u="none" strike="noStrike" cap="none">
              <a:solidFill>
                <a:schemeClr val="dk2"/>
              </a:solidFill>
              <a:latin typeface="Arial"/>
              <a:ea typeface="Arial"/>
              <a:cs typeface="Arial"/>
              <a:sym typeface="Arial"/>
            </a:endParaRPr>
          </a:p>
        </p:txBody>
      </p:sp>
      <p:cxnSp>
        <p:nvCxnSpPr>
          <p:cNvPr id="2246" name="Google Shape;2246;p141"/>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47" name="Google Shape;2247;p14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48" name="Google Shape;2248;p14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49" name="Google Shape;2249;p14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0" name="Google Shape;2250;p141"/>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1" name="Google Shape;2251;p141"/>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2" name="Google Shape;2252;p141"/>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3" name="Google Shape;2253;p141"/>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4" name="Google Shape;2254;p141"/>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5" name="Google Shape;2255;p141"/>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6" name="Google Shape;2256;p141"/>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7" name="Google Shape;2257;p141"/>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8" name="Google Shape;2258;p141"/>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9" name="Google Shape;2259;p141"/>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60" name="Google Shape;2260;p141"/>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61" name="Google Shape;2261;p141"/>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262" name="Google Shape;2262;p14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117</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14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268" name="Google Shape;2268;p142"/>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contrasting beliefs about abortion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beliefs about animal experimentation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contrasting religious beliefs about the Design argument for God’s existence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269" name="Google Shape;2269;p142"/>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0" name="Google Shape;2270;p142"/>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1" name="Google Shape;2271;p142"/>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2" name="Google Shape;2272;p142"/>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3" name="Google Shape;2273;p142"/>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4" name="Google Shape;2274;p142"/>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5" name="Google Shape;2275;p142"/>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6" name="Google Shape;2276;p142"/>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7" name="Google Shape;2277;p142"/>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8" name="Google Shape;2278;p142"/>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9" name="Google Shape;2279;p142"/>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0" name="Google Shape;2280;p142"/>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1" name="Google Shape;2281;p142"/>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2" name="Google Shape;2282;p142"/>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3" name="Google Shape;2283;p142"/>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4" name="Google Shape;2284;p142"/>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5" name="Google Shape;2285;p142"/>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6" name="Google Shape;2286;p142"/>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7" name="Google Shape;2287;p142"/>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8" name="Google Shape;2288;p142"/>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9" name="Google Shape;2289;p142"/>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90" name="Google Shape;2290;p142"/>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91" name="Google Shape;2291;p142"/>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92" name="Google Shape;2292;p142"/>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93" name="Google Shape;2293;p142"/>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294" name="Google Shape;2294;p14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118</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sp>
        <p:nvSpPr>
          <p:cNvPr id="2299" name="Google Shape;2299;p14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- 5 mark</a:t>
            </a:r>
            <a:endParaRPr sz="2800" b="0" i="0" u="none" strike="noStrike" cap="none">
              <a:solidFill>
                <a:schemeClr val="dk1"/>
              </a:solidFill>
              <a:latin typeface="Arial"/>
              <a:ea typeface="Arial"/>
              <a:cs typeface="Arial"/>
              <a:sym typeface="Arial"/>
            </a:endParaRPr>
          </a:p>
        </p:txBody>
      </p:sp>
      <p:sp>
        <p:nvSpPr>
          <p:cNvPr id="2300" name="Google Shape;2300;p143"/>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religious beliefs about the afterlife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religious beliefs about euthanasia</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religious beliefs about pollution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301" name="Google Shape;2301;p143"/>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2" name="Google Shape;2302;p143"/>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3" name="Google Shape;2303;p143"/>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4" name="Google Shape;2304;p143"/>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5" name="Google Shape;2305;p143"/>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6" name="Google Shape;2306;p143"/>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7" name="Google Shape;2307;p143"/>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8" name="Google Shape;2308;p143"/>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9" name="Google Shape;2309;p143"/>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0" name="Google Shape;2310;p143"/>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1" name="Google Shape;2311;p143"/>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2" name="Google Shape;2312;p143"/>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3" name="Google Shape;2313;p143"/>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4" name="Google Shape;2314;p143"/>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5" name="Google Shape;2315;p143"/>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6" name="Google Shape;2316;p143"/>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7" name="Google Shape;2317;p143"/>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8" name="Google Shape;2318;p143"/>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9" name="Google Shape;2319;p143"/>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0" name="Google Shape;2320;p143"/>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1" name="Google Shape;2321;p143"/>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2" name="Google Shape;2322;p143"/>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3" name="Google Shape;2323;p143"/>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4" name="Google Shape;2324;p143"/>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5" name="Google Shape;2325;p143"/>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6" name="Google Shape;2326;p143"/>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7" name="Google Shape;2327;p143"/>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328" name="Google Shape;2328;p14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119</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Beliefs and Teachings</a:t>
            </a:r>
            <a:endParaRPr sz="2800" b="1" i="0" u="sng" strike="noStrike" cap="none">
              <a:solidFill>
                <a:schemeClr val="dk1"/>
              </a:solidFill>
              <a:latin typeface="Arial"/>
              <a:ea typeface="Arial"/>
              <a:cs typeface="Arial"/>
              <a:sym typeface="Arial"/>
            </a:endParaRPr>
          </a:p>
        </p:txBody>
      </p:sp>
      <p:sp>
        <p:nvSpPr>
          <p:cNvPr id="182" name="Google Shape;182;p36"/>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Nature  of God</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Omnipotent, omniscient, omnibenevolent, omnipresent</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Loving and just</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Problem of evil and suffering</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The Trinity (Father, Son and Holy Spirit)</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Creation (Literalist vs Non-literalist)</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Afterlife (resurrection, judgement, heaven, hell and purgatory)</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Life of Jesus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Incarnation and Jesus as the Son of God</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Crucifixion, resurrection and ascension</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Sin and Original Sin</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Salvation (Law, Grace and Spirit)</a:t>
            </a:r>
            <a:endParaRPr sz="2400" b="0" i="0" u="none" strike="noStrike" cap="none">
              <a:solidFill>
                <a:schemeClr val="dk1"/>
              </a:solidFill>
              <a:latin typeface="Arial"/>
              <a:ea typeface="Arial"/>
              <a:cs typeface="Arial"/>
              <a:sym typeface="Arial"/>
            </a:endParaRPr>
          </a:p>
        </p:txBody>
      </p:sp>
      <p:sp>
        <p:nvSpPr>
          <p:cNvPr id="183" name="Google Shape;183;p3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3" name="Google Shape;2333;p14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334" name="Google Shape;2334;p144"/>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1. “Religious believers should not eat meat”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335" name="Google Shape;2335;p144"/>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36" name="Google Shape;2336;p144"/>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37" name="Google Shape;2337;p144"/>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38" name="Google Shape;2338;p144"/>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39" name="Google Shape;2339;p144"/>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0" name="Google Shape;2340;p144"/>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1" name="Google Shape;2341;p144"/>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2" name="Google Shape;2342;p144"/>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3" name="Google Shape;2343;p144"/>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4" name="Google Shape;2344;p144"/>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5" name="Google Shape;2345;p144"/>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6" name="Google Shape;2346;p144"/>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7" name="Google Shape;2347;p144"/>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8" name="Google Shape;2348;p144"/>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9" name="Google Shape;2349;p144"/>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0" name="Google Shape;2350;p14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1" name="Google Shape;2351;p14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2" name="Google Shape;2352;p14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3" name="Google Shape;2353;p14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4" name="Google Shape;2354;p14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5" name="Google Shape;2355;p14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6" name="Google Shape;2356;p144"/>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7" name="Google Shape;2357;p144"/>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8" name="Google Shape;2358;p144"/>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9" name="Google Shape;2359;p14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0" name="Google Shape;2360;p14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1" name="Google Shape;2361;p14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2" name="Google Shape;2362;p14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3" name="Google Shape;2363;p14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4" name="Google Shape;2364;p144"/>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5" name="Google Shape;2365;p144"/>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6" name="Google Shape;2366;p144"/>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7" name="Google Shape;2367;p144"/>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368" name="Google Shape;2368;p14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120</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372"/>
        <p:cNvGrpSpPr/>
        <p:nvPr/>
      </p:nvGrpSpPr>
      <p:grpSpPr>
        <a:xfrm>
          <a:off x="0" y="0"/>
          <a:ext cx="0" cy="0"/>
          <a:chOff x="0" y="0"/>
          <a:chExt cx="0" cy="0"/>
        </a:xfrm>
      </p:grpSpPr>
      <p:sp>
        <p:nvSpPr>
          <p:cNvPr id="2373" name="Google Shape;2373;p145"/>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374" name="Google Shape;2374;p145"/>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“Evolution proves that religious beliefs about the origins of life are wrong”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375" name="Google Shape;2375;p145"/>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76" name="Google Shape;2376;p145"/>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77" name="Google Shape;2377;p145"/>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78" name="Google Shape;2378;p145"/>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79" name="Google Shape;2379;p145"/>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0" name="Google Shape;2380;p145"/>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1" name="Google Shape;2381;p145"/>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2" name="Google Shape;2382;p145"/>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3" name="Google Shape;2383;p145"/>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4" name="Google Shape;2384;p145"/>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5" name="Google Shape;2385;p145"/>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6" name="Google Shape;2386;p145"/>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7" name="Google Shape;2387;p145"/>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8" name="Google Shape;2388;p145"/>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9" name="Google Shape;2389;p145"/>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0" name="Google Shape;2390;p14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1" name="Google Shape;2391;p14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2" name="Google Shape;2392;p14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3" name="Google Shape;2393;p14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4" name="Google Shape;2394;p14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5" name="Google Shape;2395;p14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6" name="Google Shape;2396;p145"/>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7" name="Google Shape;2397;p145"/>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8" name="Google Shape;2398;p145"/>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99" name="Google Shape;2399;p14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0" name="Google Shape;2400;p14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1" name="Google Shape;2401;p14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2" name="Google Shape;2402;p14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3" name="Google Shape;2403;p14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4" name="Google Shape;2404;p145"/>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5" name="Google Shape;2405;p145"/>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6" name="Google Shape;2406;p145"/>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07" name="Google Shape;2407;p145"/>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408" name="Google Shape;2408;p14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121</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14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414" name="Google Shape;2414;p146"/>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“Abortion is never acceptable”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415" name="Google Shape;2415;p146"/>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16" name="Google Shape;2416;p14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17" name="Google Shape;2417;p14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18" name="Google Shape;2418;p14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19" name="Google Shape;2419;p146"/>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0" name="Google Shape;2420;p146"/>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1" name="Google Shape;2421;p146"/>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2" name="Google Shape;2422;p146"/>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3" name="Google Shape;2423;p146"/>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4" name="Google Shape;2424;p146"/>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5" name="Google Shape;2425;p146"/>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6" name="Google Shape;2426;p146"/>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7" name="Google Shape;2427;p146"/>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8" name="Google Shape;2428;p146"/>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29" name="Google Shape;2429;p146"/>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0" name="Google Shape;2430;p14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1" name="Google Shape;2431;p14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2" name="Google Shape;2432;p14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3" name="Google Shape;2433;p14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4" name="Google Shape;2434;p14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5" name="Google Shape;2435;p14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6" name="Google Shape;2436;p146"/>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7" name="Google Shape;2437;p146"/>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8" name="Google Shape;2438;p146"/>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39" name="Google Shape;2439;p14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0" name="Google Shape;2440;p14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1" name="Google Shape;2441;p14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2" name="Google Shape;2442;p14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3" name="Google Shape;2443;p14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4" name="Google Shape;2444;p146"/>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5" name="Google Shape;2445;p146"/>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6" name="Google Shape;2446;p146"/>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47" name="Google Shape;2447;p146"/>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448" name="Google Shape;2448;p14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122</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3" name="Google Shape;2453;p14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Peace and Conflict - Key Terms</a:t>
            </a:r>
            <a:endParaRPr sz="2800" b="1" i="0" u="sng" strike="noStrike" cap="none">
              <a:solidFill>
                <a:schemeClr val="dk1"/>
              </a:solidFill>
              <a:latin typeface="Arial"/>
              <a:ea typeface="Arial"/>
              <a:cs typeface="Arial"/>
              <a:sym typeface="Arial"/>
            </a:endParaRPr>
          </a:p>
        </p:txBody>
      </p:sp>
      <p:sp>
        <p:nvSpPr>
          <p:cNvPr id="2454" name="Google Shape;2454;p14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Anti-war - Attitude that (a) war is wrong and should be protested/worked against.</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Civil war - Armed conflict between factions within the same country.</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Conflict - Dispute between sides, can be between individuals, groups or nations.</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Conventional warfare - War fought using ‘ordinary’ weapons, ie those covered/sanctioned by the Geneva Conventions.</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Forgiveness - Letting go of blame against a person for wrongs they have done; moving on.</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Genocide - The killing of groups of/many people from a specific ethnic group, having targeted them for their ethnicity.</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Guerrilla warfare - Form of warfare in which a small group fights in a non-regular manner against a Government and its forces.</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Holy War - War sanctioned by God, used in Islam and Judaism; rules for such a war.</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Humanitarian organisation - For example, Red Cross/Crescent; organisation which works to alleviate the suffering of those made victims by war (or natural disaster).</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rgbClr val="000000"/>
                </a:solidFill>
                <a:highlight>
                  <a:srgbClr val="FFFFFF"/>
                </a:highlight>
                <a:latin typeface="Calibri"/>
                <a:ea typeface="Calibri"/>
                <a:cs typeface="Calibri"/>
                <a:sym typeface="Calibri"/>
              </a:rPr>
              <a:t>Justice - Bringing fairness back to a situation.</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Just War - Set of rules for fighting a war in a way acceptable to God, used in Christianity and Sikhism.</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Nuclear weapons/war - A weapon of mass destruction; war fought using such a weapon (none so far in world history).</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Pacifism - Belief that all violence is wrong, which then affects all behaviours.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Peace - The opposite of war; harmony between all in society.</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Protest - Making known one’s disagreement over something.</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Reconciliation - Making up between two groups/sides after disagreement.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Retaliation - To pay someone back for their actions that have caused harm.</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Terrorism - Use of violence and threats to intimidate others, usually Government; used for political purposes to build fear in the ordinary population and so secure demands from Government.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War - Armed conflict between two or more sides.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Weapons of mass destruction</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Weapons which are uncontrollable and cause indiscriminate damage, eg nuclear, chemical, biological.</a:t>
            </a:r>
            <a:endParaRPr sz="16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rgbClr val="000000"/>
              </a:solidFill>
              <a:latin typeface="Calibri"/>
              <a:ea typeface="Calibri"/>
              <a:cs typeface="Calibri"/>
              <a:sym typeface="Calibri"/>
            </a:endParaRPr>
          </a:p>
        </p:txBody>
      </p:sp>
      <p:sp>
        <p:nvSpPr>
          <p:cNvPr id="2455" name="Google Shape;2455;p14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123</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Google Shape;2460;p14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War and Peace - Violent protest/terrorism</a:t>
            </a:r>
            <a:endParaRPr sz="2800" b="1" i="0" u="sng" strike="noStrike" cap="none">
              <a:solidFill>
                <a:srgbClr val="434343"/>
              </a:solidFill>
              <a:latin typeface="Arial"/>
              <a:ea typeface="Arial"/>
              <a:cs typeface="Arial"/>
              <a:sym typeface="Arial"/>
            </a:endParaRPr>
          </a:p>
        </p:txBody>
      </p:sp>
      <p:sp>
        <p:nvSpPr>
          <p:cNvPr id="2461" name="Google Shape;2461;p148"/>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Violent Protests</a:t>
            </a:r>
            <a:r>
              <a:rPr lang="en-GB" sz="1800" b="0" i="0" u="none" strike="noStrike" cap="none">
                <a:solidFill>
                  <a:schemeClr val="dk1"/>
                </a:solidFill>
                <a:latin typeface="Arial"/>
                <a:ea typeface="Arial"/>
                <a:cs typeface="Arial"/>
                <a:sym typeface="Arial"/>
              </a:rPr>
              <a:t> are when someone uses violent means to change something with regards to the government. Peaceful protests are also a part of democratic life. People are allowed to legally protest their views. If this involves a march, police need to know six days before. Police have the right to cancel this march.</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Terrorism</a:t>
            </a:r>
            <a:r>
              <a:rPr lang="en-GB" sz="1800" b="0" i="0" u="none" strike="noStrike" cap="none">
                <a:solidFill>
                  <a:schemeClr val="dk1"/>
                </a:solidFill>
                <a:latin typeface="Arial"/>
                <a:ea typeface="Arial"/>
                <a:cs typeface="Arial"/>
                <a:sym typeface="Arial"/>
              </a:rPr>
              <a:t> is a planned action intended to cause death or serious harm to civilians with the purpose of achieving political change through creating fear.</a:t>
            </a:r>
            <a:endParaRPr sz="1800" b="0" i="0" u="none" strike="noStrike" cap="none">
              <a:solidFill>
                <a:schemeClr val="dk2"/>
              </a:solidFill>
              <a:latin typeface="Arial"/>
              <a:ea typeface="Arial"/>
              <a:cs typeface="Arial"/>
              <a:sym typeface="Arial"/>
            </a:endParaRPr>
          </a:p>
        </p:txBody>
      </p:sp>
      <p:graphicFrame>
        <p:nvGraphicFramePr>
          <p:cNvPr id="2462" name="Google Shape;2462;p148"/>
          <p:cNvGraphicFramePr/>
          <p:nvPr/>
        </p:nvGraphicFramePr>
        <p:xfrm>
          <a:off x="175689" y="5646435"/>
          <a:ext cx="7178200" cy="476922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Agree:</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rgbClr val="4C4C4B"/>
                          </a:solidFill>
                          <a:highlight>
                            <a:srgbClr val="FFFFFF"/>
                          </a:highlight>
                        </a:rPr>
                        <a:t>Violence may be justified as a last resort. It may be the only way to get rid of a corrupt regime and restore justice. In protest at the misuse of the Temple, Jesus overturned the merchants’ tables</a:t>
                      </a:r>
                      <a:endParaRPr sz="24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Disagree:</a:t>
                      </a:r>
                      <a:endParaRPr sz="2400" u="none" strike="noStrike" cap="none"/>
                    </a:p>
                    <a:p>
                      <a:pPr marL="0" marR="0" lvl="0" indent="0" algn="l" rtl="0">
                        <a:lnSpc>
                          <a:spcPct val="100000"/>
                        </a:lnSpc>
                        <a:spcBef>
                          <a:spcPts val="0"/>
                        </a:spcBef>
                        <a:spcAft>
                          <a:spcPts val="0"/>
                        </a:spcAft>
                        <a:buClr>
                          <a:schemeClr val="dk1"/>
                        </a:buClr>
                        <a:buSzPts val="2300"/>
                        <a:buFont typeface="Arial"/>
                        <a:buNone/>
                      </a:pPr>
                      <a:r>
                        <a:rPr lang="en-GB" sz="2400" u="none" strike="noStrike" cap="none">
                          <a:solidFill>
                            <a:srgbClr val="4C4C4B"/>
                          </a:solidFill>
                          <a:highlight>
                            <a:srgbClr val="FFFFFF"/>
                          </a:highlight>
                        </a:rPr>
                        <a:t>Jesus taught that violence is counter-productive. Violence encourages retaliation and so makes the situation worse. At his arrest he said to his disciples, ‘Put away your swords. Those who live by the sword die by the sword.’</a:t>
                      </a:r>
                      <a:endParaRPr sz="24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463" name="Google Shape;2463;p14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124</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467"/>
        <p:cNvGrpSpPr/>
        <p:nvPr/>
      </p:nvGrpSpPr>
      <p:grpSpPr>
        <a:xfrm>
          <a:off x="0" y="0"/>
          <a:ext cx="0" cy="0"/>
          <a:chOff x="0" y="0"/>
          <a:chExt cx="0" cy="0"/>
        </a:xfrm>
      </p:grpSpPr>
      <p:sp>
        <p:nvSpPr>
          <p:cNvPr id="2468" name="Google Shape;2468;p14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Religion, War and Peace - </a:t>
            </a:r>
            <a:r>
              <a:rPr lang="en-GB" sz="2400" b="1" i="0" u="sng" strike="noStrike" cap="none">
                <a:solidFill>
                  <a:srgbClr val="000000"/>
                </a:solidFill>
                <a:latin typeface="Arial"/>
                <a:ea typeface="Arial"/>
                <a:cs typeface="Arial"/>
                <a:sym typeface="Arial"/>
              </a:rPr>
              <a:t>Pacifism and Going to War</a:t>
            </a:r>
            <a:endParaRPr sz="2400" b="1" i="0" u="sng" strike="noStrike" cap="none">
              <a:solidFill>
                <a:srgbClr val="000000"/>
              </a:solidFill>
              <a:latin typeface="Arial"/>
              <a:ea typeface="Arial"/>
              <a:cs typeface="Arial"/>
              <a:sym typeface="Arial"/>
            </a:endParaRPr>
          </a:p>
        </p:txBody>
      </p:sp>
      <p:sp>
        <p:nvSpPr>
          <p:cNvPr id="2469" name="Google Shape;2469;p149"/>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Reasons for war - Greed/Self Defence/Retaliation</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Just war - Last resort/Just cause/Minimise civilian casualties/proper authority</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Pacifism - the belief that violence is always wrong</a:t>
            </a:r>
            <a:endParaRPr sz="1800" b="1" i="0" u="none" strike="noStrike" cap="none">
              <a:solidFill>
                <a:schemeClr val="dk1"/>
              </a:solidFill>
              <a:latin typeface="Arial"/>
              <a:ea typeface="Arial"/>
              <a:cs typeface="Arial"/>
              <a:sym typeface="Arial"/>
            </a:endParaRPr>
          </a:p>
        </p:txBody>
      </p:sp>
      <p:graphicFrame>
        <p:nvGraphicFramePr>
          <p:cNvPr id="2470" name="Google Shape;2470;p149"/>
          <p:cNvGraphicFramePr/>
          <p:nvPr/>
        </p:nvGraphicFramePr>
        <p:xfrm>
          <a:off x="175689" y="4303035"/>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Agree:</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00000"/>
                        </a:lnSpc>
                        <a:spcBef>
                          <a:spcPts val="0"/>
                        </a:spcBef>
                        <a:spcAft>
                          <a:spcPts val="0"/>
                        </a:spcAft>
                        <a:buClr>
                          <a:srgbClr val="000000"/>
                        </a:buClr>
                        <a:buSzPts val="2400"/>
                        <a:buFont typeface="Arial"/>
                        <a:buNone/>
                      </a:pPr>
                      <a:r>
                        <a:rPr lang="en-GB" sz="2400" u="none" strike="noStrike" cap="none">
                          <a:solidFill>
                            <a:schemeClr val="dk1"/>
                          </a:solidFill>
                        </a:rPr>
                        <a:t>In Christianity teachings such as “an eye for an eye” are quotes to show that it is ok to return violence with violence. </a:t>
                      </a:r>
                      <a:endParaRPr sz="2400" u="none" strike="noStrike" cap="none">
                        <a:solidFill>
                          <a:schemeClr val="dk1"/>
                        </a:solidFill>
                      </a:endParaRPr>
                    </a:p>
                    <a:p>
                      <a:pPr marL="0" marR="0" lvl="0" indent="0" algn="l" rtl="0">
                        <a:lnSpc>
                          <a:spcPct val="100000"/>
                        </a:lnSpc>
                        <a:spcBef>
                          <a:spcPts val="0"/>
                        </a:spcBef>
                        <a:spcAft>
                          <a:spcPts val="0"/>
                        </a:spcAft>
                        <a:buClr>
                          <a:schemeClr val="dk1"/>
                        </a:buClr>
                        <a:buSzPts val="2300"/>
                        <a:buFont typeface="Arial"/>
                        <a:buNone/>
                      </a:pPr>
                      <a:endParaRPr sz="24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Disagree:</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00000"/>
                        </a:lnSpc>
                        <a:spcBef>
                          <a:spcPts val="0"/>
                        </a:spcBef>
                        <a:spcAft>
                          <a:spcPts val="0"/>
                        </a:spcAft>
                        <a:buClr>
                          <a:schemeClr val="dk1"/>
                        </a:buClr>
                        <a:buSzPts val="2400"/>
                        <a:buFont typeface="Arial"/>
                        <a:buNone/>
                      </a:pPr>
                      <a:r>
                        <a:rPr lang="en-GB" sz="2400" u="none" strike="noStrike" cap="none">
                          <a:solidFill>
                            <a:schemeClr val="dk1"/>
                          </a:solidFill>
                        </a:rPr>
                        <a:t>For Christians, such as Quakers, this is a fundamental idea that can’t be compromised on in any situation. They would argue that a Christian should follow the example of Jesus and ‘Love thy neighbour”, violent actions are not loving and therefore always wrong.</a:t>
                      </a:r>
                      <a:endParaRPr sz="24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471" name="Google Shape;2471;p14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125</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15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Religion, War and Peace - WMDs</a:t>
            </a:r>
            <a:endParaRPr sz="2800" b="1" i="0" u="sng" strike="noStrike" cap="none">
              <a:solidFill>
                <a:srgbClr val="000000"/>
              </a:solidFill>
              <a:latin typeface="Arial"/>
              <a:ea typeface="Arial"/>
              <a:cs typeface="Arial"/>
              <a:sym typeface="Arial"/>
            </a:endParaRPr>
          </a:p>
        </p:txBody>
      </p:sp>
      <p:sp>
        <p:nvSpPr>
          <p:cNvPr id="2477" name="Google Shape;2477;p150"/>
          <p:cNvSpPr txBox="1">
            <a:spLocks noGrp="1"/>
          </p:cNvSpPr>
          <p:nvPr>
            <p:ph type="body" idx="1"/>
          </p:nvPr>
        </p:nvSpPr>
        <p:spPr>
          <a:xfrm>
            <a:off x="257705" y="17860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WMD - Weapons of Mass Destruction</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Nuclear, Chemical and Biological weapons</a:t>
            </a:r>
            <a:endParaRPr sz="2400" b="0" i="0" u="none" strike="noStrike" cap="none">
              <a:solidFill>
                <a:schemeClr val="dk1"/>
              </a:solidFill>
              <a:latin typeface="Arial"/>
              <a:ea typeface="Arial"/>
              <a:cs typeface="Arial"/>
              <a:sym typeface="Arial"/>
            </a:endParaRPr>
          </a:p>
        </p:txBody>
      </p:sp>
      <p:graphicFrame>
        <p:nvGraphicFramePr>
          <p:cNvPr id="2478" name="Google Shape;2478;p150"/>
          <p:cNvGraphicFramePr/>
          <p:nvPr/>
        </p:nvGraphicFramePr>
        <p:xfrm>
          <a:off x="175689" y="3541035"/>
          <a:ext cx="7178200" cy="6634596"/>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Agree:</a:t>
                      </a:r>
                      <a:endParaRPr sz="2400" u="none" strike="noStrike" cap="none"/>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 Possession acts as a deterrent</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 Countries which possess them are unlikely to attack each other</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 Makes a country vulnerable if they are disposed of altogether</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“Lesser of two evils”</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2400"/>
                        <a:buFont typeface="Arial"/>
                        <a:buNone/>
                      </a:pPr>
                      <a:r>
                        <a:rPr lang="en-GB" sz="2400" u="none" strike="noStrike" cap="none">
                          <a:solidFill>
                            <a:schemeClr val="dk1"/>
                          </a:solidFill>
                        </a:rPr>
                        <a:t>“Eye for an eye”</a:t>
                      </a:r>
                      <a:endParaRPr sz="24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Disagree:</a:t>
                      </a:r>
                      <a:endParaRPr sz="2400" u="none" strike="noStrike" cap="none"/>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Possession poses a risk to humanity</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Destruction caused cannot be justified for any reason</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Use goes against all principles of the ‘Just War’</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 All religions oppose the use of them and support disarmament</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“Love thy neighbour”</a:t>
                      </a:r>
                      <a:endParaRPr sz="2400" u="none" strike="noStrike" cap="none">
                        <a:solidFill>
                          <a:schemeClr val="dk1"/>
                        </a:solidFill>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chemeClr val="dk1"/>
                          </a:solidFill>
                        </a:rPr>
                        <a:t>“Do not kill”</a:t>
                      </a:r>
                      <a:endParaRPr sz="24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479" name="Google Shape;2479;p15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126</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4" name="Google Shape;2484;p15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Peace, Justice, Forgiveness and Reconciliation</a:t>
            </a:r>
            <a:endParaRPr sz="2800" b="1" i="0" u="sng" strike="noStrike" cap="none">
              <a:solidFill>
                <a:schemeClr val="dk1"/>
              </a:solidFill>
              <a:latin typeface="Arial"/>
              <a:ea typeface="Arial"/>
              <a:cs typeface="Arial"/>
              <a:sym typeface="Arial"/>
            </a:endParaRPr>
          </a:p>
        </p:txBody>
      </p:sp>
      <p:sp>
        <p:nvSpPr>
          <p:cNvPr id="2485" name="Google Shape;2485;p15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Peace</a:t>
            </a:r>
            <a:r>
              <a:rPr lang="en-GB" sz="1800" b="0" i="0" u="none" strike="noStrike" cap="none">
                <a:solidFill>
                  <a:srgbClr val="000000"/>
                </a:solidFill>
                <a:latin typeface="Arial"/>
                <a:ea typeface="Arial"/>
                <a:cs typeface="Arial"/>
                <a:sym typeface="Arial"/>
              </a:rPr>
              <a:t> is an absence of conflict which leads to happiness and harmony.</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Something which many people in the UK take for granted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Real peace involves a feeling of wellbeing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People can achieve inner peace through prayer or meditation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Justice</a:t>
            </a:r>
            <a:r>
              <a:rPr lang="en-GB" sz="1800" b="0" i="0" u="none" strike="noStrike" cap="none">
                <a:solidFill>
                  <a:srgbClr val="000000"/>
                </a:solidFill>
                <a:latin typeface="Arial"/>
                <a:ea typeface="Arial"/>
                <a:cs typeface="Arial"/>
                <a:sym typeface="Arial"/>
              </a:rPr>
              <a:t> means bringing about what is right, fair, according to the law or making up for what has been done wrong.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Without justice there can never be peace.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Unfairness makes people angry and can lead to conflict within society </a:t>
            </a:r>
            <a:endParaRPr sz="1800" b="0" i="0" u="none" strike="noStrike" cap="none">
              <a:solidFill>
                <a:srgbClr val="000000"/>
              </a:solidFill>
              <a:latin typeface="Arial"/>
              <a:ea typeface="Arial"/>
              <a:cs typeface="Arial"/>
              <a:sym typeface="Arial"/>
            </a:endParaRPr>
          </a:p>
          <a:p>
            <a:pPr marL="342900" marR="0" lvl="0" indent="-254000" algn="l" rtl="0">
              <a:lnSpc>
                <a:spcPct val="100000"/>
              </a:lnSpc>
              <a:spcBef>
                <a:spcPts val="64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Justice can be achieved in many ways eg the law: prison for life or execution.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Forgiveness</a:t>
            </a:r>
            <a:r>
              <a:rPr lang="en-GB" sz="1800" b="0" i="0" u="none" strike="noStrike" cap="none">
                <a:solidFill>
                  <a:srgbClr val="000000"/>
                </a:solidFill>
                <a:latin typeface="Arial"/>
                <a:ea typeface="Arial"/>
                <a:cs typeface="Arial"/>
                <a:sym typeface="Arial"/>
              </a:rPr>
              <a:t> means showing grace and mercy. Pardoning someone for what they have done.</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none" strike="noStrike" cap="none">
                <a:solidFill>
                  <a:srgbClr val="000000"/>
                </a:solidFill>
                <a:latin typeface="Arial"/>
                <a:ea typeface="Arial"/>
                <a:cs typeface="Arial"/>
                <a:sym typeface="Arial"/>
              </a:rPr>
              <a:t>Reconciliation</a:t>
            </a:r>
            <a:r>
              <a:rPr lang="en-GB" sz="1800" b="0" i="0" u="none" strike="noStrike" cap="none">
                <a:solidFill>
                  <a:srgbClr val="000000"/>
                </a:solidFill>
                <a:latin typeface="Arial"/>
                <a:ea typeface="Arial"/>
                <a:cs typeface="Arial"/>
                <a:sym typeface="Arial"/>
              </a:rPr>
              <a:t> is a sacrament in the Catholic Church. When individuals or groups restore friendships after conflict.</a:t>
            </a:r>
            <a:endParaRPr sz="1800" b="0" i="0" u="none" strike="noStrike" cap="none">
              <a:solidFill>
                <a:srgbClr val="000000"/>
              </a:solidFill>
              <a:latin typeface="Arial"/>
              <a:ea typeface="Arial"/>
              <a:cs typeface="Arial"/>
              <a:sym typeface="Arial"/>
            </a:endParaRPr>
          </a:p>
          <a:p>
            <a:pPr marL="342900" marR="0" lvl="0" indent="-284480" algn="l" rtl="0">
              <a:lnSpc>
                <a:spcPct val="9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Reconciliation follows conflict. </a:t>
            </a:r>
            <a:endParaRPr sz="1800" b="0" i="0" u="none" strike="noStrike" cap="none">
              <a:solidFill>
                <a:srgbClr val="000000"/>
              </a:solidFill>
              <a:latin typeface="Arial"/>
              <a:ea typeface="Arial"/>
              <a:cs typeface="Arial"/>
              <a:sym typeface="Arial"/>
            </a:endParaRPr>
          </a:p>
          <a:p>
            <a:pPr marL="342900" marR="0" lvl="0" indent="-284480" algn="l" rtl="0">
              <a:lnSpc>
                <a:spcPct val="90000"/>
              </a:lnSpc>
              <a:spcBef>
                <a:spcPts val="544"/>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It is when individuals forgive and restore friendship after conflict. </a:t>
            </a:r>
            <a:endParaRPr sz="1800" b="0" i="0" u="none" strike="noStrike" cap="none">
              <a:solidFill>
                <a:srgbClr val="000000"/>
              </a:solidFill>
              <a:latin typeface="Arial"/>
              <a:ea typeface="Arial"/>
              <a:cs typeface="Arial"/>
              <a:sym typeface="Arial"/>
            </a:endParaRPr>
          </a:p>
          <a:p>
            <a:pPr marL="342900" marR="0" lvl="0" indent="-284480" algn="l" rtl="0">
              <a:lnSpc>
                <a:spcPct val="90000"/>
              </a:lnSpc>
              <a:spcBef>
                <a:spcPts val="544"/>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It involves gradual steps to rebuild a relationship so that there is no more future conflict. </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15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127</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15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Reasons for war</a:t>
            </a:r>
            <a:endParaRPr sz="2800" b="1" i="0" u="sng" strike="noStrike" cap="none">
              <a:solidFill>
                <a:schemeClr val="dk1"/>
              </a:solidFill>
              <a:latin typeface="Arial"/>
              <a:ea typeface="Arial"/>
              <a:cs typeface="Arial"/>
              <a:sym typeface="Arial"/>
            </a:endParaRPr>
          </a:p>
        </p:txBody>
      </p:sp>
      <p:sp>
        <p:nvSpPr>
          <p:cNvPr id="2492" name="Google Shape;2492;p152"/>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Greed</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Historically many wars have been fought for land, money, power and resources. </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In the modern world  this is generally not seen as a good reason for going to war</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“For the love of money is the root of all evil”</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Self defence</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Most people consider fighting to defend your own country morally acceptable</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The UK fought in the Second World War against </a:t>
            </a:r>
            <a:r>
              <a:rPr lang="en-GB" sz="2400">
                <a:solidFill>
                  <a:srgbClr val="000000"/>
                </a:solidFill>
              </a:rPr>
              <a:t>N</a:t>
            </a:r>
            <a:r>
              <a:rPr lang="en-GB" sz="2400" b="0" i="0" u="none" strike="noStrike" cap="none">
                <a:solidFill>
                  <a:srgbClr val="000000"/>
                </a:solidFill>
                <a:latin typeface="Arial"/>
                <a:ea typeface="Arial"/>
                <a:cs typeface="Arial"/>
                <a:sym typeface="Arial"/>
              </a:rPr>
              <a:t>azi aggression to prevent Britain being invaded.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Retaliation</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If a war is started in response to an act of aggression</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In 2001 the USA declared war on Afghanistan in response to the 9/11 terrorist attacks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“Do not repay anyone evil for evil”</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“An eye for an eye”</a:t>
            </a:r>
            <a:endParaRPr sz="2400" b="0" i="0" u="none" strike="noStrike" cap="none">
              <a:solidFill>
                <a:srgbClr val="000000"/>
              </a:solidFill>
              <a:latin typeface="Arial"/>
              <a:ea typeface="Arial"/>
              <a:cs typeface="Arial"/>
              <a:sym typeface="Arial"/>
            </a:endParaRPr>
          </a:p>
        </p:txBody>
      </p:sp>
      <p:sp>
        <p:nvSpPr>
          <p:cNvPr id="2493" name="Google Shape;2493;p15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128</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2498" name="Google Shape;2498;p153"/>
          <p:cNvSpPr txBox="1">
            <a:spLocks noGrp="1"/>
          </p:cNvSpPr>
          <p:nvPr>
            <p:ph type="title"/>
          </p:nvPr>
        </p:nvSpPr>
        <p:spPr>
          <a:xfrm>
            <a:off x="257705" y="59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Just War Theory</a:t>
            </a:r>
            <a:endParaRPr sz="2800" b="1" i="0" u="sng" strike="noStrike" cap="none">
              <a:solidFill>
                <a:schemeClr val="dk1"/>
              </a:solidFill>
              <a:latin typeface="Arial"/>
              <a:ea typeface="Arial"/>
              <a:cs typeface="Arial"/>
              <a:sym typeface="Arial"/>
            </a:endParaRPr>
          </a:p>
        </p:txBody>
      </p:sp>
      <p:sp>
        <p:nvSpPr>
          <p:cNvPr id="2499" name="Google Shape;2499;p153"/>
          <p:cNvSpPr txBox="1">
            <a:spLocks noGrp="1"/>
          </p:cNvSpPr>
          <p:nvPr>
            <p:ph type="body" idx="1"/>
          </p:nvPr>
        </p:nvSpPr>
        <p:spPr>
          <a:xfrm>
            <a:off x="257705" y="1738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strike="noStrike" cap="none">
                <a:solidFill>
                  <a:srgbClr val="000000"/>
                </a:solidFill>
                <a:latin typeface="Arial"/>
                <a:ea typeface="Arial"/>
                <a:cs typeface="Arial"/>
                <a:sym typeface="Arial"/>
              </a:rPr>
              <a:t>A war that the Christian Church defines as acceptable. This must fulfill certain criteria.</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 war must be fought for a </a:t>
            </a:r>
            <a:r>
              <a:rPr lang="en-GB" sz="1800" b="1" i="0" u="none" strike="noStrike" cap="none">
                <a:solidFill>
                  <a:srgbClr val="000000"/>
                </a:solidFill>
                <a:latin typeface="Arial"/>
                <a:ea typeface="Arial"/>
                <a:cs typeface="Arial"/>
                <a:sym typeface="Arial"/>
              </a:rPr>
              <a:t>JUST CAUSE</a:t>
            </a:r>
            <a:r>
              <a:rPr lang="en-GB" sz="1800" b="0" i="0" u="none" strike="noStrike" cap="none">
                <a:solidFill>
                  <a:srgbClr val="000000"/>
                </a:solidFill>
                <a:latin typeface="Arial"/>
                <a:ea typeface="Arial"/>
                <a:cs typeface="Arial"/>
                <a:sym typeface="Arial"/>
              </a:rPr>
              <a:t> – the war must be started for a good reason – e.g. self-defence, and not because of greed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A war is just if it is begun as the </a:t>
            </a:r>
            <a:r>
              <a:rPr lang="en-GB" sz="1800" b="1" i="0" u="none" strike="noStrike" cap="none">
                <a:solidFill>
                  <a:srgbClr val="000000"/>
                </a:solidFill>
                <a:latin typeface="Arial"/>
                <a:ea typeface="Arial"/>
                <a:cs typeface="Arial"/>
                <a:sym typeface="Arial"/>
              </a:rPr>
              <a:t>LAST RESORT</a:t>
            </a:r>
            <a:r>
              <a:rPr lang="en-GB" sz="1800" b="0" i="0" u="none" strike="noStrike" cap="none">
                <a:solidFill>
                  <a:srgbClr val="000000"/>
                </a:solidFill>
                <a:latin typeface="Arial"/>
                <a:ea typeface="Arial"/>
                <a:cs typeface="Arial"/>
                <a:sym typeface="Arial"/>
              </a:rPr>
              <a:t>, all non violent means of solving the conflict must have been tried and failed before you turn to war</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 war must be lawfully declared by a </a:t>
            </a:r>
            <a:r>
              <a:rPr lang="en-GB" sz="1800" b="1" i="0" u="none" strike="noStrike" cap="none">
                <a:solidFill>
                  <a:srgbClr val="000000"/>
                </a:solidFill>
                <a:latin typeface="Arial"/>
                <a:ea typeface="Arial"/>
                <a:cs typeface="Arial"/>
                <a:sym typeface="Arial"/>
              </a:rPr>
              <a:t>PROPER AUTHORITY</a:t>
            </a:r>
            <a:r>
              <a:rPr lang="en-GB" sz="1800" b="0" i="0" u="none" strike="noStrike" cap="none">
                <a:solidFill>
                  <a:srgbClr val="000000"/>
                </a:solidFill>
                <a:latin typeface="Arial"/>
                <a:ea typeface="Arial"/>
                <a:cs typeface="Arial"/>
                <a:sym typeface="Arial"/>
              </a:rPr>
              <a:t>, a government or the United Nations.  The politicians must make the most important decisions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There must be a </a:t>
            </a:r>
            <a:r>
              <a:rPr lang="en-GB" sz="1800" b="1" i="0" u="none" strike="noStrike" cap="none">
                <a:solidFill>
                  <a:srgbClr val="000000"/>
                </a:solidFill>
                <a:latin typeface="Arial"/>
                <a:ea typeface="Arial"/>
                <a:cs typeface="Arial"/>
                <a:sym typeface="Arial"/>
              </a:rPr>
              <a:t>REASONABLE CHANCE OF SUCCESS</a:t>
            </a:r>
            <a:r>
              <a:rPr lang="en-GB" sz="1800" b="0" i="0" u="none" strike="noStrike" cap="none">
                <a:solidFill>
                  <a:srgbClr val="000000"/>
                </a:solidFill>
                <a:latin typeface="Arial"/>
                <a:ea typeface="Arial"/>
                <a:cs typeface="Arial"/>
                <a:sym typeface="Arial"/>
              </a:rPr>
              <a:t>. You cannot go to war and waste the lives of brave soldiers for something which you have very little chance of winning, lives should not be wasted.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It must be fought with the intent to </a:t>
            </a:r>
            <a:r>
              <a:rPr lang="en-GB" sz="1800" b="1" i="0" u="none" strike="noStrike" cap="none">
                <a:solidFill>
                  <a:srgbClr val="000000"/>
                </a:solidFill>
                <a:latin typeface="Arial"/>
                <a:ea typeface="Arial"/>
                <a:cs typeface="Arial"/>
                <a:sym typeface="Arial"/>
              </a:rPr>
              <a:t>ESTABLISH GOOD</a:t>
            </a:r>
            <a:r>
              <a:rPr lang="en-GB" sz="1800" b="0" i="0" u="none" strike="noStrike" cap="none">
                <a:solidFill>
                  <a:srgbClr val="000000"/>
                </a:solidFill>
                <a:latin typeface="Arial"/>
                <a:ea typeface="Arial"/>
                <a:cs typeface="Arial"/>
                <a:sym typeface="Arial"/>
              </a:rPr>
              <a:t>, or fought with good intention. It must be fought to restore peace.</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Every effort must be made to make sure that as little violence as possible is used to achieve victory and methods should </a:t>
            </a:r>
            <a:r>
              <a:rPr lang="en-GB" sz="1800" b="1" i="0" u="none" strike="noStrike" cap="none">
                <a:solidFill>
                  <a:srgbClr val="000000"/>
                </a:solidFill>
                <a:latin typeface="Arial"/>
                <a:ea typeface="Arial"/>
                <a:cs typeface="Arial"/>
                <a:sym typeface="Arial"/>
              </a:rPr>
              <a:t>AVOID KILLING CIVILIANS</a:t>
            </a:r>
            <a:r>
              <a:rPr lang="en-GB" sz="1800" b="0" i="0" u="none" strike="noStrike" cap="none">
                <a:solidFill>
                  <a:srgbClr val="000000"/>
                </a:solidFill>
                <a:latin typeface="Arial"/>
                <a:ea typeface="Arial"/>
                <a:cs typeface="Arial"/>
                <a:sym typeface="Arial"/>
              </a:rPr>
              <a:t>, those not in the military should not be harmed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The force used in the war must be proportional to the cause.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It would not be proportional to drop a nuclear weapon on a small country for invading a small island. </a:t>
            </a:r>
            <a:br>
              <a:rPr lang="en-GB" sz="1800" b="0" i="0" u="none" strike="noStrike" cap="none">
                <a:solidFill>
                  <a:srgbClr val="000000"/>
                </a:solidFill>
                <a:latin typeface="Arial"/>
                <a:ea typeface="Arial"/>
                <a:cs typeface="Arial"/>
                <a:sym typeface="Arial"/>
              </a:rPr>
            </a:br>
            <a:r>
              <a:rPr lang="en-GB" sz="1800" b="1" i="0" u="none" strike="noStrike" cap="none">
                <a:solidFill>
                  <a:srgbClr val="000000"/>
                </a:solidFill>
                <a:latin typeface="Arial"/>
                <a:ea typeface="Arial"/>
                <a:cs typeface="Arial"/>
                <a:sym typeface="Arial"/>
              </a:rPr>
              <a:t>SUFFICIENT FORCE</a:t>
            </a:r>
            <a:r>
              <a:rPr lang="en-GB"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n-GB" sz="1800" b="0" i="0" u="none" strike="noStrike" cap="none">
                <a:solidFill>
                  <a:srgbClr val="000000"/>
                </a:solidFill>
                <a:latin typeface="Arial"/>
                <a:ea typeface="Arial"/>
                <a:cs typeface="Arial"/>
                <a:sym typeface="Arial"/>
              </a:rPr>
              <a:t>War must only occur is the </a:t>
            </a:r>
            <a:r>
              <a:rPr lang="en-GB" sz="1800" b="1" i="0" u="none" strike="noStrike" cap="none">
                <a:solidFill>
                  <a:srgbClr val="000000"/>
                </a:solidFill>
                <a:latin typeface="Arial"/>
                <a:ea typeface="Arial"/>
                <a:cs typeface="Arial"/>
                <a:sym typeface="Arial"/>
              </a:rPr>
              <a:t>GOOD OUTWEIGHS THE EVIL</a:t>
            </a:r>
            <a:r>
              <a:rPr lang="en-GB" sz="1800" b="0" i="0" u="none" strike="noStrike" cap="none">
                <a:solidFill>
                  <a:srgbClr val="000000"/>
                </a:solidFill>
                <a:latin typeface="Arial"/>
                <a:ea typeface="Arial"/>
                <a:cs typeface="Arial"/>
                <a:sym typeface="Arial"/>
              </a:rPr>
              <a:t> that has lead to the war</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15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129</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Beliefs and Teachings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189" name="Google Shape;189;p37"/>
          <p:cNvGraphicFramePr/>
          <p:nvPr/>
        </p:nvGraphicFramePr>
        <p:xfrm>
          <a:off x="311775" y="2370500"/>
          <a:ext cx="3000000" cy="3000000"/>
        </p:xfrm>
        <a:graphic>
          <a:graphicData uri="http://schemas.openxmlformats.org/drawingml/2006/table">
            <a:tbl>
              <a:tblPr bandRow="1" bandCol="1">
                <a:noFill/>
                <a:tableStyleId>{398B6CCC-08C6-4697-A90E-0D910526C975}</a:tableStyleId>
              </a:tblPr>
              <a:tblGrid>
                <a:gridCol w="2135800">
                  <a:extLst>
                    <a:ext uri="{9D8B030D-6E8A-4147-A177-3AD203B41FA5}">
                      <a16:colId xmlns:a16="http://schemas.microsoft.com/office/drawing/2014/main" val="20000"/>
                    </a:ext>
                  </a:extLst>
                </a:gridCol>
                <a:gridCol w="4908800">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Topic</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Key teaching/Quote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Nature of God</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‘Nothing is impossible with God’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 God so loved the world that he gave his only Son, that whoever believes in him shall not perish but have eternal life.’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Creation (Genesis)</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‘In the beginning, God created the heavens and the earth…’ (Bible)</a:t>
                      </a:r>
                      <a:endParaRPr sz="1400" b="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Creation (John)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 In the beginning was the Word, and the Word was with God, and the Word was God. He was with God in the beginning. Through him all things were made…’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The incarnation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 When Jesus was baptised, a voice from heaven said ‘You are my Son’’ (Bible)</a:t>
                      </a:r>
                      <a:endParaRPr sz="1400" b="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The crucifixion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‘’Jesus called out with a loud voice, ‘Father, into your hands I commit my spirit.’ When he said this he breathed his last.’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The ascension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‘’While he was blessing them, he left them and was taken up to heaven.’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0">
                <a:tc rowSpan="3">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Judgement and afterlife</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‘’He ascended into heaven, and is seated at the right hand of the Father, and he will come to judge the living and the dead.’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 am the resurrection and the life. He who believes in me will live, even though he dies.’ (Bible)</a:t>
                      </a:r>
                      <a:endParaRPr sz="14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 am the way and the truth and the life. No one comes to the Father except through me.’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Salvation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‘’For the wages of sin is death, but the gift of God is eternal life in heaven.’ (Bible)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Jesus’ role in salvation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‘He is the atoning sacrifice for our sins, and not only for ours but also for the sins of the whole world.’ (Bible) </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bl>
          </a:graphicData>
        </a:graphic>
      </p:graphicFrame>
      <p:sp>
        <p:nvSpPr>
          <p:cNvPr id="190" name="Google Shape;190;p3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2505" name="Google Shape;2505;p154"/>
          <p:cNvSpPr txBox="1">
            <a:spLocks noGrp="1"/>
          </p:cNvSpPr>
          <p:nvPr>
            <p:ph type="title"/>
          </p:nvPr>
        </p:nvSpPr>
        <p:spPr>
          <a:xfrm>
            <a:off x="257705" y="59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Holy War </a:t>
            </a:r>
            <a:endParaRPr sz="2800" b="1" i="0" u="sng" strike="noStrike" cap="none">
              <a:solidFill>
                <a:schemeClr val="dk1"/>
              </a:solidFill>
              <a:latin typeface="Arial"/>
              <a:ea typeface="Arial"/>
              <a:cs typeface="Arial"/>
              <a:sym typeface="Arial"/>
            </a:endParaRPr>
          </a:p>
        </p:txBody>
      </p:sp>
      <p:sp>
        <p:nvSpPr>
          <p:cNvPr id="2506" name="Google Shape;2506;p154"/>
          <p:cNvSpPr txBox="1">
            <a:spLocks noGrp="1"/>
          </p:cNvSpPr>
          <p:nvPr>
            <p:ph type="body" idx="1"/>
          </p:nvPr>
        </p:nvSpPr>
        <p:spPr>
          <a:xfrm>
            <a:off x="257705" y="158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400" b="1" i="0" u="none" strike="noStrike" cap="none">
                <a:solidFill>
                  <a:schemeClr val="dk1"/>
                </a:solidFill>
                <a:latin typeface="Arial"/>
                <a:ea typeface="Arial"/>
                <a:cs typeface="Arial"/>
                <a:sym typeface="Arial"/>
              </a:rPr>
              <a:t>Holy War</a:t>
            </a:r>
            <a:endParaRPr sz="2400" b="1"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Holy wars have religious aims or goals. They were authorised by God or by a spiritual leader and because of this those who take part will receive a reward such as going to Heaven when they die. Religious leaders may declare holy war to defend their religion or their followers who are being persecuted in another country. Some holy wars have been fought to spread the faith or win back a country that used to follow the beliefs of a particular religion. </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In Christianity teachings such as “an eye for an eye” are quotes to show that it is ok to return violence with violence. For other Christians the teachings of Jesus make it clear that violence is not to be tolerated. In the gospel of Matthew it is quoted that “anyone who murders will be sent to judgement.”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600" b="0" i="0" u="none" strike="noStrike" cap="none">
              <a:solidFill>
                <a:srgbClr val="000000"/>
              </a:solidFill>
              <a:latin typeface="Arial"/>
              <a:ea typeface="Arial"/>
              <a:cs typeface="Arial"/>
              <a:sym typeface="Arial"/>
            </a:endParaRPr>
          </a:p>
        </p:txBody>
      </p:sp>
      <p:sp>
        <p:nvSpPr>
          <p:cNvPr id="2507" name="Google Shape;2507;p15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130</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2" name="Google Shape;2512;p155"/>
          <p:cNvSpPr txBox="1">
            <a:spLocks noGrp="1"/>
          </p:cNvSpPr>
          <p:nvPr>
            <p:ph type="title"/>
          </p:nvPr>
        </p:nvSpPr>
        <p:spPr>
          <a:xfrm>
            <a:off x="2577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Religions and the Victims of War</a:t>
            </a:r>
            <a:endParaRPr sz="2800" b="1" i="0" u="sng" strike="noStrike" cap="none">
              <a:solidFill>
                <a:schemeClr val="dk1"/>
              </a:solidFill>
              <a:latin typeface="Arial"/>
              <a:ea typeface="Arial"/>
              <a:cs typeface="Arial"/>
              <a:sym typeface="Arial"/>
            </a:endParaRPr>
          </a:p>
        </p:txBody>
      </p:sp>
      <p:sp>
        <p:nvSpPr>
          <p:cNvPr id="2513" name="Google Shape;2513;p155"/>
          <p:cNvSpPr txBox="1">
            <a:spLocks noGrp="1"/>
          </p:cNvSpPr>
          <p:nvPr>
            <p:ph type="body" idx="1"/>
          </p:nvPr>
        </p:nvSpPr>
        <p:spPr>
          <a:xfrm>
            <a:off x="257705" y="1762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2"/>
              </a:buClr>
              <a:buSzPts val="1800"/>
              <a:buFont typeface="Arial"/>
              <a:buNone/>
            </a:pPr>
            <a:r>
              <a:rPr lang="en-GB" sz="1800" b="1" i="0" u="sng" strike="noStrike" cap="none">
                <a:solidFill>
                  <a:srgbClr val="000000"/>
                </a:solidFill>
                <a:latin typeface="Arial"/>
                <a:ea typeface="Arial"/>
                <a:cs typeface="Arial"/>
                <a:sym typeface="Arial"/>
              </a:rPr>
              <a:t>Helping Victims of War</a:t>
            </a:r>
            <a:endParaRPr sz="1800" b="1" i="0" u="sng"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When wars happen there are many casualties with different injuries. There are lots of different charities (organisations) that help out in different ways. Some provide first aid, other provide money etc. most workers are voluntary. Many of these charities happen to be Christian organisations because they are run by Christians who follow key religious teachings- Eg: Turn the other cheek.</a:t>
            </a:r>
            <a:endParaRPr sz="18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As a result of wars in other countries, some people have to flee and leave everything they have. These people are called refugees. Many religious believers would argue that we have a responsibility to help refugees because they are innocent of any wrongdoing.</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1" i="0" u="sng" strike="noStrike" cap="none">
                <a:solidFill>
                  <a:srgbClr val="000000"/>
                </a:solidFill>
                <a:latin typeface="Arial"/>
                <a:ea typeface="Arial"/>
                <a:cs typeface="Arial"/>
                <a:sym typeface="Arial"/>
              </a:rPr>
              <a:t>Organisation</a:t>
            </a:r>
            <a:endParaRPr sz="1800" b="1" i="0" u="sng"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Red Cross is an example of an organisation that helps the victims of war, it is motivated by the Christian faith (hence the cross) and focuses on providing medical aid for innocent civilians harmed in areas of conflict.</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15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131</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518"/>
        <p:cNvGrpSpPr/>
        <p:nvPr/>
      </p:nvGrpSpPr>
      <p:grpSpPr>
        <a:xfrm>
          <a:off x="0" y="0"/>
          <a:ext cx="0" cy="0"/>
          <a:chOff x="0" y="0"/>
          <a:chExt cx="0" cy="0"/>
        </a:xfrm>
      </p:grpSpPr>
      <p:sp>
        <p:nvSpPr>
          <p:cNvPr id="2519" name="Google Shape;2519;p15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2520" name="Google Shape;2520;p15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religious beliefs about terrorism</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examples of individuals who have worked for peace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religious beliefs about reconciliation</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religious beliefs about violent protest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reasons for going to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reasons against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ways in which believers help victims of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beliefs that show violence is wrong</a:t>
            </a:r>
            <a:endParaRPr sz="1800" b="0" i="0" u="none" strike="noStrike" cap="none">
              <a:solidFill>
                <a:schemeClr val="dk2"/>
              </a:solidFill>
              <a:latin typeface="Arial"/>
              <a:ea typeface="Arial"/>
              <a:cs typeface="Arial"/>
              <a:sym typeface="Arial"/>
            </a:endParaRPr>
          </a:p>
        </p:txBody>
      </p:sp>
      <p:cxnSp>
        <p:nvCxnSpPr>
          <p:cNvPr id="2521" name="Google Shape;2521;p156"/>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2" name="Google Shape;2522;p15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3" name="Google Shape;2523;p15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4" name="Google Shape;2524;p15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5" name="Google Shape;2525;p156"/>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6" name="Google Shape;2526;p156"/>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7" name="Google Shape;2527;p156"/>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8" name="Google Shape;2528;p156"/>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9" name="Google Shape;2529;p156"/>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0" name="Google Shape;2530;p156"/>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1" name="Google Shape;2531;p156"/>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2" name="Google Shape;2532;p156"/>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3" name="Google Shape;2533;p156"/>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4" name="Google Shape;2534;p156"/>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5" name="Google Shape;2535;p156"/>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6" name="Google Shape;2536;p156"/>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537" name="Google Shape;2537;p15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132</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541"/>
        <p:cNvGrpSpPr/>
        <p:nvPr/>
      </p:nvGrpSpPr>
      <p:grpSpPr>
        <a:xfrm>
          <a:off x="0" y="0"/>
          <a:ext cx="0" cy="0"/>
          <a:chOff x="0" y="0"/>
          <a:chExt cx="0" cy="0"/>
        </a:xfrm>
      </p:grpSpPr>
      <p:sp>
        <p:nvSpPr>
          <p:cNvPr id="2542" name="Google Shape;2542;p157"/>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543" name="Google Shape;2543;p157"/>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contrasting beliefs about violence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beliefs about pacifism</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contrasting religious beliefs about justice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544" name="Google Shape;2544;p157"/>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45" name="Google Shape;2545;p157"/>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46" name="Google Shape;2546;p157"/>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47" name="Google Shape;2547;p157"/>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48" name="Google Shape;2548;p157"/>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49" name="Google Shape;2549;p157"/>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0" name="Google Shape;2550;p157"/>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1" name="Google Shape;2551;p157"/>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2" name="Google Shape;2552;p157"/>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3" name="Google Shape;2553;p157"/>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4" name="Google Shape;2554;p157"/>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5" name="Google Shape;2555;p157"/>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6" name="Google Shape;2556;p157"/>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7" name="Google Shape;2557;p157"/>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8" name="Google Shape;2558;p157"/>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9" name="Google Shape;2559;p157"/>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0" name="Google Shape;2560;p157"/>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1" name="Google Shape;2561;p157"/>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2" name="Google Shape;2562;p157"/>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3" name="Google Shape;2563;p157"/>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4" name="Google Shape;2564;p157"/>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5" name="Google Shape;2565;p157"/>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6" name="Google Shape;2566;p157"/>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7" name="Google Shape;2567;p157"/>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8" name="Google Shape;2568;p157"/>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9" name="Google Shape;2569;p157"/>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sp>
        <p:nvSpPr>
          <p:cNvPr id="2570" name="Google Shape;2570;p15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133</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15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- 5 mark</a:t>
            </a:r>
            <a:endParaRPr sz="2800" b="0" i="0" u="none" strike="noStrike" cap="none">
              <a:solidFill>
                <a:schemeClr val="dk1"/>
              </a:solidFill>
              <a:latin typeface="Arial"/>
              <a:ea typeface="Arial"/>
              <a:cs typeface="Arial"/>
              <a:sym typeface="Arial"/>
            </a:endParaRPr>
          </a:p>
        </p:txBody>
      </p:sp>
      <p:sp>
        <p:nvSpPr>
          <p:cNvPr id="2576" name="Google Shape;2576;p158"/>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religious beliefs about just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religious beliefs about helping victims of war</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religious beliefs about holy wars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577" name="Google Shape;2577;p158"/>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78" name="Google Shape;2578;p158"/>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79" name="Google Shape;2579;p158"/>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0" name="Google Shape;2580;p158"/>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1" name="Google Shape;2581;p158"/>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2" name="Google Shape;2582;p158"/>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3" name="Google Shape;2583;p158"/>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4" name="Google Shape;2584;p158"/>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5" name="Google Shape;2585;p158"/>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6" name="Google Shape;2586;p158"/>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7" name="Google Shape;2587;p158"/>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8" name="Google Shape;2588;p158"/>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9" name="Google Shape;2589;p158"/>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0" name="Google Shape;2590;p158"/>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1" name="Google Shape;2591;p158"/>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2" name="Google Shape;2592;p158"/>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3" name="Google Shape;2593;p158"/>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4" name="Google Shape;2594;p158"/>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5" name="Google Shape;2595;p158"/>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6" name="Google Shape;2596;p158"/>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7" name="Google Shape;2597;p158"/>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8" name="Google Shape;2598;p158"/>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9" name="Google Shape;2599;p158"/>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0" name="Google Shape;2600;p158"/>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1" name="Google Shape;2601;p158"/>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2" name="Google Shape;2602;p158"/>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3" name="Google Shape;2603;p158"/>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604" name="Google Shape;2604;p15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134</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608"/>
        <p:cNvGrpSpPr/>
        <p:nvPr/>
      </p:nvGrpSpPr>
      <p:grpSpPr>
        <a:xfrm>
          <a:off x="0" y="0"/>
          <a:ext cx="0" cy="0"/>
          <a:chOff x="0" y="0"/>
          <a:chExt cx="0" cy="0"/>
        </a:xfrm>
      </p:grpSpPr>
      <p:sp>
        <p:nvSpPr>
          <p:cNvPr id="2609" name="Google Shape;2609;p15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610" name="Google Shape;2610;p159"/>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1. “It is justified for a country to possess nuclear weapons”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611" name="Google Shape;2611;p159"/>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2" name="Google Shape;2612;p15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3" name="Google Shape;2613;p159"/>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4" name="Google Shape;2614;p159"/>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5" name="Google Shape;2615;p159"/>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6" name="Google Shape;2616;p159"/>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7" name="Google Shape;2617;p159"/>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8" name="Google Shape;2618;p159"/>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9" name="Google Shape;2619;p159"/>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0" name="Google Shape;2620;p159"/>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1" name="Google Shape;2621;p159"/>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2" name="Google Shape;2622;p159"/>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3" name="Google Shape;2623;p159"/>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4" name="Google Shape;2624;p159"/>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5" name="Google Shape;2625;p159"/>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6" name="Google Shape;2626;p15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7" name="Google Shape;2627;p15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8" name="Google Shape;2628;p15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9" name="Google Shape;2629;p15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0" name="Google Shape;2630;p15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1" name="Google Shape;2631;p15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2" name="Google Shape;2632;p159"/>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3" name="Google Shape;2633;p159"/>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4" name="Google Shape;2634;p159"/>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5" name="Google Shape;2635;p1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6" name="Google Shape;2636;p15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7" name="Google Shape;2637;p1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8" name="Google Shape;2638;p1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9" name="Google Shape;2639;p15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0" name="Google Shape;2640;p159"/>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1" name="Google Shape;2641;p159"/>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2" name="Google Shape;2642;p159"/>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3" name="Google Shape;2643;p159"/>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644" name="Google Shape;2644;p15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135</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sp>
        <p:nvSpPr>
          <p:cNvPr id="2649" name="Google Shape;2649;p16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650" name="Google Shape;2650;p160"/>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“Peace is an impossible dream”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651" name="Google Shape;2651;p160"/>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2" name="Google Shape;2652;p160"/>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3" name="Google Shape;2653;p160"/>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4" name="Google Shape;2654;p160"/>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5" name="Google Shape;2655;p160"/>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6" name="Google Shape;2656;p160"/>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7" name="Google Shape;2657;p160"/>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8" name="Google Shape;2658;p160"/>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9" name="Google Shape;2659;p160"/>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0" name="Google Shape;2660;p160"/>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1" name="Google Shape;2661;p160"/>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2" name="Google Shape;2662;p160"/>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3" name="Google Shape;2663;p160"/>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4" name="Google Shape;2664;p160"/>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5" name="Google Shape;2665;p160"/>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6" name="Google Shape;2666;p16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7" name="Google Shape;2667;p16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8" name="Google Shape;2668;p16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9" name="Google Shape;2669;p16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0" name="Google Shape;2670;p16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1" name="Google Shape;2671;p16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2" name="Google Shape;2672;p160"/>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3" name="Google Shape;2673;p160"/>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4" name="Google Shape;2674;p160"/>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5" name="Google Shape;2675;p1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6" name="Google Shape;2676;p16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7" name="Google Shape;2677;p1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8" name="Google Shape;2678;p1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9" name="Google Shape;2679;p16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0" name="Google Shape;2680;p160"/>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1" name="Google Shape;2681;p160"/>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2" name="Google Shape;2682;p160"/>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3" name="Google Shape;2683;p160"/>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684" name="Google Shape;2684;p16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136</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p16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690" name="Google Shape;2690;p161"/>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“There can be no such thing as a just war, because innocent will always suffer”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691" name="Google Shape;2691;p161"/>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2" name="Google Shape;2692;p16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3" name="Google Shape;2693;p16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4" name="Google Shape;2694;p16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5" name="Google Shape;2695;p161"/>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6" name="Google Shape;2696;p161"/>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7" name="Google Shape;2697;p161"/>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8" name="Google Shape;2698;p161"/>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9" name="Google Shape;2699;p161"/>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0" name="Google Shape;2700;p161"/>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1" name="Google Shape;2701;p161"/>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2" name="Google Shape;2702;p161"/>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3" name="Google Shape;2703;p161"/>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4" name="Google Shape;2704;p161"/>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5" name="Google Shape;2705;p161"/>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6" name="Google Shape;2706;p16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7" name="Google Shape;2707;p16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8" name="Google Shape;2708;p16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9" name="Google Shape;2709;p16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0" name="Google Shape;2710;p16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1" name="Google Shape;2711;p16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2" name="Google Shape;2712;p161"/>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3" name="Google Shape;2713;p161"/>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4" name="Google Shape;2714;p161"/>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5" name="Google Shape;2715;p16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6" name="Google Shape;2716;p16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7" name="Google Shape;2717;p16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8" name="Google Shape;2718;p16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9" name="Google Shape;2719;p16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0" name="Google Shape;2720;p161"/>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1" name="Google Shape;2721;p161"/>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2" name="Google Shape;2722;p161"/>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3" name="Google Shape;2723;p161"/>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724" name="Google Shape;2724;p16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137</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728"/>
        <p:cNvGrpSpPr/>
        <p:nvPr/>
      </p:nvGrpSpPr>
      <p:grpSpPr>
        <a:xfrm>
          <a:off x="0" y="0"/>
          <a:ext cx="0" cy="0"/>
          <a:chOff x="0" y="0"/>
          <a:chExt cx="0" cy="0"/>
        </a:xfrm>
      </p:grpSpPr>
      <p:sp>
        <p:nvSpPr>
          <p:cNvPr id="2729" name="Google Shape;2729;p162"/>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Crime and Punishment - Key Terms</a:t>
            </a:r>
            <a:endParaRPr sz="2800" b="1" i="0" u="sng" strike="noStrike" cap="none">
              <a:solidFill>
                <a:schemeClr val="dk1"/>
              </a:solidFill>
              <a:latin typeface="Arial"/>
              <a:ea typeface="Arial"/>
              <a:cs typeface="Arial"/>
              <a:sym typeface="Arial"/>
            </a:endParaRPr>
          </a:p>
        </p:txBody>
      </p:sp>
      <p:sp>
        <p:nvSpPr>
          <p:cNvPr id="2730" name="Google Shape;2730;p162"/>
          <p:cNvSpPr txBox="1">
            <a:spLocks noGrp="1"/>
          </p:cNvSpPr>
          <p:nvPr>
            <p:ph type="body" idx="1"/>
          </p:nvPr>
        </p:nvSpPr>
        <p:spPr>
          <a:xfrm>
            <a:off x="257705" y="935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Capital punishment - Death penalty; state sanctioned execution for a capital offence; not legal in UK.</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Community service order - UK punishment involving the criminal doing a set number of hours of physical labour.</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Conscience - Sense of right and wrong; guilty voice in our head; seen as the voice of God by many religious believers.</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Corporal punishment - Punishment in which physical pain is inflicted on the criminal; not legal in the UK.</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Crime - Action which breaks the law; can be against the person (eg murder), against property (eg vandalism), or against the state (eg treason).</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Deterrence - Aim of punishment to put a person off committing a crime by the level of punishment.</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Duty - What we have a responsibility to do.</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Evil - Something or someone considered morally very wrong or wicked; often linked to the idea of a devil or other malevolent being.</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Forgiveness - Letting go of blame against a person for wrongs they have done; moving on.</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Greed - Reason for committing crime – wanting or desiring something or more of something.</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Hate crime - A crime committed because of prejudice, eg assaulting a person because they are gay or Asian.</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rgbClr val="000000"/>
                </a:solidFill>
                <a:highlight>
                  <a:srgbClr val="FFFFFF"/>
                </a:highlight>
                <a:latin typeface="Calibri"/>
                <a:ea typeface="Calibri"/>
                <a:cs typeface="Calibri"/>
                <a:sym typeface="Calibri"/>
              </a:rPr>
              <a:t>Imprisonment - Locking someone up and taking away of civil liberties of a criminal.</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Imprisonment - Locking someone up and taking away of civil liberties of a criminal.</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Law - The rules a country demands its citizens follow, the breaking of which leads to punishment.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Murder - Unlawfully killing another person.</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Order - The enforcement of rules, eg by a police force.</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Parole - Release of a criminal from prison under the condition they will meet with a parole officer who can monitor their behaviour.</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Protection - Additional aim of punishment; to keep people safe.</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Reformation - Aim of punishment; helping the criminal see how and why their behaviour was wrong, so that their mindset changes for the better.</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Reparation - Additional aim of punishment; where the criminal makes up for, or pays back for, their crimes.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Retribution - Aim of punishment; getting the criminal back for their crimes.</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Theft - Taking something without the owner’s consent.</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Victim - Those who are directly affected by a crime, eg the person assaulted.</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Vindication - Additional aim of punishment; the punishment exists to justify the law.</a:t>
            </a:r>
            <a:endParaRPr sz="16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600" b="0" i="0" u="none" strike="noStrike" cap="none">
                <a:solidFill>
                  <a:schemeClr val="dk1"/>
                </a:solidFill>
                <a:highlight>
                  <a:schemeClr val="lt1"/>
                </a:highlight>
                <a:latin typeface="Calibri"/>
                <a:ea typeface="Calibri"/>
                <a:cs typeface="Calibri"/>
                <a:sym typeface="Calibri"/>
              </a:rPr>
              <a:t>Young offenders - Criminals under the age of 18.</a:t>
            </a: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rgbClr val="000000"/>
              </a:solidFill>
              <a:latin typeface="Calibri"/>
              <a:ea typeface="Calibri"/>
              <a:cs typeface="Calibri"/>
              <a:sym typeface="Calibri"/>
            </a:endParaRPr>
          </a:p>
        </p:txBody>
      </p:sp>
      <p:sp>
        <p:nvSpPr>
          <p:cNvPr id="2731" name="Google Shape;2731;p16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138</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735"/>
        <p:cNvGrpSpPr/>
        <p:nvPr/>
      </p:nvGrpSpPr>
      <p:grpSpPr>
        <a:xfrm>
          <a:off x="0" y="0"/>
          <a:ext cx="0" cy="0"/>
          <a:chOff x="0" y="0"/>
          <a:chExt cx="0" cy="0"/>
        </a:xfrm>
      </p:grpSpPr>
      <p:sp>
        <p:nvSpPr>
          <p:cNvPr id="2736" name="Google Shape;2736;p16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Crime and Punishment - </a:t>
            </a:r>
            <a:r>
              <a:rPr lang="en-GB" sz="2400" b="1" i="0" u="sng" strike="noStrike" cap="none">
                <a:solidFill>
                  <a:schemeClr val="dk1"/>
                </a:solidFill>
                <a:latin typeface="Arial"/>
                <a:ea typeface="Arial"/>
                <a:cs typeface="Arial"/>
                <a:sym typeface="Arial"/>
              </a:rPr>
              <a:t>Aims of punishment</a:t>
            </a:r>
            <a:endParaRPr sz="2400" b="1" i="0" u="sng" strike="noStrike" cap="none">
              <a:solidFill>
                <a:schemeClr val="dk1"/>
              </a:solidFill>
              <a:latin typeface="Arial"/>
              <a:ea typeface="Arial"/>
              <a:cs typeface="Arial"/>
              <a:sym typeface="Arial"/>
            </a:endParaRPr>
          </a:p>
        </p:txBody>
      </p:sp>
      <p:sp>
        <p:nvSpPr>
          <p:cNvPr id="2737" name="Google Shape;2737;p163"/>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Retribution</a:t>
            </a:r>
            <a:r>
              <a:rPr lang="en-GB" sz="2400" b="0" i="0" u="none" strike="noStrike" cap="none">
                <a:solidFill>
                  <a:schemeClr val="dk1"/>
                </a:solidFill>
                <a:latin typeface="Arial"/>
                <a:ea typeface="Arial"/>
                <a:cs typeface="Arial"/>
                <a:sym typeface="Arial"/>
              </a:rPr>
              <a:t> – Revenge for the victim/their family/society (“eye for an eye”)</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Reformation</a:t>
            </a:r>
            <a:r>
              <a:rPr lang="en-GB" sz="2400" b="0" i="0" u="none" strike="noStrike" cap="none">
                <a:solidFill>
                  <a:schemeClr val="dk1"/>
                </a:solidFill>
                <a:latin typeface="Arial"/>
                <a:ea typeface="Arial"/>
                <a:cs typeface="Arial"/>
                <a:sym typeface="Arial"/>
              </a:rPr>
              <a:t> – To educate the criminal so that they do not commit crimes in the future (“forgive others as you would wish to be forgiven”)</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Reparation</a:t>
            </a:r>
            <a:r>
              <a:rPr lang="en-GB" sz="2400" b="0" i="0" u="none" strike="noStrike" cap="none">
                <a:solidFill>
                  <a:schemeClr val="dk1"/>
                </a:solidFill>
                <a:latin typeface="Arial"/>
                <a:ea typeface="Arial"/>
                <a:cs typeface="Arial"/>
                <a:sym typeface="Arial"/>
              </a:rPr>
              <a:t> – To repair the damage done to society (commonly used in connection with punishments like community service)</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lt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Deterrent</a:t>
            </a:r>
            <a:r>
              <a:rPr lang="en-GB" sz="2400" b="0" i="0" u="none" strike="noStrike" cap="none">
                <a:solidFill>
                  <a:schemeClr val="dk1"/>
                </a:solidFill>
                <a:latin typeface="Arial"/>
                <a:ea typeface="Arial"/>
                <a:cs typeface="Arial"/>
                <a:sym typeface="Arial"/>
              </a:rPr>
              <a:t> – To stop</a:t>
            </a:r>
            <a:r>
              <a:rPr lang="en-GB" sz="2400" b="1" i="0" u="sng" strike="noStrike" cap="none">
                <a:solidFill>
                  <a:schemeClr val="dk1"/>
                </a:solidFill>
                <a:latin typeface="Arial"/>
                <a:ea typeface="Arial"/>
                <a:cs typeface="Arial"/>
                <a:sym typeface="Arial"/>
              </a:rPr>
              <a:t> other </a:t>
            </a:r>
            <a:r>
              <a:rPr lang="en-GB" sz="2400" b="0" i="0" u="none" strike="noStrike" cap="none">
                <a:solidFill>
                  <a:schemeClr val="dk1"/>
                </a:solidFill>
                <a:latin typeface="Arial"/>
                <a:ea typeface="Arial"/>
                <a:cs typeface="Arial"/>
                <a:sym typeface="Arial"/>
              </a:rPr>
              <a:t>people from committing the crime</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0"/>
              </a:spcBef>
              <a:spcAft>
                <a:spcPts val="0"/>
              </a:spcAft>
              <a:buClr>
                <a:schemeClr val="dk1"/>
              </a:buClr>
              <a:buSzPts val="1800"/>
              <a:buFont typeface="Arial"/>
              <a:buNone/>
            </a:pPr>
            <a:r>
              <a:rPr lang="en-GB" sz="2400" b="1" i="0" u="none" strike="noStrike" cap="none">
                <a:solidFill>
                  <a:schemeClr val="dk1"/>
                </a:solidFill>
                <a:latin typeface="Arial"/>
                <a:ea typeface="Arial"/>
                <a:cs typeface="Arial"/>
                <a:sym typeface="Arial"/>
              </a:rPr>
              <a:t>Public Protection </a:t>
            </a:r>
            <a:r>
              <a:rPr lang="en-GB" sz="2400" b="0" i="0" u="none" strike="noStrike" cap="none">
                <a:solidFill>
                  <a:schemeClr val="dk1"/>
                </a:solidFill>
                <a:latin typeface="Arial"/>
                <a:ea typeface="Arial"/>
                <a:cs typeface="Arial"/>
                <a:sym typeface="Arial"/>
              </a:rPr>
              <a:t>– To prevent the criminal from committing future crimes and as such protecting the public (“love thy neighbour”)</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endParaRPr sz="1800" b="0" i="0" u="none" strike="noStrike" cap="none">
              <a:solidFill>
                <a:schemeClr val="dk2"/>
              </a:solidFill>
              <a:latin typeface="Arial"/>
              <a:ea typeface="Arial"/>
              <a:cs typeface="Arial"/>
              <a:sym typeface="Arial"/>
            </a:endParaRPr>
          </a:p>
        </p:txBody>
      </p:sp>
      <p:sp>
        <p:nvSpPr>
          <p:cNvPr id="2738" name="Google Shape;2738;p16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139</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Nature of God</a:t>
            </a:r>
            <a:endParaRPr sz="2800" b="1" i="0" u="sng" strike="noStrike" cap="none">
              <a:solidFill>
                <a:schemeClr val="dk1"/>
              </a:solidFill>
              <a:latin typeface="Arial"/>
              <a:ea typeface="Arial"/>
              <a:cs typeface="Arial"/>
              <a:sym typeface="Arial"/>
            </a:endParaRPr>
          </a:p>
        </p:txBody>
      </p:sp>
      <p:graphicFrame>
        <p:nvGraphicFramePr>
          <p:cNvPr id="196" name="Google Shape;196;p38"/>
          <p:cNvGraphicFramePr/>
          <p:nvPr/>
        </p:nvGraphicFramePr>
        <p:xfrm>
          <a:off x="233088" y="2631997"/>
          <a:ext cx="3000000" cy="3000000"/>
        </p:xfrm>
        <a:graphic>
          <a:graphicData uri="http://schemas.openxmlformats.org/drawingml/2006/table">
            <a:tbl>
              <a:tblPr>
                <a:noFill/>
                <a:tableStyleId>{55E47D75-3FB6-48BB-AF47-C5BAB553A8F9}</a:tableStyleId>
              </a:tblPr>
              <a:tblGrid>
                <a:gridCol w="1597325">
                  <a:extLst>
                    <a:ext uri="{9D8B030D-6E8A-4147-A177-3AD203B41FA5}">
                      <a16:colId xmlns:a16="http://schemas.microsoft.com/office/drawing/2014/main" val="20000"/>
                    </a:ext>
                  </a:extLst>
                </a:gridCol>
                <a:gridCol w="1637250">
                  <a:extLst>
                    <a:ext uri="{9D8B030D-6E8A-4147-A177-3AD203B41FA5}">
                      <a16:colId xmlns:a16="http://schemas.microsoft.com/office/drawing/2014/main" val="20001"/>
                    </a:ext>
                  </a:extLst>
                </a:gridCol>
                <a:gridCol w="3859250">
                  <a:extLst>
                    <a:ext uri="{9D8B030D-6E8A-4147-A177-3AD203B41FA5}">
                      <a16:colId xmlns:a16="http://schemas.microsoft.com/office/drawing/2014/main" val="20002"/>
                    </a:ext>
                  </a:extLst>
                </a:gridCol>
              </a:tblGrid>
              <a:tr h="904675">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Aspect of God</a:t>
                      </a:r>
                      <a:endParaRPr sz="24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Definition</a:t>
                      </a:r>
                      <a:endParaRPr sz="24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Example</a:t>
                      </a:r>
                      <a:endParaRPr sz="2400" b="1" u="none" strike="noStrike" cap="none"/>
                    </a:p>
                  </a:txBody>
                  <a:tcPr marL="75600" marR="75600" marT="190050" marB="190050"/>
                </a:tc>
                <a:extLst>
                  <a:ext uri="{0D108BD9-81ED-4DB2-BD59-A6C34878D82A}">
                    <a16:rowId xmlns:a16="http://schemas.microsoft.com/office/drawing/2014/main" val="10000"/>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Omnipotent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All-powerful</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In Genesis God created the heavens and the earth “Let there be light”</a:t>
                      </a:r>
                      <a:endParaRPr sz="2000" u="none" strike="noStrike" cap="none"/>
                    </a:p>
                  </a:txBody>
                  <a:tcPr marL="75600" marR="75600" marT="190050" marB="190050"/>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Omniscient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All-knowing</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judges us based on our actions so he knows everything that we do</a:t>
                      </a:r>
                      <a:endParaRPr sz="2000" u="none" strike="noStrike" cap="none"/>
                    </a:p>
                  </a:txBody>
                  <a:tcPr marL="75600" marR="75600" marT="190050" marB="190050"/>
                </a:tc>
                <a:extLst>
                  <a:ext uri="{0D108BD9-81ED-4DB2-BD59-A6C34878D82A}">
                    <a16:rowId xmlns:a16="http://schemas.microsoft.com/office/drawing/2014/main" val="10002"/>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Omnipresent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Everywhere</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hears all prayers and so he must be everywhere all at once “nothing is impossible with God”</a:t>
                      </a:r>
                      <a:endParaRPr sz="2000" u="none" strike="noStrike" cap="none"/>
                    </a:p>
                  </a:txBody>
                  <a:tcPr marL="75600" marR="75600" marT="190050" marB="190050"/>
                </a:tc>
                <a:extLst>
                  <a:ext uri="{0D108BD9-81ED-4DB2-BD59-A6C34878D82A}">
                    <a16:rowId xmlns:a16="http://schemas.microsoft.com/office/drawing/2014/main" val="10003"/>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Omnibenevolent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All-loving</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so loved the world that he gave his only son” A loving God sent Jesus to save the world from sin.</a:t>
                      </a:r>
                      <a:endParaRPr sz="2000" u="none" strike="noStrike" cap="none"/>
                    </a:p>
                  </a:txBody>
                  <a:tcPr marL="75600" marR="75600" marT="190050" marB="190050"/>
                </a:tc>
                <a:extLst>
                  <a:ext uri="{0D108BD9-81ED-4DB2-BD59-A6C34878D82A}">
                    <a16:rowId xmlns:a16="http://schemas.microsoft.com/office/drawing/2014/main" val="10004"/>
                  </a:ext>
                </a:extLst>
              </a:tr>
            </a:tbl>
          </a:graphicData>
        </a:graphic>
      </p:graphicFrame>
      <p:sp>
        <p:nvSpPr>
          <p:cNvPr id="197" name="Google Shape;197;p3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sp>
        <p:nvSpPr>
          <p:cNvPr id="2743" name="Google Shape;2743;p16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Crime and Punishment - </a:t>
            </a:r>
            <a:r>
              <a:rPr lang="en-GB" sz="2400" b="1" i="0" u="sng" strike="noStrike" cap="none">
                <a:solidFill>
                  <a:srgbClr val="434343"/>
                </a:solidFill>
                <a:latin typeface="Arial"/>
                <a:ea typeface="Arial"/>
                <a:cs typeface="Arial"/>
                <a:sym typeface="Arial"/>
              </a:rPr>
              <a:t>Corporal Punishment</a:t>
            </a:r>
            <a:endParaRPr sz="2400" b="1" i="0" u="sng" strike="noStrike" cap="none">
              <a:solidFill>
                <a:srgbClr val="434343"/>
              </a:solidFill>
              <a:latin typeface="Arial"/>
              <a:ea typeface="Arial"/>
              <a:cs typeface="Arial"/>
              <a:sym typeface="Arial"/>
            </a:endParaRPr>
          </a:p>
        </p:txBody>
      </p:sp>
      <p:sp>
        <p:nvSpPr>
          <p:cNvPr id="2744" name="Google Shape;2744;p164"/>
          <p:cNvSpPr txBox="1">
            <a:spLocks noGrp="1"/>
          </p:cNvSpPr>
          <p:nvPr>
            <p:ph type="body" idx="1"/>
          </p:nvPr>
        </p:nvSpPr>
        <p:spPr>
          <a:xfrm>
            <a:off x="257705" y="2014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Corporal Punishment - Using pain as a punishment</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Beating/stoning etc.</a:t>
            </a:r>
            <a:endParaRPr sz="1800" b="1" i="0" u="none" strike="noStrike" cap="none">
              <a:solidFill>
                <a:schemeClr val="dk1"/>
              </a:solidFill>
              <a:latin typeface="Arial"/>
              <a:ea typeface="Arial"/>
              <a:cs typeface="Arial"/>
              <a:sym typeface="Arial"/>
            </a:endParaRPr>
          </a:p>
        </p:txBody>
      </p:sp>
      <p:graphicFrame>
        <p:nvGraphicFramePr>
          <p:cNvPr id="2745" name="Google Shape;2745;p164"/>
          <p:cNvGraphicFramePr/>
          <p:nvPr/>
        </p:nvGraphicFramePr>
        <p:xfrm>
          <a:off x="175689" y="4279035"/>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rgbClr val="4C4C4B"/>
                          </a:solidFill>
                          <a:highlight>
                            <a:srgbClr val="FFFFFF"/>
                          </a:highlight>
                        </a:rPr>
                        <a:t>Some fundamentalist Christians might accept it on the basis of Old Testament teaching such as: ‘spare the rod and spoil the child’. They might think corporal punishment has a deterrent value. Providing it is not unduly harsh, such punishment might actually benefit the offender in the long term.</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Some Christians – “an eye for an eye” (however, most would disagree)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rgbClr val="4C4C4B"/>
                          </a:solidFill>
                          <a:highlight>
                            <a:srgbClr val="FFFFFF"/>
                          </a:highlight>
                        </a:rPr>
                        <a:t>Most Christians think that harsh treatment of others is shows a lack of love. It does not encourage the offender to think in terms of being forgiven and having a second chance. Moreover, Jesus’ teaching that those who live by the sword die by the sword highlights its negative consequences.</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Christianity - “Love your enemies”</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746" name="Google Shape;2746;p16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140</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750"/>
        <p:cNvGrpSpPr/>
        <p:nvPr/>
      </p:nvGrpSpPr>
      <p:grpSpPr>
        <a:xfrm>
          <a:off x="0" y="0"/>
          <a:ext cx="0" cy="0"/>
          <a:chOff x="0" y="0"/>
          <a:chExt cx="0" cy="0"/>
        </a:xfrm>
      </p:grpSpPr>
      <p:sp>
        <p:nvSpPr>
          <p:cNvPr id="2751" name="Google Shape;2751;p16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434343"/>
                </a:solidFill>
                <a:latin typeface="Arial"/>
                <a:ea typeface="Arial"/>
                <a:cs typeface="Arial"/>
                <a:sym typeface="Arial"/>
              </a:rPr>
              <a:t>Religion, Crime and Punishment - </a:t>
            </a:r>
            <a:r>
              <a:rPr lang="en-GB" sz="2400" b="1" i="0" u="sng" strike="noStrike" cap="none">
                <a:solidFill>
                  <a:srgbClr val="434343"/>
                </a:solidFill>
                <a:latin typeface="Arial"/>
                <a:ea typeface="Arial"/>
                <a:cs typeface="Arial"/>
                <a:sym typeface="Arial"/>
              </a:rPr>
              <a:t>Capital Punishment</a:t>
            </a:r>
            <a:endParaRPr sz="2400" b="1" i="0" u="sng" strike="noStrike" cap="none">
              <a:solidFill>
                <a:srgbClr val="434343"/>
              </a:solidFill>
              <a:latin typeface="Arial"/>
              <a:ea typeface="Arial"/>
              <a:cs typeface="Arial"/>
              <a:sym typeface="Arial"/>
            </a:endParaRPr>
          </a:p>
        </p:txBody>
      </p:sp>
      <p:sp>
        <p:nvSpPr>
          <p:cNvPr id="2752" name="Google Shape;2752;p165"/>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Facts:</a:t>
            </a:r>
            <a:endParaRPr sz="1800" b="0" i="0" u="none" strike="noStrike" cap="none">
              <a:solidFill>
                <a:schemeClr val="dk2"/>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Capital Punishment - Death Penalty</a:t>
            </a: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Electric chair/lethal injection/hanging</a:t>
            </a:r>
            <a:endParaRPr sz="1800" b="1" i="0" u="none" strike="noStrike" cap="none">
              <a:solidFill>
                <a:schemeClr val="dk1"/>
              </a:solidFill>
              <a:latin typeface="Arial"/>
              <a:ea typeface="Arial"/>
              <a:cs typeface="Arial"/>
              <a:sym typeface="Arial"/>
            </a:endParaRPr>
          </a:p>
        </p:txBody>
      </p:sp>
      <p:graphicFrame>
        <p:nvGraphicFramePr>
          <p:cNvPr id="2753" name="Google Shape;2753;p165"/>
          <p:cNvGraphicFramePr/>
          <p:nvPr/>
        </p:nvGraphicFramePr>
        <p:xfrm>
          <a:off x="175689" y="4279035"/>
          <a:ext cx="7178200" cy="5241279"/>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021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93000"/>
                        </a:lnSpc>
                        <a:spcBef>
                          <a:spcPts val="0"/>
                        </a:spcBef>
                        <a:spcAft>
                          <a:spcPts val="0"/>
                        </a:spcAft>
                        <a:buClr>
                          <a:srgbClr val="000000"/>
                        </a:buClr>
                        <a:buSzPts val="1800"/>
                        <a:buFont typeface="Arial"/>
                        <a:buNone/>
                      </a:pPr>
                      <a:r>
                        <a:rPr lang="en-GB" sz="1800" u="none" strike="noStrike" cap="none">
                          <a:solidFill>
                            <a:schemeClr val="dk1"/>
                          </a:solidFill>
                        </a:rPr>
                        <a:t>Deterrent – It stops other from committing the crimes</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Retribution – It satisfies the families'/public’s sense of justice</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Some criminals are not sorry for their actions and if they leave prison they will reoffend</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Society can rid itself of the most dangerous people and protect the public.</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Some Christians – “an eye for an eye” (however, most would disagree)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93000"/>
                        </a:lnSpc>
                        <a:spcBef>
                          <a:spcPts val="0"/>
                        </a:spcBef>
                        <a:spcAft>
                          <a:spcPts val="0"/>
                        </a:spcAft>
                        <a:buClr>
                          <a:srgbClr val="000000"/>
                        </a:buClr>
                        <a:buSzPts val="1800"/>
                        <a:buFont typeface="Arial"/>
                        <a:buNone/>
                      </a:pPr>
                      <a:r>
                        <a:rPr lang="en-GB" sz="1800" u="none" strike="noStrike" cap="none">
                          <a:solidFill>
                            <a:schemeClr val="dk1"/>
                          </a:solidFill>
                        </a:rPr>
                        <a:t>Reformation – criminals do not have the chance to reform</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Once someone is executed you can’t bring them back</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Capital punishment is not a deterrent anymore</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The executioner becomes the murderer</a:t>
                      </a:r>
                      <a:endParaRPr sz="1800" u="none" strike="noStrike" cap="none">
                        <a:solidFill>
                          <a:schemeClr val="dk1"/>
                        </a:solidFill>
                      </a:endParaRPr>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Christianity - “Love your enemies”</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2754" name="Google Shape;2754;p16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141</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758"/>
        <p:cNvGrpSpPr/>
        <p:nvPr/>
      </p:nvGrpSpPr>
      <p:grpSpPr>
        <a:xfrm>
          <a:off x="0" y="0"/>
          <a:ext cx="0" cy="0"/>
          <a:chOff x="0" y="0"/>
          <a:chExt cx="0" cy="0"/>
        </a:xfrm>
      </p:grpSpPr>
      <p:sp>
        <p:nvSpPr>
          <p:cNvPr id="2759" name="Google Shape;2759;p16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Religion, Crime and Punishment - Forgiveness</a:t>
            </a:r>
            <a:endParaRPr sz="2800" b="1" i="0" u="sng" strike="noStrike" cap="none">
              <a:solidFill>
                <a:srgbClr val="000000"/>
              </a:solidFill>
              <a:latin typeface="Arial"/>
              <a:ea typeface="Arial"/>
              <a:cs typeface="Arial"/>
              <a:sym typeface="Arial"/>
            </a:endParaRPr>
          </a:p>
        </p:txBody>
      </p:sp>
      <p:sp>
        <p:nvSpPr>
          <p:cNvPr id="2760" name="Google Shape;2760;p166"/>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Christians would argue that forgiveness is very important.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In the Lord’s Prayer Jesus said </a:t>
            </a:r>
            <a:r>
              <a:rPr lang="en-GB" sz="2400" b="0" i="1" u="none" strike="noStrike" cap="none">
                <a:solidFill>
                  <a:schemeClr val="dk1"/>
                </a:solidFill>
                <a:latin typeface="Arial"/>
                <a:ea typeface="Arial"/>
                <a:cs typeface="Arial"/>
                <a:sym typeface="Arial"/>
              </a:rPr>
              <a:t>‘forgive us our sins as we forgive those who sin against us.’ </a:t>
            </a:r>
            <a:r>
              <a:rPr lang="en-GB" sz="2400" b="0" i="0" u="none" strike="noStrike" cap="none">
                <a:solidFill>
                  <a:schemeClr val="dk1"/>
                </a:solidFill>
                <a:latin typeface="Arial"/>
                <a:ea typeface="Arial"/>
                <a:cs typeface="Arial"/>
                <a:sym typeface="Arial"/>
              </a:rPr>
              <a:t>Meaning that we should forgive others as we would wish to be forgiven.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They would argue that forgiveness is not a replacement for punishment, however, the punishment should be compassionate and aim to reform the person so that they do not reoffend.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Christians would argue that nobody is without sin and so it is only God who is able to judge people for their actions and condemn them accordingly.</a:t>
            </a:r>
            <a:endParaRPr sz="2400" b="0" i="0" u="none" strike="noStrike" cap="none">
              <a:solidFill>
                <a:schemeClr val="dk1"/>
              </a:solidFill>
              <a:latin typeface="Arial"/>
              <a:ea typeface="Arial"/>
              <a:cs typeface="Arial"/>
              <a:sym typeface="Arial"/>
            </a:endParaRPr>
          </a:p>
          <a:p>
            <a:pPr marL="0" marR="0" lvl="0" indent="0" algn="l" rtl="0">
              <a:lnSpc>
                <a:spcPct val="93000"/>
              </a:lnSpc>
              <a:spcBef>
                <a:spcPts val="160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endParaRPr sz="1800" b="0" i="0" u="none" strike="noStrike" cap="none">
              <a:solidFill>
                <a:schemeClr val="dk2"/>
              </a:solidFill>
              <a:latin typeface="Arial"/>
              <a:ea typeface="Arial"/>
              <a:cs typeface="Arial"/>
              <a:sym typeface="Arial"/>
            </a:endParaRPr>
          </a:p>
        </p:txBody>
      </p:sp>
      <p:sp>
        <p:nvSpPr>
          <p:cNvPr id="2761" name="Google Shape;2761;p16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142</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p16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Religion, Crime and Punishment - Following the Law</a:t>
            </a:r>
            <a:endParaRPr sz="2800" b="1" i="0" u="sng" strike="noStrike" cap="none">
              <a:solidFill>
                <a:schemeClr val="dk1"/>
              </a:solidFill>
              <a:latin typeface="Arial"/>
              <a:ea typeface="Arial"/>
              <a:cs typeface="Arial"/>
              <a:sym typeface="Arial"/>
            </a:endParaRPr>
          </a:p>
        </p:txBody>
      </p:sp>
      <p:sp>
        <p:nvSpPr>
          <p:cNvPr id="2767" name="Google Shape;2767;p167"/>
          <p:cNvSpPr txBox="1">
            <a:spLocks noGrp="1"/>
          </p:cNvSpPr>
          <p:nvPr>
            <p:ph type="body" idx="1"/>
          </p:nvPr>
        </p:nvSpPr>
        <p:spPr>
          <a:xfrm>
            <a:off x="257705" y="23956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800" b="1" i="0" u="sng" strike="noStrike" cap="none">
                <a:solidFill>
                  <a:schemeClr val="dk1"/>
                </a:solidFill>
                <a:latin typeface="Arial"/>
                <a:ea typeface="Arial"/>
                <a:cs typeface="Arial"/>
                <a:sym typeface="Arial"/>
              </a:rPr>
              <a:t>Types of crime</a:t>
            </a: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Hate crime</a:t>
            </a:r>
            <a:r>
              <a:rPr lang="en-GB" sz="1800" b="0" i="0" u="none" strike="noStrike" cap="none">
                <a:solidFill>
                  <a:schemeClr val="dk1"/>
                </a:solidFill>
                <a:latin typeface="Arial"/>
                <a:ea typeface="Arial"/>
                <a:cs typeface="Arial"/>
                <a:sym typeface="Arial"/>
              </a:rPr>
              <a:t> - violent actions against someone because of their race, religion, sexuality, disability or gender. Christians would condemn these as it is not an example of a loving act.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Murder </a:t>
            </a:r>
            <a:r>
              <a:rPr lang="en-GB" sz="1800" b="0" i="0" u="none" strike="noStrike" cap="none">
                <a:solidFill>
                  <a:schemeClr val="dk1"/>
                </a:solidFill>
                <a:latin typeface="Arial"/>
                <a:ea typeface="Arial"/>
                <a:cs typeface="Arial"/>
                <a:sym typeface="Arial"/>
              </a:rPr>
              <a:t>- the unlawful and deliberate killing of another human being. Christians would condemn this as one of the ten commandments is ‘thou shalt not kill’.</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Theft </a:t>
            </a:r>
            <a:r>
              <a:rPr lang="en-GB" sz="1800" b="0" i="0" u="none" strike="noStrike" cap="none">
                <a:solidFill>
                  <a:schemeClr val="dk1"/>
                </a:solidFill>
                <a:latin typeface="Arial"/>
                <a:ea typeface="Arial"/>
                <a:cs typeface="Arial"/>
                <a:sym typeface="Arial"/>
              </a:rPr>
              <a:t>- The unlawful taking of someone’s property, considered to be a less serious crime than murder as it targets property and not the person. A Christian might argue that someone committing theft out of need as opposed to greed should be cared for and would consider the teaching ‘do unto others as you would wish them to do to you.’</a:t>
            </a:r>
            <a:endParaRPr sz="1800" b="0" i="0" u="none" strike="noStrike" cap="none">
              <a:solidFill>
                <a:schemeClr val="dk2"/>
              </a:solidFill>
              <a:latin typeface="Arial"/>
              <a:ea typeface="Arial"/>
              <a:cs typeface="Arial"/>
              <a:sym typeface="Arial"/>
            </a:endParaRPr>
          </a:p>
        </p:txBody>
      </p:sp>
      <p:graphicFrame>
        <p:nvGraphicFramePr>
          <p:cNvPr id="2768" name="Google Shape;2768;p167"/>
          <p:cNvGraphicFramePr/>
          <p:nvPr/>
        </p:nvGraphicFramePr>
        <p:xfrm>
          <a:off x="175689" y="7426195"/>
          <a:ext cx="7178200" cy="2994725"/>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29947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93000"/>
                        </a:lnSpc>
                        <a:spcBef>
                          <a:spcPts val="2500"/>
                        </a:spcBef>
                        <a:spcAft>
                          <a:spcPts val="0"/>
                        </a:spcAft>
                        <a:buClr>
                          <a:srgbClr val="000000"/>
                        </a:buClr>
                        <a:buSzPts val="1800"/>
                        <a:buFont typeface="Arial"/>
                        <a:buNone/>
                      </a:pPr>
                      <a:r>
                        <a:rPr lang="en-GB" sz="1800" u="none" strike="noStrike" cap="none">
                          <a:solidFill>
                            <a:schemeClr val="dk1"/>
                          </a:solidFill>
                        </a:rPr>
                        <a:t>Most Christians would argue that you should follow the law of the land as “God helped put the law in place”</a:t>
                      </a:r>
                      <a:endParaRPr sz="1800" u="none" strike="noStrike" cap="none">
                        <a:solidFill>
                          <a:schemeClr val="dk1"/>
                        </a:solidFill>
                      </a:endParaRPr>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0" marR="0" lvl="0" indent="0" algn="l" rtl="0">
                        <a:lnSpc>
                          <a:spcPct val="100000"/>
                        </a:lnSpc>
                        <a:spcBef>
                          <a:spcPts val="2100"/>
                        </a:spcBef>
                        <a:spcAft>
                          <a:spcPts val="0"/>
                        </a:spcAft>
                        <a:buClr>
                          <a:srgbClr val="000000"/>
                        </a:buClr>
                        <a:buSzPts val="1800"/>
                        <a:buFont typeface="Arial"/>
                        <a:buNone/>
                      </a:pPr>
                      <a:r>
                        <a:rPr lang="en-GB" sz="1800" u="none" strike="noStrike" cap="none"/>
                        <a:t>Some Christians might argue that in some situations breaking an unjust law (such as segregation) could be considered a loving action and “the lesser of two evils”</a:t>
                      </a:r>
                      <a:endParaRPr sz="1800" u="none" strike="noStrike" cap="none"/>
                    </a:p>
                  </a:txBody>
                  <a:tcPr marL="75600" marR="75600" marT="190050" marB="190050"/>
                </a:tc>
                <a:extLst>
                  <a:ext uri="{0D108BD9-81ED-4DB2-BD59-A6C34878D82A}">
                    <a16:rowId xmlns:a16="http://schemas.microsoft.com/office/drawing/2014/main" val="10000"/>
                  </a:ext>
                </a:extLst>
              </a:tr>
            </a:tbl>
          </a:graphicData>
        </a:graphic>
      </p:graphicFrame>
      <p:sp>
        <p:nvSpPr>
          <p:cNvPr id="2769" name="Google Shape;2769;p16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143</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sp>
        <p:nvSpPr>
          <p:cNvPr id="2774" name="Google Shape;2774;p16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Good and Evil intentions and actions</a:t>
            </a:r>
            <a:endParaRPr sz="2800" b="1" i="0" u="sng" strike="noStrike" cap="none">
              <a:solidFill>
                <a:schemeClr val="dk1"/>
              </a:solidFill>
              <a:latin typeface="Arial"/>
              <a:ea typeface="Arial"/>
              <a:cs typeface="Arial"/>
              <a:sym typeface="Arial"/>
            </a:endParaRPr>
          </a:p>
        </p:txBody>
      </p:sp>
      <p:sp>
        <p:nvSpPr>
          <p:cNvPr id="2775" name="Google Shape;2775;p168"/>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Key Terms:</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Action – a thing that is done.</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Intention – an aim or plan that prompts actions.</a:t>
            </a: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Evil – extremely unpleasant or immoral. Can be seen as supernatural (e.g. devil/Iblis).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Sometimes good or evil actions can be done for the wrong/right reasons. For example – surgery is cutting someone with a knife, but the intention is good as it makes the person better.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1" i="0" u="sng" strike="noStrike" cap="none">
                <a:solidFill>
                  <a:srgbClr val="000000"/>
                </a:solidFill>
                <a:latin typeface="Arial"/>
                <a:ea typeface="Arial"/>
                <a:cs typeface="Arial"/>
                <a:sym typeface="Arial"/>
              </a:rPr>
              <a:t>Religious Teachings:</a:t>
            </a:r>
            <a:endParaRPr sz="2400" b="1" i="0" u="sng"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Jesus told his followers to ‘love your neighbour as yourself’.</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1600"/>
              </a:spcAft>
              <a:buClr>
                <a:schemeClr val="dk2"/>
              </a:buClr>
              <a:buSzPts val="1800"/>
              <a:buFont typeface="Arial"/>
              <a:buNone/>
            </a:pPr>
            <a:endParaRPr sz="1400" b="0" i="0" u="none" strike="noStrike" cap="none">
              <a:solidFill>
                <a:schemeClr val="dk1"/>
              </a:solidFill>
              <a:latin typeface="Arial"/>
              <a:ea typeface="Arial"/>
              <a:cs typeface="Arial"/>
              <a:sym typeface="Arial"/>
            </a:endParaRPr>
          </a:p>
        </p:txBody>
      </p:sp>
      <p:sp>
        <p:nvSpPr>
          <p:cNvPr id="2776" name="Google Shape;2776;p16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82"/>
        <p:cNvGrpSpPr/>
        <p:nvPr/>
      </p:nvGrpSpPr>
      <p:grpSpPr>
        <a:xfrm>
          <a:off x="0" y="0"/>
          <a:ext cx="0" cy="0"/>
          <a:chOff x="0" y="0"/>
          <a:chExt cx="0" cy="0"/>
        </a:xfrm>
      </p:grpSpPr>
      <p:sp>
        <p:nvSpPr>
          <p:cNvPr id="2783" name="Google Shape;2783;p169"/>
          <p:cNvSpPr txBox="1"/>
          <p:nvPr/>
        </p:nvSpPr>
        <p:spPr>
          <a:xfrm>
            <a:off x="377404" y="426602"/>
            <a:ext cx="6803100" cy="1784700"/>
          </a:xfrm>
          <a:prstGeom prst="rect">
            <a:avLst/>
          </a:prstGeom>
          <a:noFill/>
          <a:ln>
            <a:noFill/>
          </a:ln>
        </p:spPr>
        <p:txBody>
          <a:bodyPr spcFirstLastPara="1" wrap="square" lIns="0" tIns="32325" rIns="0" bIns="0" anchor="ctr" anchorCtr="0">
            <a:noAutofit/>
          </a:bodyPr>
          <a:lstStyle/>
          <a:p>
            <a:pPr marL="0" marR="0" lvl="0" indent="0" algn="ctr" rtl="0">
              <a:lnSpc>
                <a:spcPct val="93000"/>
              </a:lnSpc>
              <a:spcBef>
                <a:spcPts val="0"/>
              </a:spcBef>
              <a:spcAft>
                <a:spcPts val="0"/>
              </a:spcAft>
              <a:buClr>
                <a:srgbClr val="000000"/>
              </a:buClr>
              <a:buSzPts val="2800"/>
              <a:buFont typeface="Arial"/>
              <a:buNone/>
            </a:pPr>
            <a:r>
              <a:rPr lang="en-GB" sz="2800" b="1" i="0" u="sng" strike="noStrike" cap="none">
                <a:solidFill>
                  <a:srgbClr val="000000"/>
                </a:solidFill>
                <a:latin typeface="Arial"/>
                <a:ea typeface="Arial"/>
                <a:cs typeface="Arial"/>
                <a:sym typeface="Arial"/>
              </a:rPr>
              <a:t>Why do people commit crime?</a:t>
            </a:r>
            <a:endParaRPr sz="2800" b="1" i="0" u="sng" strike="noStrike" cap="none">
              <a:solidFill>
                <a:srgbClr val="000000"/>
              </a:solidFill>
              <a:latin typeface="Arial"/>
              <a:ea typeface="Arial"/>
              <a:cs typeface="Arial"/>
              <a:sym typeface="Arial"/>
            </a:endParaRPr>
          </a:p>
        </p:txBody>
      </p:sp>
      <p:sp>
        <p:nvSpPr>
          <p:cNvPr id="2784" name="Google Shape;2784;p169"/>
          <p:cNvSpPr txBox="1"/>
          <p:nvPr/>
        </p:nvSpPr>
        <p:spPr>
          <a:xfrm>
            <a:off x="377404" y="2026036"/>
            <a:ext cx="6803100" cy="8473800"/>
          </a:xfrm>
          <a:prstGeom prst="rect">
            <a:avLst/>
          </a:prstGeom>
          <a:noFill/>
          <a:ln>
            <a:noFill/>
          </a:ln>
        </p:spPr>
        <p:txBody>
          <a:bodyPr spcFirstLastPara="1" wrap="square" lIns="0" tIns="0" rIns="0" bIns="0" anchor="t" anchorCtr="0">
            <a:noAutofit/>
          </a:bodyPr>
          <a:lstStyle/>
          <a:p>
            <a:pPr marL="279400" marR="0" lvl="0" indent="-279400" algn="l" rtl="0">
              <a:lnSpc>
                <a:spcPct val="93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Environmental Reason </a:t>
            </a:r>
            <a:r>
              <a:rPr lang="en-GB" sz="1800" b="0" i="0" u="none" strike="noStrike" cap="none">
                <a:solidFill>
                  <a:srgbClr val="000000"/>
                </a:solidFill>
                <a:latin typeface="Arial"/>
                <a:ea typeface="Arial"/>
                <a:cs typeface="Arial"/>
                <a:sym typeface="Arial"/>
              </a:rPr>
              <a:t>– Where people live and their background influences some people into crime. (Poverty)</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Social Reasons </a:t>
            </a:r>
            <a:r>
              <a:rPr lang="en-GB" sz="1800" b="0" i="0" u="none" strike="noStrike" cap="none">
                <a:solidFill>
                  <a:srgbClr val="000000"/>
                </a:solidFill>
                <a:latin typeface="Arial"/>
                <a:ea typeface="Arial"/>
                <a:cs typeface="Arial"/>
                <a:sym typeface="Arial"/>
              </a:rPr>
              <a:t>– Some people break the law because they want to fit in or because of peer pressure.</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Psychological Reasons </a:t>
            </a:r>
            <a:r>
              <a:rPr lang="en-GB" sz="1800" b="0" i="0" u="none" strike="noStrike" cap="none">
                <a:solidFill>
                  <a:srgbClr val="000000"/>
                </a:solidFill>
                <a:latin typeface="Arial"/>
                <a:ea typeface="Arial"/>
                <a:cs typeface="Arial"/>
                <a:sym typeface="Arial"/>
              </a:rPr>
              <a:t>– Human nature may cause people to commit crime. Some people have more deep </a:t>
            </a:r>
            <a:r>
              <a:rPr lang="en-GB" sz="1800" b="1" i="0" u="none" strike="noStrike" cap="none">
                <a:solidFill>
                  <a:srgbClr val="000000"/>
                </a:solidFill>
                <a:latin typeface="Arial"/>
                <a:ea typeface="Arial"/>
                <a:cs typeface="Arial"/>
                <a:sym typeface="Arial"/>
              </a:rPr>
              <a:t>rooted mental illnesses</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Drug Addiction </a:t>
            </a:r>
            <a:r>
              <a:rPr lang="en-GB" sz="1800" b="0" i="0" u="none" strike="noStrike" cap="none">
                <a:solidFill>
                  <a:srgbClr val="000000"/>
                </a:solidFill>
                <a:latin typeface="Arial"/>
                <a:ea typeface="Arial"/>
                <a:cs typeface="Arial"/>
                <a:sym typeface="Arial"/>
              </a:rPr>
              <a:t>– Crime figures routinely show that drug addiction is the highest single cause of crime. Under the influence of alcohol or illegal drugs a person’s judgement is impaired</a:t>
            </a:r>
            <a:endParaRPr sz="1800" b="0" i="0" u="none" strike="noStrike" cap="none">
              <a:solidFill>
                <a:srgbClr val="000000"/>
              </a:solidFill>
              <a:latin typeface="Arial"/>
              <a:ea typeface="Arial"/>
              <a:cs typeface="Arial"/>
              <a:sym typeface="Arial"/>
            </a:endParaRPr>
          </a:p>
          <a:p>
            <a:pPr marL="279400" marR="0" lvl="0" indent="-279400" algn="l" rtl="0">
              <a:lnSpc>
                <a:spcPct val="93000"/>
              </a:lnSpc>
              <a:spcBef>
                <a:spcPts val="120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Opposition to an unjust law</a:t>
            </a:r>
            <a:r>
              <a:rPr lang="en-GB" sz="1800" b="0" i="0" u="none" strike="noStrike" cap="none">
                <a:solidFill>
                  <a:srgbClr val="000000"/>
                </a:solidFill>
                <a:latin typeface="Arial"/>
                <a:ea typeface="Arial"/>
                <a:cs typeface="Arial"/>
                <a:sym typeface="Arial"/>
              </a:rPr>
              <a:t> - Any breach of the law is wrong. However, there are times when people have deliberately broken laws that they consider to be unjust. In America in 1955 Rosa Parks refused to give up her bus seat to a white person during segregation. This action became a symbol of the Civil Rights movement that brought about a change in the law.</a:t>
            </a:r>
            <a:endParaRPr sz="1800" b="0" i="0" u="none" strike="noStrike" cap="none">
              <a:solidFill>
                <a:srgbClr val="000000"/>
              </a:solidFill>
              <a:latin typeface="Arial"/>
              <a:ea typeface="Arial"/>
              <a:cs typeface="Arial"/>
              <a:sym typeface="Arial"/>
            </a:endParaRPr>
          </a:p>
          <a:p>
            <a:pPr marL="0" marR="0" lvl="0" indent="0" algn="l" rtl="0">
              <a:lnSpc>
                <a:spcPct val="93000"/>
              </a:lnSpc>
              <a:spcBef>
                <a:spcPts val="12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85" name="Google Shape;2785;p169"/>
          <p:cNvSpPr txBox="1">
            <a:spLocks noGrp="1"/>
          </p:cNvSpPr>
          <p:nvPr>
            <p:ph type="sldNum" idx="12"/>
          </p:nvPr>
        </p:nvSpPr>
        <p:spPr>
          <a:xfrm>
            <a:off x="5420579" y="9740003"/>
            <a:ext cx="1757400" cy="729600"/>
          </a:xfrm>
          <a:prstGeom prst="rect">
            <a:avLst/>
          </a:prstGeom>
          <a:noFill/>
          <a:ln>
            <a:noFill/>
          </a:ln>
        </p:spPr>
        <p:txBody>
          <a:bodyPr spcFirstLastPara="1" wrap="square" lIns="0" tIns="0" rIns="0" bIns="0" anchor="t" anchorCtr="0">
            <a:noAutofit/>
          </a:bodyPr>
          <a:lstStyle/>
          <a:p>
            <a:pPr marL="0" marR="0" lvl="0" indent="0" algn="l" rtl="0">
              <a:lnSpc>
                <a:spcPct val="93000"/>
              </a:lnSpc>
              <a:spcBef>
                <a:spcPts val="0"/>
              </a:spcBef>
              <a:spcAft>
                <a:spcPts val="0"/>
              </a:spcAft>
              <a:buClr>
                <a:srgbClr val="000000"/>
              </a:buClr>
              <a:buSzPts val="1500"/>
              <a:buFont typeface="Arial"/>
              <a:buNone/>
            </a:pPr>
            <a:fld id="{00000000-1234-1234-1234-123412341234}" type="slidenum">
              <a:rPr lang="en-GB" sz="1500" b="0" i="0" u="none" strike="noStrike" cap="none">
                <a:solidFill>
                  <a:srgbClr val="000000"/>
                </a:solidFill>
                <a:latin typeface="Arial"/>
                <a:ea typeface="Arial"/>
                <a:cs typeface="Arial"/>
                <a:sym typeface="Arial"/>
              </a:rPr>
              <a:t>145</a:t>
            </a:fld>
            <a:endParaRPr sz="1500" b="0" i="0" u="none" strike="noStrike" cap="none">
              <a:solidFill>
                <a:srgbClr val="000000"/>
              </a:solidFill>
              <a:latin typeface="Arial"/>
              <a:ea typeface="Arial"/>
              <a:cs typeface="Arial"/>
              <a:sym typeface="Arial"/>
            </a:endParaRPr>
          </a:p>
        </p:txBody>
      </p:sp>
    </p:spTree>
    <p:custDataLst>
      <p:tags r:id="rId1"/>
    </p:custDataLst>
  </p:cSld>
  <p:clrMapOvr>
    <a:masterClrMapping/>
  </p:clrMapOvr>
  <p:transition spd="med">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789"/>
        <p:cNvGrpSpPr/>
        <p:nvPr/>
      </p:nvGrpSpPr>
      <p:grpSpPr>
        <a:xfrm>
          <a:off x="0" y="0"/>
          <a:ext cx="0" cy="0"/>
          <a:chOff x="0" y="0"/>
          <a:chExt cx="0" cy="0"/>
        </a:xfrm>
      </p:grpSpPr>
      <p:sp>
        <p:nvSpPr>
          <p:cNvPr id="2790" name="Google Shape;2790;p170"/>
          <p:cNvSpPr txBox="1">
            <a:spLocks noGrp="1"/>
          </p:cNvSpPr>
          <p:nvPr>
            <p:ph type="title"/>
          </p:nvPr>
        </p:nvSpPr>
        <p:spPr>
          <a:xfrm>
            <a:off x="2577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Types of crime</a:t>
            </a:r>
            <a:endParaRPr sz="2800" b="1" i="0" u="sng" strike="noStrike" cap="none">
              <a:solidFill>
                <a:schemeClr val="dk1"/>
              </a:solidFill>
              <a:latin typeface="Arial"/>
              <a:ea typeface="Arial"/>
              <a:cs typeface="Arial"/>
              <a:sym typeface="Arial"/>
            </a:endParaRPr>
          </a:p>
        </p:txBody>
      </p:sp>
      <p:sp>
        <p:nvSpPr>
          <p:cNvPr id="2791" name="Google Shape;2791;p170"/>
          <p:cNvSpPr txBox="1">
            <a:spLocks noGrp="1"/>
          </p:cNvSpPr>
          <p:nvPr>
            <p:ph type="body" idx="1"/>
          </p:nvPr>
        </p:nvSpPr>
        <p:spPr>
          <a:xfrm>
            <a:off x="257705" y="19024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Christians are generally against people breaking the law of their country without just cause. The law exists to protect all citizens rights and security so it should always be followed. Most Christians would argue that offenders should be helped to change their ways so as not to reoffend when the punishment is over.</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1800" b="1" i="0" u="sng" strike="noStrike" cap="none">
                <a:solidFill>
                  <a:schemeClr val="dk1"/>
                </a:solidFill>
                <a:latin typeface="Arial"/>
                <a:ea typeface="Arial"/>
                <a:cs typeface="Arial"/>
                <a:sym typeface="Arial"/>
              </a:rPr>
              <a:t>Types of crime</a:t>
            </a: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Hate crime</a:t>
            </a:r>
            <a:r>
              <a:rPr lang="en-GB" sz="1800" b="0" i="0" u="none" strike="noStrike" cap="none">
                <a:solidFill>
                  <a:schemeClr val="dk1"/>
                </a:solidFill>
                <a:latin typeface="Arial"/>
                <a:ea typeface="Arial"/>
                <a:cs typeface="Arial"/>
                <a:sym typeface="Arial"/>
              </a:rPr>
              <a:t> - violent actions against someone because of their race, religion, sexuality, disability or gender. Christians would condemn these as it is not an example of a loving act.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Murder </a:t>
            </a:r>
            <a:r>
              <a:rPr lang="en-GB" sz="1800" b="0" i="0" u="none" strike="noStrike" cap="none">
                <a:solidFill>
                  <a:schemeClr val="dk1"/>
                </a:solidFill>
                <a:latin typeface="Arial"/>
                <a:ea typeface="Arial"/>
                <a:cs typeface="Arial"/>
                <a:sym typeface="Arial"/>
              </a:rPr>
              <a:t>- the unlawful and deliberate killing of another human being. Christians would condemn this as one of the ten commandments is ‘thou shalt not kill’.</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2"/>
              </a:buClr>
              <a:buSzPts val="1800"/>
              <a:buFont typeface="Arial"/>
              <a:buNone/>
            </a:pPr>
            <a:r>
              <a:rPr lang="en-GB" sz="1800" b="1" i="0" u="none" strike="noStrike" cap="none">
                <a:solidFill>
                  <a:schemeClr val="dk1"/>
                </a:solidFill>
                <a:latin typeface="Arial"/>
                <a:ea typeface="Arial"/>
                <a:cs typeface="Arial"/>
                <a:sym typeface="Arial"/>
              </a:rPr>
              <a:t>Theft </a:t>
            </a:r>
            <a:r>
              <a:rPr lang="en-GB" sz="1800" b="0" i="0" u="none" strike="noStrike" cap="none">
                <a:solidFill>
                  <a:schemeClr val="dk1"/>
                </a:solidFill>
                <a:latin typeface="Arial"/>
                <a:ea typeface="Arial"/>
                <a:cs typeface="Arial"/>
                <a:sym typeface="Arial"/>
              </a:rPr>
              <a:t>- The unlawful taking of someone’s property, considered to be a less serious crime than murder as it targets property and not the person. A Christian might argue that someone committing theft out of need as opposed to greed should be cared for and would consider the teaching ‘do unto others as you would wish them to do to you.’</a:t>
            </a:r>
            <a:endParaRPr sz="1800" b="0" i="0" u="none" strike="noStrike" cap="none">
              <a:solidFill>
                <a:schemeClr val="dk1"/>
              </a:solidFill>
              <a:latin typeface="Arial"/>
              <a:ea typeface="Arial"/>
              <a:cs typeface="Arial"/>
              <a:sym typeface="Arial"/>
            </a:endParaRPr>
          </a:p>
        </p:txBody>
      </p:sp>
      <p:sp>
        <p:nvSpPr>
          <p:cNvPr id="2792" name="Google Shape;2792;p17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796"/>
        <p:cNvGrpSpPr/>
        <p:nvPr/>
      </p:nvGrpSpPr>
      <p:grpSpPr>
        <a:xfrm>
          <a:off x="0" y="0"/>
          <a:ext cx="0" cy="0"/>
          <a:chOff x="0" y="0"/>
          <a:chExt cx="0" cy="0"/>
        </a:xfrm>
      </p:grpSpPr>
      <p:sp>
        <p:nvSpPr>
          <p:cNvPr id="2797" name="Google Shape;2797;p17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- 2 mark</a:t>
            </a:r>
            <a:endParaRPr sz="2800" b="0" i="0" u="none" strike="noStrike" cap="none">
              <a:solidFill>
                <a:schemeClr val="dk1"/>
              </a:solidFill>
              <a:latin typeface="Arial"/>
              <a:ea typeface="Arial"/>
              <a:cs typeface="Arial"/>
              <a:sym typeface="Arial"/>
            </a:endParaRPr>
          </a:p>
        </p:txBody>
      </p:sp>
      <p:sp>
        <p:nvSpPr>
          <p:cNvPr id="2798" name="Google Shape;2798;p171"/>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aims of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Give two types of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Give two causes of crime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Give two concerns people have with prisons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Give two reasons for the use of community service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Give two reasons to support corporal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7. Give two reasons against capital punishment</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r>
              <a:rPr lang="en-GB" sz="1800" b="0" i="0" u="none" strike="noStrike" cap="none">
                <a:solidFill>
                  <a:schemeClr val="dk2"/>
                </a:solidFill>
                <a:latin typeface="Arial"/>
                <a:ea typeface="Arial"/>
                <a:cs typeface="Arial"/>
                <a:sym typeface="Arial"/>
              </a:rPr>
              <a:t>8. Give two types of crime</a:t>
            </a:r>
            <a:endParaRPr sz="1800" b="0" i="0" u="none" strike="noStrike" cap="none">
              <a:solidFill>
                <a:schemeClr val="dk2"/>
              </a:solidFill>
              <a:latin typeface="Arial"/>
              <a:ea typeface="Arial"/>
              <a:cs typeface="Arial"/>
              <a:sym typeface="Arial"/>
            </a:endParaRPr>
          </a:p>
        </p:txBody>
      </p:sp>
      <p:cxnSp>
        <p:nvCxnSpPr>
          <p:cNvPr id="2799" name="Google Shape;2799;p171"/>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0" name="Google Shape;2800;p17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1" name="Google Shape;2801;p17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2" name="Google Shape;2802;p17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3" name="Google Shape;2803;p171"/>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4" name="Google Shape;2804;p171"/>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5" name="Google Shape;2805;p171"/>
          <p:cNvCxnSpPr/>
          <p:nvPr/>
        </p:nvCxnSpPr>
        <p:spPr>
          <a:xfrm>
            <a:off x="405200" y="5137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6" name="Google Shape;2806;p171"/>
          <p:cNvCxnSpPr/>
          <p:nvPr/>
        </p:nvCxnSpPr>
        <p:spPr>
          <a:xfrm>
            <a:off x="405200" y="544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7" name="Google Shape;2807;p171"/>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8" name="Google Shape;2808;p171"/>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09" name="Google Shape;2809;p171"/>
          <p:cNvCxnSpPr/>
          <p:nvPr/>
        </p:nvCxnSpPr>
        <p:spPr>
          <a:xfrm>
            <a:off x="329000" y="6509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0" name="Google Shape;2810;p171"/>
          <p:cNvCxnSpPr/>
          <p:nvPr/>
        </p:nvCxnSpPr>
        <p:spPr>
          <a:xfrm>
            <a:off x="329000" y="8185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1" name="Google Shape;2811;p171"/>
          <p:cNvCxnSpPr/>
          <p:nvPr/>
        </p:nvCxnSpPr>
        <p:spPr>
          <a:xfrm>
            <a:off x="329000" y="8490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2" name="Google Shape;2812;p171"/>
          <p:cNvCxnSpPr/>
          <p:nvPr/>
        </p:nvCxnSpPr>
        <p:spPr>
          <a:xfrm>
            <a:off x="329000" y="9252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3" name="Google Shape;2813;p171"/>
          <p:cNvCxnSpPr/>
          <p:nvPr/>
        </p:nvCxnSpPr>
        <p:spPr>
          <a:xfrm>
            <a:off x="329000" y="9557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14" name="Google Shape;2814;p171"/>
          <p:cNvCxnSpPr/>
          <p:nvPr/>
        </p:nvCxnSpPr>
        <p:spPr>
          <a:xfrm>
            <a:off x="329000" y="6204500"/>
            <a:ext cx="6919800" cy="0"/>
          </a:xfrm>
          <a:prstGeom prst="straightConnector1">
            <a:avLst/>
          </a:prstGeom>
          <a:noFill/>
          <a:ln w="9525" cap="flat" cmpd="sng">
            <a:solidFill>
              <a:schemeClr val="dk2"/>
            </a:solidFill>
            <a:prstDash val="solid"/>
            <a:round/>
            <a:headEnd type="none" w="sm" len="sm"/>
            <a:tailEnd type="none" w="sm" len="sm"/>
          </a:ln>
        </p:spPr>
      </p:cxnSp>
      <p:sp>
        <p:nvSpPr>
          <p:cNvPr id="2815" name="Google Shape;2815;p17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819"/>
        <p:cNvGrpSpPr/>
        <p:nvPr/>
      </p:nvGrpSpPr>
      <p:grpSpPr>
        <a:xfrm>
          <a:off x="0" y="0"/>
          <a:ext cx="0" cy="0"/>
          <a:chOff x="0" y="0"/>
          <a:chExt cx="0" cy="0"/>
        </a:xfrm>
      </p:grpSpPr>
      <p:sp>
        <p:nvSpPr>
          <p:cNvPr id="2820" name="Google Shape;2820;p17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- 4 mark</a:t>
            </a:r>
            <a:endParaRPr sz="2800" b="0" i="0" u="none" strike="noStrike" cap="none">
              <a:solidFill>
                <a:schemeClr val="dk1"/>
              </a:solidFill>
              <a:latin typeface="Arial"/>
              <a:ea typeface="Arial"/>
              <a:cs typeface="Arial"/>
              <a:sym typeface="Arial"/>
            </a:endParaRPr>
          </a:p>
        </p:txBody>
      </p:sp>
      <p:sp>
        <p:nvSpPr>
          <p:cNvPr id="2821" name="Google Shape;2821;p172"/>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contrasting beliefs about the Death Penalty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beliefs about forgiveness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similar religious beliefs about justice</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822" name="Google Shape;2822;p172"/>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3" name="Google Shape;2823;p172"/>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4" name="Google Shape;2824;p172"/>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5" name="Google Shape;2825;p172"/>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6" name="Google Shape;2826;p172"/>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7" name="Google Shape;2827;p172"/>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8" name="Google Shape;2828;p172"/>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29" name="Google Shape;2829;p172"/>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0" name="Google Shape;2830;p172"/>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1" name="Google Shape;2831;p172"/>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2" name="Google Shape;2832;p172"/>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3" name="Google Shape;2833;p172"/>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4" name="Google Shape;2834;p172"/>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5" name="Google Shape;2835;p172"/>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6" name="Google Shape;2836;p172"/>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7" name="Google Shape;2837;p172"/>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8" name="Google Shape;2838;p172"/>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39" name="Google Shape;2839;p172"/>
          <p:cNvCxnSpPr/>
          <p:nvPr/>
        </p:nvCxnSpPr>
        <p:spPr>
          <a:xfrm>
            <a:off x="3290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0" name="Google Shape;2840;p172"/>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1" name="Google Shape;2841;p172"/>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2" name="Google Shape;2842;p172"/>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3" name="Google Shape;2843;p172"/>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4" name="Google Shape;2844;p172"/>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5" name="Google Shape;2845;p172"/>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6" name="Google Shape;2846;p172"/>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47" name="Google Shape;2847;p172"/>
          <p:cNvCxnSpPr/>
          <p:nvPr/>
        </p:nvCxnSpPr>
        <p:spPr>
          <a:xfrm>
            <a:off x="329000" y="8261900"/>
            <a:ext cx="6919800" cy="0"/>
          </a:xfrm>
          <a:prstGeom prst="straightConnector1">
            <a:avLst/>
          </a:prstGeom>
          <a:noFill/>
          <a:ln w="9525" cap="flat" cmpd="sng">
            <a:solidFill>
              <a:schemeClr val="dk2"/>
            </a:solidFill>
            <a:prstDash val="solid"/>
            <a:round/>
            <a:headEnd type="none" w="sm" len="sm"/>
            <a:tailEnd type="none" w="sm" len="sm"/>
          </a:ln>
        </p:spPr>
      </p:cxnSp>
      <p:sp>
        <p:nvSpPr>
          <p:cNvPr id="2848" name="Google Shape;2848;p17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852"/>
        <p:cNvGrpSpPr/>
        <p:nvPr/>
      </p:nvGrpSpPr>
      <p:grpSpPr>
        <a:xfrm>
          <a:off x="0" y="0"/>
          <a:ext cx="0" cy="0"/>
          <a:chOff x="0" y="0"/>
          <a:chExt cx="0" cy="0"/>
        </a:xfrm>
      </p:grpSpPr>
      <p:sp>
        <p:nvSpPr>
          <p:cNvPr id="2853" name="Google Shape;2853;p17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 - 5 mark</a:t>
            </a:r>
            <a:endParaRPr sz="2800" b="0" i="0" u="none" strike="noStrike" cap="none">
              <a:solidFill>
                <a:schemeClr val="dk1"/>
              </a:solidFill>
              <a:latin typeface="Arial"/>
              <a:ea typeface="Arial"/>
              <a:cs typeface="Arial"/>
              <a:sym typeface="Arial"/>
            </a:endParaRPr>
          </a:p>
        </p:txBody>
      </p:sp>
      <p:sp>
        <p:nvSpPr>
          <p:cNvPr id="2854" name="Google Shape;2854;p173"/>
          <p:cNvSpPr txBox="1">
            <a:spLocks noGrp="1"/>
          </p:cNvSpPr>
          <p:nvPr>
            <p:ph type="body" idx="1"/>
          </p:nvPr>
        </p:nvSpPr>
        <p:spPr>
          <a:xfrm>
            <a:off x="257700" y="14921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Explain two religious beliefs about the need to follow the law</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religious beliefs about people who break the law because of mental illness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 3. Explain two religious beliefs about the death penalty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855" name="Google Shape;2855;p173"/>
          <p:cNvCxnSpPr/>
          <p:nvPr/>
        </p:nvCxnSpPr>
        <p:spPr>
          <a:xfrm>
            <a:off x="329000" y="231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6" name="Google Shape;2856;p173"/>
          <p:cNvCxnSpPr/>
          <p:nvPr/>
        </p:nvCxnSpPr>
        <p:spPr>
          <a:xfrm>
            <a:off x="329000" y="262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7" name="Google Shape;2857;p173"/>
          <p:cNvCxnSpPr/>
          <p:nvPr/>
        </p:nvCxnSpPr>
        <p:spPr>
          <a:xfrm>
            <a:off x="329000" y="292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8" name="Google Shape;2858;p173"/>
          <p:cNvCxnSpPr/>
          <p:nvPr/>
        </p:nvCxnSpPr>
        <p:spPr>
          <a:xfrm>
            <a:off x="329000" y="323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59" name="Google Shape;2859;p173"/>
          <p:cNvCxnSpPr/>
          <p:nvPr/>
        </p:nvCxnSpPr>
        <p:spPr>
          <a:xfrm>
            <a:off x="3290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0" name="Google Shape;2860;p173"/>
          <p:cNvCxnSpPr/>
          <p:nvPr/>
        </p:nvCxnSpPr>
        <p:spPr>
          <a:xfrm>
            <a:off x="3290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1" name="Google Shape;2861;p173"/>
          <p:cNvCxnSpPr/>
          <p:nvPr/>
        </p:nvCxnSpPr>
        <p:spPr>
          <a:xfrm>
            <a:off x="3290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2" name="Google Shape;2862;p173"/>
          <p:cNvCxnSpPr/>
          <p:nvPr/>
        </p:nvCxnSpPr>
        <p:spPr>
          <a:xfrm>
            <a:off x="3290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3" name="Google Shape;2863;p173"/>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4" name="Google Shape;2864;p173"/>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5" name="Google Shape;2865;p173"/>
          <p:cNvCxnSpPr/>
          <p:nvPr/>
        </p:nvCxnSpPr>
        <p:spPr>
          <a:xfrm>
            <a:off x="3290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6" name="Google Shape;2866;p173"/>
          <p:cNvCxnSpPr/>
          <p:nvPr/>
        </p:nvCxnSpPr>
        <p:spPr>
          <a:xfrm>
            <a:off x="3290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7" name="Google Shape;2867;p173"/>
          <p:cNvCxnSpPr/>
          <p:nvPr/>
        </p:nvCxnSpPr>
        <p:spPr>
          <a:xfrm>
            <a:off x="3290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8" name="Google Shape;2868;p173"/>
          <p:cNvCxnSpPr/>
          <p:nvPr/>
        </p:nvCxnSpPr>
        <p:spPr>
          <a:xfrm>
            <a:off x="3290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69" name="Google Shape;2869;p173"/>
          <p:cNvCxnSpPr/>
          <p:nvPr/>
        </p:nvCxnSpPr>
        <p:spPr>
          <a:xfrm>
            <a:off x="3290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0" name="Google Shape;2870;p173"/>
          <p:cNvCxnSpPr/>
          <p:nvPr/>
        </p:nvCxnSpPr>
        <p:spPr>
          <a:xfrm>
            <a:off x="3290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1" name="Google Shape;2871;p173"/>
          <p:cNvCxnSpPr/>
          <p:nvPr/>
        </p:nvCxnSpPr>
        <p:spPr>
          <a:xfrm>
            <a:off x="329000" y="1039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2" name="Google Shape;2872;p173"/>
          <p:cNvCxnSpPr/>
          <p:nvPr/>
        </p:nvCxnSpPr>
        <p:spPr>
          <a:xfrm>
            <a:off x="329000" y="7728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3" name="Google Shape;2873;p173"/>
          <p:cNvCxnSpPr/>
          <p:nvPr/>
        </p:nvCxnSpPr>
        <p:spPr>
          <a:xfrm>
            <a:off x="3290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4" name="Google Shape;2874;p173"/>
          <p:cNvCxnSpPr/>
          <p:nvPr/>
        </p:nvCxnSpPr>
        <p:spPr>
          <a:xfrm>
            <a:off x="3290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5" name="Google Shape;2875;p173"/>
          <p:cNvCxnSpPr/>
          <p:nvPr/>
        </p:nvCxnSpPr>
        <p:spPr>
          <a:xfrm>
            <a:off x="3290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6" name="Google Shape;2876;p173"/>
          <p:cNvCxnSpPr/>
          <p:nvPr/>
        </p:nvCxnSpPr>
        <p:spPr>
          <a:xfrm>
            <a:off x="3290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7" name="Google Shape;2877;p173"/>
          <p:cNvCxnSpPr/>
          <p:nvPr/>
        </p:nvCxnSpPr>
        <p:spPr>
          <a:xfrm>
            <a:off x="3290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8" name="Google Shape;2878;p173"/>
          <p:cNvCxnSpPr/>
          <p:nvPr/>
        </p:nvCxnSpPr>
        <p:spPr>
          <a:xfrm>
            <a:off x="3290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9" name="Google Shape;2879;p173"/>
          <p:cNvCxnSpPr/>
          <p:nvPr/>
        </p:nvCxnSpPr>
        <p:spPr>
          <a:xfrm>
            <a:off x="329000" y="7347500"/>
            <a:ext cx="6919800" cy="0"/>
          </a:xfrm>
          <a:prstGeom prst="straightConnector1">
            <a:avLst/>
          </a:prstGeom>
          <a:noFill/>
          <a:ln w="9525" cap="flat" cmpd="sng">
            <a:solidFill>
              <a:schemeClr val="dk2"/>
            </a:solidFill>
            <a:prstDash val="solid"/>
            <a:round/>
            <a:headEnd type="none" w="sm" len="sm"/>
            <a:tailEnd type="none" w="sm" len="sm"/>
          </a:ln>
        </p:spPr>
      </p:cxnSp>
      <p:sp>
        <p:nvSpPr>
          <p:cNvPr id="2880" name="Google Shape;2880;p17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149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Evil and Suffering</a:t>
            </a:r>
            <a:endParaRPr sz="2800" b="1" i="0" u="sng" strike="noStrike" cap="none">
              <a:solidFill>
                <a:schemeClr val="dk1"/>
              </a:solidFill>
              <a:latin typeface="Arial"/>
              <a:ea typeface="Arial"/>
              <a:cs typeface="Arial"/>
              <a:sym typeface="Arial"/>
            </a:endParaRPr>
          </a:p>
        </p:txBody>
      </p:sp>
      <p:sp>
        <p:nvSpPr>
          <p:cNvPr id="203" name="Google Shape;203;p39"/>
          <p:cNvSpPr txBox="1">
            <a:spLocks noGrp="1"/>
          </p:cNvSpPr>
          <p:nvPr>
            <p:ph type="body" idx="1"/>
          </p:nvPr>
        </p:nvSpPr>
        <p:spPr>
          <a:xfrm>
            <a:off x="257705" y="2395696"/>
            <a:ext cx="7044600" cy="2763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400" b="0" i="0" u="none" strike="noStrike" cap="none">
                <a:solidFill>
                  <a:schemeClr val="dk1"/>
                </a:solidFill>
                <a:latin typeface="Arial"/>
                <a:ea typeface="Arial"/>
                <a:cs typeface="Arial"/>
                <a:sym typeface="Arial"/>
              </a:rPr>
              <a:t>Many Christians believe that God is too complex for human understanding but through nature, the Bible and personal experiences, God has revealed some information about himself.</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400" b="1" i="0" u="sng" strike="noStrike" cap="none">
                <a:solidFill>
                  <a:schemeClr val="dk1"/>
                </a:solidFill>
                <a:latin typeface="Arial"/>
                <a:ea typeface="Arial"/>
                <a:cs typeface="Arial"/>
                <a:sym typeface="Arial"/>
              </a:rPr>
              <a:t>The Problem of Evil</a:t>
            </a:r>
            <a:endParaRPr sz="1400" b="1" i="0" u="sng"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400" b="0" i="0" u="none" strike="noStrike" cap="none">
                <a:solidFill>
                  <a:schemeClr val="dk1"/>
                </a:solidFill>
                <a:latin typeface="Arial"/>
                <a:ea typeface="Arial"/>
                <a:cs typeface="Arial"/>
                <a:sym typeface="Arial"/>
              </a:rPr>
              <a:t>If God is omnibenevolent &amp; omnipotent, why does Evil &amp; Suffering Exist?</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400" b="0" i="0" u="none" strike="noStrike" cap="none">
                <a:solidFill>
                  <a:schemeClr val="dk1"/>
                </a:solidFill>
                <a:latin typeface="Arial"/>
                <a:ea typeface="Arial"/>
                <a:cs typeface="Arial"/>
                <a:sym typeface="Arial"/>
              </a:rPr>
              <a:t>A christian would argue that although bad things might happen in the world, these are not a reason to believe that God doesn’t exist, many are a result of human action (free will) or otherwise God must have a plan that we can’t understand.</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200" b="0" i="0" u="none" strike="noStrike" cap="none">
              <a:solidFill>
                <a:schemeClr val="dk1"/>
              </a:solidFill>
              <a:latin typeface="Arial"/>
              <a:ea typeface="Arial"/>
              <a:cs typeface="Arial"/>
              <a:sym typeface="Arial"/>
            </a:endParaRPr>
          </a:p>
        </p:txBody>
      </p:sp>
      <p:sp>
        <p:nvSpPr>
          <p:cNvPr id="204" name="Google Shape;204;p39"/>
          <p:cNvSpPr txBox="1"/>
          <p:nvPr/>
        </p:nvSpPr>
        <p:spPr>
          <a:xfrm>
            <a:off x="491020" y="4329827"/>
            <a:ext cx="1926900" cy="15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Problems: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Illness &amp; Disease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War &amp; Conflict</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Death</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Crime</a:t>
            </a:r>
            <a:endParaRPr sz="1400" b="0" i="0" u="none" strike="noStrike" cap="none">
              <a:solidFill>
                <a:srgbClr val="000000"/>
              </a:solidFill>
              <a:latin typeface="Arial"/>
              <a:ea typeface="Arial"/>
              <a:cs typeface="Arial"/>
              <a:sym typeface="Arial"/>
            </a:endParaRPr>
          </a:p>
        </p:txBody>
      </p:sp>
      <p:sp>
        <p:nvSpPr>
          <p:cNvPr id="205" name="Google Shape;205;p39"/>
          <p:cNvSpPr txBox="1"/>
          <p:nvPr/>
        </p:nvSpPr>
        <p:spPr>
          <a:xfrm>
            <a:off x="3326020" y="4329827"/>
            <a:ext cx="3854100" cy="15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Solutions: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God is transcendent (removed from the world)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God gave mankind ‘free will’ (the ability to choose)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Bad times allow us to appreciate good times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God has a plan that is so complex we couldn’t understand it.</a:t>
            </a:r>
            <a:endParaRPr sz="1400" b="0" i="0" u="none" strike="noStrike" cap="none">
              <a:solidFill>
                <a:srgbClr val="000000"/>
              </a:solidFill>
              <a:latin typeface="Arial"/>
              <a:ea typeface="Arial"/>
              <a:cs typeface="Arial"/>
              <a:sym typeface="Arial"/>
            </a:endParaRPr>
          </a:p>
        </p:txBody>
      </p:sp>
      <p:sp>
        <p:nvSpPr>
          <p:cNvPr id="206" name="Google Shape;206;p3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884"/>
        <p:cNvGrpSpPr/>
        <p:nvPr/>
      </p:nvGrpSpPr>
      <p:grpSpPr>
        <a:xfrm>
          <a:off x="0" y="0"/>
          <a:ext cx="0" cy="0"/>
          <a:chOff x="0" y="0"/>
          <a:chExt cx="0" cy="0"/>
        </a:xfrm>
      </p:grpSpPr>
      <p:sp>
        <p:nvSpPr>
          <p:cNvPr id="2885" name="Google Shape;2885;p17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886" name="Google Shape;2886;p174"/>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1. “The primary aim of punishment should be rehabilitation”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887" name="Google Shape;2887;p174"/>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88" name="Google Shape;2888;p174"/>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89" name="Google Shape;2889;p174"/>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0" name="Google Shape;2890;p174"/>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1" name="Google Shape;2891;p174"/>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2" name="Google Shape;2892;p174"/>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3" name="Google Shape;2893;p174"/>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4" name="Google Shape;2894;p174"/>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5" name="Google Shape;2895;p174"/>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6" name="Google Shape;2896;p174"/>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7" name="Google Shape;2897;p174"/>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8" name="Google Shape;2898;p174"/>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9" name="Google Shape;2899;p174"/>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0" name="Google Shape;2900;p174"/>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1" name="Google Shape;2901;p174"/>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2" name="Google Shape;2902;p17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3" name="Google Shape;2903;p17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4" name="Google Shape;2904;p17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5" name="Google Shape;2905;p17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6" name="Google Shape;2906;p17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7" name="Google Shape;2907;p17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8" name="Google Shape;2908;p174"/>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9" name="Google Shape;2909;p174"/>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0" name="Google Shape;2910;p174"/>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1" name="Google Shape;2911;p17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2" name="Google Shape;2912;p17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3" name="Google Shape;2913;p17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4" name="Google Shape;2914;p17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5" name="Google Shape;2915;p17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6" name="Google Shape;2916;p174"/>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7" name="Google Shape;2917;p174"/>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8" name="Google Shape;2918;p174"/>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9" name="Google Shape;2919;p174"/>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920" name="Google Shape;2920;p17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150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sp>
        <p:nvSpPr>
          <p:cNvPr id="2925" name="Google Shape;2925;p175"/>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926" name="Google Shape;2926;p175"/>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“Opposition to an unjust law is the only reason to commit a crime”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927" name="Google Shape;2927;p175"/>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28" name="Google Shape;2928;p175"/>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29" name="Google Shape;2929;p175"/>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0" name="Google Shape;2930;p175"/>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1" name="Google Shape;2931;p175"/>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2" name="Google Shape;2932;p175"/>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3" name="Google Shape;2933;p175"/>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4" name="Google Shape;2934;p175"/>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5" name="Google Shape;2935;p175"/>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6" name="Google Shape;2936;p175"/>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7" name="Google Shape;2937;p175"/>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8" name="Google Shape;2938;p175"/>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9" name="Google Shape;2939;p175"/>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0" name="Google Shape;2940;p175"/>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1" name="Google Shape;2941;p175"/>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2" name="Google Shape;2942;p17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3" name="Google Shape;2943;p17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4" name="Google Shape;2944;p17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5" name="Google Shape;2945;p17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6" name="Google Shape;2946;p17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7" name="Google Shape;2947;p17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8" name="Google Shape;2948;p175"/>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9" name="Google Shape;2949;p175"/>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0" name="Google Shape;2950;p175"/>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1" name="Google Shape;2951;p1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2" name="Google Shape;2952;p17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3" name="Google Shape;2953;p1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4" name="Google Shape;2954;p1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5" name="Google Shape;2955;p17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6" name="Google Shape;2956;p175"/>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7" name="Google Shape;2957;p175"/>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8" name="Google Shape;2958;p175"/>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9" name="Google Shape;2959;p175"/>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960" name="Google Shape;2960;p17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151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2965" name="Google Shape;2965;p17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966" name="Google Shape;2966;p176"/>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“Murder is the worst crime that a person can commit”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967" name="Google Shape;2967;p176"/>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68" name="Google Shape;2968;p17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69" name="Google Shape;2969;p17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0" name="Google Shape;2970;p17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1" name="Google Shape;2971;p176"/>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2" name="Google Shape;2972;p176"/>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3" name="Google Shape;2973;p176"/>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4" name="Google Shape;2974;p176"/>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5" name="Google Shape;2975;p176"/>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6" name="Google Shape;2976;p176"/>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7" name="Google Shape;2977;p176"/>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8" name="Google Shape;2978;p176"/>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9" name="Google Shape;2979;p176"/>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0" name="Google Shape;2980;p176"/>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1" name="Google Shape;2981;p176"/>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2" name="Google Shape;2982;p1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3" name="Google Shape;2983;p1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4" name="Google Shape;2984;p1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5" name="Google Shape;2985;p1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6" name="Google Shape;2986;p1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7" name="Google Shape;2987;p1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8" name="Google Shape;2988;p176"/>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9" name="Google Shape;2989;p176"/>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0" name="Google Shape;2990;p176"/>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1" name="Google Shape;2991;p1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2" name="Google Shape;2992;p1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3" name="Google Shape;2993;p1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4" name="Google Shape;2994;p1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5" name="Google Shape;2995;p1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6" name="Google Shape;2996;p176"/>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7" name="Google Shape;2997;p176"/>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8" name="Google Shape;2998;p176"/>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9" name="Google Shape;2999;p176"/>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3000" name="Google Shape;3000;p17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152</a:t>
            </a:fld>
            <a:endParaRPr sz="10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12" name="Google Shape;212;p40"/>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Name two characteristics of God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ways in which belief that God is just might influence Christians today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teachings about God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13" name="Google Shape;213;p40"/>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4" name="Google Shape;214;p40"/>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5" name="Google Shape;215;p40"/>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6" name="Google Shape;216;p40"/>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7" name="Google Shape;217;p40"/>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8" name="Google Shape;218;p40"/>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19" name="Google Shape;219;p40"/>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0" name="Google Shape;220;p40"/>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1" name="Google Shape;221;p40"/>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2" name="Google Shape;222;p40"/>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3" name="Google Shape;223;p40"/>
          <p:cNvCxnSpPr/>
          <p:nvPr/>
        </p:nvCxnSpPr>
        <p:spPr>
          <a:xfrm>
            <a:off x="329000" y="658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4" name="Google Shape;224;p40"/>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5" name="Google Shape;225;p40"/>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6" name="Google Shape;226;p40"/>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7" name="Google Shape;227;p40"/>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8" name="Google Shape;228;p40"/>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29" name="Google Shape;229;p40"/>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0" name="Google Shape;230;p40"/>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1" name="Google Shape;231;p40"/>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2" name="Google Shape;232;p40"/>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3" name="Google Shape;233;p40"/>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4" name="Google Shape;234;p40"/>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5" name="Google Shape;235;p40"/>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6" name="Google Shape;236;p40"/>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7" name="Google Shape;237;p40"/>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38" name="Google Shape;238;p40"/>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sp>
        <p:nvSpPr>
          <p:cNvPr id="239" name="Google Shape;239;p4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45" name="Google Shape;245;p41"/>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“For a Christian, believing that god is all powerful is not important”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46" name="Google Shape;246;p41"/>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7" name="Google Shape;247;p4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8" name="Google Shape;248;p4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49" name="Google Shape;249;p4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0" name="Google Shape;250;p41"/>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1" name="Google Shape;251;p41"/>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2" name="Google Shape;252;p41"/>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3" name="Google Shape;253;p41"/>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4" name="Google Shape;254;p41"/>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5" name="Google Shape;255;p41"/>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6" name="Google Shape;256;p41"/>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7" name="Google Shape;257;p41"/>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8" name="Google Shape;258;p41"/>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59" name="Google Shape;259;p41"/>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0" name="Google Shape;260;p41"/>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1" name="Google Shape;261;p4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2" name="Google Shape;262;p4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3" name="Google Shape;263;p4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4" name="Google Shape;264;p4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5" name="Google Shape;265;p4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6" name="Google Shape;266;p4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7" name="Google Shape;267;p41"/>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8" name="Google Shape;268;p41"/>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69" name="Google Shape;269;p41"/>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0" name="Google Shape;270;p4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1" name="Google Shape;271;p4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2" name="Google Shape;272;p4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3" name="Google Shape;273;p4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4" name="Google Shape;274;p4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5" name="Google Shape;275;p41"/>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6" name="Google Shape;276;p41"/>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7" name="Google Shape;277;p41"/>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78" name="Google Shape;278;p41"/>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279" name="Google Shape;279;p4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285" name="Google Shape;285;p42"/>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“If God were loving there would be no suffering”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286" name="Google Shape;286;p42"/>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7" name="Google Shape;287;p42"/>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8" name="Google Shape;288;p42"/>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89" name="Google Shape;289;p42"/>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0" name="Google Shape;290;p42"/>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1" name="Google Shape;291;p42"/>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2" name="Google Shape;292;p42"/>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3" name="Google Shape;293;p42"/>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4" name="Google Shape;294;p42"/>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5" name="Google Shape;295;p42"/>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6" name="Google Shape;296;p42"/>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7" name="Google Shape;297;p42"/>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8" name="Google Shape;298;p42"/>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299" name="Google Shape;299;p42"/>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0" name="Google Shape;300;p42"/>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1" name="Google Shape;301;p4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2" name="Google Shape;302;p4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3" name="Google Shape;303;p4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4" name="Google Shape;304;p4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5" name="Google Shape;305;p4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6" name="Google Shape;306;p4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7" name="Google Shape;307;p42"/>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8" name="Google Shape;308;p42"/>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09" name="Google Shape;309;p42"/>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0" name="Google Shape;310;p4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1" name="Google Shape;311;p4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2" name="Google Shape;312;p4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3" name="Google Shape;313;p4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4" name="Google Shape;314;p4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5" name="Google Shape;315;p42"/>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6" name="Google Shape;316;p42"/>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7" name="Google Shape;317;p42"/>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18" name="Google Shape;318;p42"/>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319" name="Google Shape;319;p4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The Trinity</a:t>
            </a:r>
            <a:endParaRPr sz="2800" b="1" i="0" u="sng" strike="noStrike" cap="none">
              <a:solidFill>
                <a:schemeClr val="dk1"/>
              </a:solidFill>
              <a:latin typeface="Arial"/>
              <a:ea typeface="Arial"/>
              <a:cs typeface="Arial"/>
              <a:sym typeface="Arial"/>
            </a:endParaRPr>
          </a:p>
        </p:txBody>
      </p:sp>
      <p:sp>
        <p:nvSpPr>
          <p:cNvPr id="325" name="Google Shape;325;p43"/>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The Trinity is the idea that God is ONE but has 3 different aspects - this helps Christians to understand how God can exist in different ways and be so complex.</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326" name="Google Shape;326;p43"/>
          <p:cNvGraphicFramePr/>
          <p:nvPr/>
        </p:nvGraphicFramePr>
        <p:xfrm>
          <a:off x="257705" y="3677466"/>
          <a:ext cx="3000000" cy="3000000"/>
        </p:xfrm>
        <a:graphic>
          <a:graphicData uri="http://schemas.openxmlformats.org/drawingml/2006/table">
            <a:tbl>
              <a:tblPr>
                <a:noFill/>
                <a:tableStyleId>{55E47D75-3FB6-48BB-AF47-C5BAB553A8F9}</a:tableStyleId>
              </a:tblPr>
              <a:tblGrid>
                <a:gridCol w="1482975">
                  <a:extLst>
                    <a:ext uri="{9D8B030D-6E8A-4147-A177-3AD203B41FA5}">
                      <a16:colId xmlns:a16="http://schemas.microsoft.com/office/drawing/2014/main" val="20000"/>
                    </a:ext>
                  </a:extLst>
                </a:gridCol>
                <a:gridCol w="3133925">
                  <a:extLst>
                    <a:ext uri="{9D8B030D-6E8A-4147-A177-3AD203B41FA5}">
                      <a16:colId xmlns:a16="http://schemas.microsoft.com/office/drawing/2014/main" val="20001"/>
                    </a:ext>
                  </a:extLst>
                </a:gridCol>
                <a:gridCol w="2308450">
                  <a:extLst>
                    <a:ext uri="{9D8B030D-6E8A-4147-A177-3AD203B41FA5}">
                      <a16:colId xmlns:a16="http://schemas.microsoft.com/office/drawing/2014/main" val="20002"/>
                    </a:ext>
                  </a:extLst>
                </a:gridCol>
              </a:tblGrid>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Aspect</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Explanation</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Teaching</a:t>
                      </a:r>
                      <a:endParaRPr sz="20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the Father</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Father of Jesus</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Creator of the universe</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Shows omnipotence of God</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“Our father who art in heaven”</a:t>
                      </a:r>
                      <a:endParaRPr sz="2000" u="none" strike="noStrike" cap="none"/>
                    </a:p>
                  </a:txBody>
                  <a:tcPr marL="75600" marR="75600" marT="190050" marB="190050"/>
                </a:tc>
                <a:extLst>
                  <a:ext uri="{0D108BD9-81ED-4DB2-BD59-A6C34878D82A}">
                    <a16:rowId xmlns:a16="http://schemas.microsoft.com/office/drawing/2014/main" val="10001"/>
                  </a:ext>
                </a:extLst>
              </a:tr>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the Son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as the human incarnation of God</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Reassures that God understand suffering</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Shows the omnibenevolence of God</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“For God loved the world so much that he gave his only son”</a:t>
                      </a:r>
                      <a:endParaRPr sz="2000" u="none" strike="noStrike" cap="none"/>
                    </a:p>
                  </a:txBody>
                  <a:tcPr marL="75600" marR="75600" marT="190050" marB="190050"/>
                </a:tc>
                <a:extLst>
                  <a:ext uri="{0D108BD9-81ED-4DB2-BD59-A6C34878D82A}">
                    <a16:rowId xmlns:a16="http://schemas.microsoft.com/office/drawing/2014/main" val="10002"/>
                  </a:ext>
                </a:extLst>
              </a:tr>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God the Holy Spirit</a:t>
                      </a:r>
                      <a:endParaRPr sz="2000" u="none" strike="noStrike" cap="none"/>
                    </a:p>
                  </a:txBody>
                  <a:tcPr marL="75600" marR="75600" marT="190050" marB="190050"/>
                </a:tc>
                <a:tc gridSpan="2">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Can take any form</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The giver of life and answerer of prayers</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Brings people to God and comforts people</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Shows the omniscience and omnipresence of God</a:t>
                      </a:r>
                      <a:endParaRPr sz="2000" u="none" strike="noStrike" cap="none"/>
                    </a:p>
                  </a:txBody>
                  <a:tcPr marL="75600" marR="75600" marT="190050" marB="190050"/>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27" name="Google Shape;327;p4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19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Contents</a:t>
            </a:r>
            <a:endParaRPr sz="2800" b="1" i="0" u="sng" strike="noStrike" cap="none">
              <a:solidFill>
                <a:schemeClr val="dk1"/>
              </a:solidFill>
              <a:latin typeface="Arial"/>
              <a:ea typeface="Arial"/>
              <a:cs typeface="Arial"/>
              <a:sym typeface="Arial"/>
            </a:endParaRPr>
          </a:p>
        </p:txBody>
      </p:sp>
      <p:sp>
        <p:nvSpPr>
          <p:cNvPr id="113" name="Google Shape;113;p26"/>
          <p:cNvSpPr txBox="1">
            <a:spLocks noGrp="1"/>
          </p:cNvSpPr>
          <p:nvPr>
            <p:ph type="body" idx="1"/>
          </p:nvPr>
        </p:nvSpPr>
        <p:spPr>
          <a:xfrm>
            <a:off x="257700" y="1767450"/>
            <a:ext cx="7044600" cy="773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Exam Information										p3</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Question Structures									p4</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Mark Scheme - 12 mark questions						p5</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Personalised Learning Checklists						p6</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Component 1 - Study of Religions						p10</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Christianity Beliefs and Teachings					p12</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Nature of God/Evil and Suffering						p14</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Trinity/Creation/Afterlife							p19</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Life of Jesus/Sin and Salvation						p25</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Christianity Practices								p30</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Worship/Prayer									p32</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Sacraments - Baptism and Eucharist					p37</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Pilgrimage/Festivals								p42</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Role of the Church								p47</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Islam Beliefs and Teachings						p53</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Sunni and Shi’a/Key Beliefs/Nature of Allah				p55</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Angles/Predestination and Free Will/Afterlife				p61</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Prophethood/Holy Books/Imamate  					p67</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Islam Practices									p74</a:t>
            </a:r>
            <a:endParaRPr sz="18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Five Pillars of Islam								p76</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Ten Obligations/Jihad/Festivals						p89</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Component 2 - Thematic Studies						p94</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Relationships and Families							p96</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Religion and Life									p112</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Religion, Peace and Conflict						p123</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Religion, Crime and Punishment					p138</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4" name="Google Shape;114;p2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Creation - Literalist vs Non-Literalist</a:t>
            </a:r>
            <a:endParaRPr sz="2800" b="1" i="0" u="sng" strike="noStrike" cap="none">
              <a:solidFill>
                <a:schemeClr val="dk1"/>
              </a:solidFill>
              <a:latin typeface="Arial"/>
              <a:ea typeface="Arial"/>
              <a:cs typeface="Arial"/>
              <a:sym typeface="Arial"/>
            </a:endParaRPr>
          </a:p>
        </p:txBody>
      </p:sp>
      <p:graphicFrame>
        <p:nvGraphicFramePr>
          <p:cNvPr id="333" name="Google Shape;333;p44"/>
          <p:cNvGraphicFramePr/>
          <p:nvPr/>
        </p:nvGraphicFramePr>
        <p:xfrm>
          <a:off x="125049" y="1601995"/>
          <a:ext cx="3000000" cy="3000000"/>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1436575">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Literalist Christian</a:t>
                      </a:r>
                      <a:r>
                        <a:rPr lang="en-GB" sz="2000" u="none" strike="noStrike" cap="none"/>
                        <a:t> - Creation occurred exactly as is written in the Bible.</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Non-Literalist Christian</a:t>
                      </a:r>
                      <a:r>
                        <a:rPr lang="en-GB" sz="2000" u="none" strike="noStrike" cap="none"/>
                        <a:t> - The Bible account is a metaphor for how God created the world.</a:t>
                      </a:r>
                      <a:endParaRPr sz="20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Before the world was created there was nothing except God</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God created the world in exactly 7 days</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God isn’t constrained by science or logic and is beyond human understanding, just because we couldn’t do it doesn’t mean it isn’t possible for God.</a:t>
                      </a:r>
                      <a:endParaRPr sz="2000" u="none" strike="noStrike" cap="none"/>
                    </a:p>
                  </a:txBody>
                  <a:tcPr marL="75600" marR="75600" marT="190050" marB="190050"/>
                </a:tc>
                <a:tc>
                  <a:txBody>
                    <a:bodyPr/>
                    <a:lstStyle/>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Before the world was created there was nothing except God</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God created the world but Science (Big Bang/Evolution) explains how this happened</a:t>
                      </a:r>
                      <a:endParaRPr sz="2000" u="none" strike="noStrike" cap="none"/>
                    </a:p>
                    <a:p>
                      <a:pPr marL="952500" marR="0" lvl="0" indent="-609600" algn="l" rtl="0">
                        <a:lnSpc>
                          <a:spcPct val="100000"/>
                        </a:lnSpc>
                        <a:spcBef>
                          <a:spcPts val="0"/>
                        </a:spcBef>
                        <a:spcAft>
                          <a:spcPts val="0"/>
                        </a:spcAft>
                        <a:buClr>
                          <a:srgbClr val="000000"/>
                        </a:buClr>
                        <a:buSzPts val="2000"/>
                        <a:buFont typeface="Arial"/>
                        <a:buChar char="●"/>
                      </a:pPr>
                      <a:r>
                        <a:rPr lang="en-GB" sz="2000" u="none" strike="noStrike" cap="none"/>
                        <a:t>Design Theory - There must have been a creator because the world is so complex it can’t just have happened by chance.</a:t>
                      </a:r>
                      <a:endParaRPr sz="2000" u="none" strike="noStrike" cap="none"/>
                    </a:p>
                  </a:txBody>
                  <a:tcPr marL="75600" marR="75600" marT="190050" marB="190050"/>
                </a:tc>
                <a:extLst>
                  <a:ext uri="{0D108BD9-81ED-4DB2-BD59-A6C34878D82A}">
                    <a16:rowId xmlns:a16="http://schemas.microsoft.com/office/drawing/2014/main" val="10001"/>
                  </a:ext>
                </a:extLst>
              </a:tr>
              <a:tr h="1390000">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Genesis:</a:t>
                      </a:r>
                      <a:endParaRPr sz="2000" u="none" strike="noStrike" cap="none"/>
                    </a:p>
                    <a:p>
                      <a:pPr marL="0" marR="0" lvl="0" indent="0" algn="l" rtl="0">
                        <a:lnSpc>
                          <a:spcPct val="100000"/>
                        </a:lnSpc>
                        <a:spcBef>
                          <a:spcPts val="0"/>
                        </a:spcBef>
                        <a:spcAft>
                          <a:spcPts val="0"/>
                        </a:spcAft>
                        <a:buClr>
                          <a:srgbClr val="000000"/>
                        </a:buClr>
                        <a:buSzPts val="2000"/>
                        <a:buFont typeface="Arial"/>
                        <a:buNone/>
                      </a:pPr>
                      <a:r>
                        <a:rPr lang="en-GB" sz="2000" u="none" strike="noStrike" cap="none"/>
                        <a:t>“On the first day God created the heavens and the earth...Let there be light.”</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John:</a:t>
                      </a:r>
                      <a:endParaRPr sz="2000" u="none" strike="noStrike" cap="none"/>
                    </a:p>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 In the beginning was the Word, and the Word was with God, and the Word was God. He was with God in the beginning. Through him all things were made…”</a:t>
                      </a:r>
                      <a:endParaRPr sz="2000" u="none" strike="noStrike" cap="none"/>
                    </a:p>
                  </a:txBody>
                  <a:tcPr marL="75600" marR="75600" marT="190050" marB="190050"/>
                </a:tc>
                <a:extLst>
                  <a:ext uri="{0D108BD9-81ED-4DB2-BD59-A6C34878D82A}">
                    <a16:rowId xmlns:a16="http://schemas.microsoft.com/office/drawing/2014/main" val="10002"/>
                  </a:ext>
                </a:extLst>
              </a:tr>
            </a:tbl>
          </a:graphicData>
        </a:graphic>
      </p:graphicFrame>
      <p:sp>
        <p:nvSpPr>
          <p:cNvPr id="334" name="Google Shape;334;p4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Afterlife</a:t>
            </a:r>
            <a:endParaRPr sz="2800" b="1" i="0" u="sng" strike="noStrike" cap="none">
              <a:solidFill>
                <a:schemeClr val="dk1"/>
              </a:solidFill>
              <a:latin typeface="Arial"/>
              <a:ea typeface="Arial"/>
              <a:cs typeface="Arial"/>
              <a:sym typeface="Arial"/>
            </a:endParaRPr>
          </a:p>
        </p:txBody>
      </p:sp>
      <p:sp>
        <p:nvSpPr>
          <p:cNvPr id="340" name="Google Shape;340;p45"/>
          <p:cNvSpPr txBox="1"/>
          <p:nvPr/>
        </p:nvSpPr>
        <p:spPr>
          <a:xfrm>
            <a:off x="148241" y="3168000"/>
            <a:ext cx="7272900" cy="6236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The Soul</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Most Christians believe that the soul has to have a body; one cannot exist without the other. This therefore means that when you go to heaven after you die, the soul finds a new body in heaven. Roman Catholics believe in this.</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Heaven</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Some denominations believe that God loves everyone so everyone will go to Heaven; other denominations believe that only Christians go to heaven because everyone has sinned and other denominations believe that good people will go to Heaven when they have paid for their sins.</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Hell</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 place of everlasting suffering. Some believe that those who have not accepted Jesus will burn therefore all of eternity. However, others believe that an omnibenevolent God could never send someone to such a place.</a:t>
            </a: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Purgatory</a:t>
            </a:r>
            <a:endParaRPr sz="1800" b="1" i="0" u="sng"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Roman Catholics believe in a place in between Heaven and Hell called Purgatory; here you pay for your sins. This is because of this Roman Catholics will sometimes pray for lost ones when the die to help them get into Heaven and spend as little time in Purgatory as possible.</a:t>
            </a:r>
            <a:endParaRPr sz="1800" b="0" i="0" u="none" strike="noStrike" cap="none">
              <a:solidFill>
                <a:srgbClr val="000000"/>
              </a:solidFill>
              <a:latin typeface="Arial"/>
              <a:ea typeface="Arial"/>
              <a:cs typeface="Arial"/>
              <a:sym typeface="Arial"/>
            </a:endParaRPr>
          </a:p>
        </p:txBody>
      </p:sp>
      <p:sp>
        <p:nvSpPr>
          <p:cNvPr id="341" name="Google Shape;341;p45"/>
          <p:cNvSpPr txBox="1"/>
          <p:nvPr/>
        </p:nvSpPr>
        <p:spPr>
          <a:xfrm>
            <a:off x="4676820" y="622063"/>
            <a:ext cx="2529300" cy="1565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“I (Jesus) am the resurrection and the life. He who believes in me will live, even though he dies.”</a:t>
            </a:r>
            <a:endParaRPr sz="1400" b="0" i="0" u="none" strike="noStrike" cap="none">
              <a:solidFill>
                <a:srgbClr val="000000"/>
              </a:solidFill>
              <a:latin typeface="Arial"/>
              <a:ea typeface="Arial"/>
              <a:cs typeface="Arial"/>
              <a:sym typeface="Arial"/>
            </a:endParaRPr>
          </a:p>
        </p:txBody>
      </p:sp>
      <p:sp>
        <p:nvSpPr>
          <p:cNvPr id="342" name="Google Shape;342;p4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348" name="Google Shape;348;p4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Name two persons of the trinity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ways in which beliefs about the afterlife might influence Christians today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teachings about God the creator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349" name="Google Shape;349;p46"/>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0" name="Google Shape;350;p4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1" name="Google Shape;351;p46"/>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2" name="Google Shape;352;p46"/>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3" name="Google Shape;353;p46"/>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4" name="Google Shape;354;p46"/>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5" name="Google Shape;355;p46"/>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6" name="Google Shape;356;p46"/>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7" name="Google Shape;357;p46"/>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8" name="Google Shape;358;p46"/>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59" name="Google Shape;359;p46"/>
          <p:cNvCxnSpPr/>
          <p:nvPr/>
        </p:nvCxnSpPr>
        <p:spPr>
          <a:xfrm>
            <a:off x="329000" y="658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0" name="Google Shape;360;p46"/>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1" name="Google Shape;361;p46"/>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2" name="Google Shape;362;p46"/>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3" name="Google Shape;363;p46"/>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4" name="Google Shape;364;p46"/>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5" name="Google Shape;365;p46"/>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6" name="Google Shape;366;p46"/>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7" name="Google Shape;367;p46"/>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8" name="Google Shape;368;p46"/>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69" name="Google Shape;369;p46"/>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70" name="Google Shape;370;p46"/>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71" name="Google Shape;371;p46"/>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72" name="Google Shape;372;p46"/>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73" name="Google Shape;373;p46"/>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74" name="Google Shape;374;p46"/>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sp>
        <p:nvSpPr>
          <p:cNvPr id="375" name="Google Shape;375;p4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7"/>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381" name="Google Shape;381;p47"/>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“The Bible tells Christians all they need to know about God’s creation”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382" name="Google Shape;382;p47"/>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83" name="Google Shape;383;p47"/>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84" name="Google Shape;384;p47"/>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85" name="Google Shape;385;p47"/>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86" name="Google Shape;386;p47"/>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87" name="Google Shape;387;p47"/>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88" name="Google Shape;388;p47"/>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89" name="Google Shape;389;p47"/>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0" name="Google Shape;390;p47"/>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1" name="Google Shape;391;p47"/>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2" name="Google Shape;392;p47"/>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3" name="Google Shape;393;p47"/>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4" name="Google Shape;394;p47"/>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5" name="Google Shape;395;p47"/>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6" name="Google Shape;396;p47"/>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7" name="Google Shape;397;p47"/>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8" name="Google Shape;398;p47"/>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399" name="Google Shape;399;p47"/>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0" name="Google Shape;400;p47"/>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1" name="Google Shape;401;p47"/>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2" name="Google Shape;402;p47"/>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3" name="Google Shape;403;p47"/>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4" name="Google Shape;404;p47"/>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5" name="Google Shape;405;p47"/>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6" name="Google Shape;406;p4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7" name="Google Shape;407;p47"/>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8" name="Google Shape;408;p4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09" name="Google Shape;409;p4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10" name="Google Shape;410;p47"/>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11" name="Google Shape;411;p47"/>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12" name="Google Shape;412;p47"/>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13" name="Google Shape;413;p47"/>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14" name="Google Shape;414;p47"/>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415" name="Google Shape;415;p4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421" name="Google Shape;421;p48"/>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“Christians should focus on living life here and now rather than focusing on an afterlife”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422" name="Google Shape;422;p48"/>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23" name="Google Shape;423;p48"/>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24" name="Google Shape;424;p48"/>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25" name="Google Shape;425;p48"/>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26" name="Google Shape;426;p48"/>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27" name="Google Shape;427;p48"/>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28" name="Google Shape;428;p48"/>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29" name="Google Shape;429;p48"/>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0" name="Google Shape;430;p48"/>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1" name="Google Shape;431;p48"/>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2" name="Google Shape;432;p48"/>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3" name="Google Shape;433;p48"/>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4" name="Google Shape;434;p48"/>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5" name="Google Shape;435;p48"/>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6" name="Google Shape;436;p48"/>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7" name="Google Shape;437;p48"/>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8" name="Google Shape;438;p48"/>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39" name="Google Shape;439;p48"/>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0" name="Google Shape;440;p48"/>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1" name="Google Shape;441;p48"/>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2" name="Google Shape;442;p48"/>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3" name="Google Shape;443;p48"/>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4" name="Google Shape;444;p48"/>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5" name="Google Shape;445;p48"/>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6" name="Google Shape;446;p48"/>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7" name="Google Shape;447;p48"/>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8" name="Google Shape;448;p48"/>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49" name="Google Shape;449;p48"/>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50" name="Google Shape;450;p48"/>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51" name="Google Shape;451;p48"/>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52" name="Google Shape;452;p48"/>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53" name="Google Shape;453;p48"/>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54" name="Google Shape;454;p48"/>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455" name="Google Shape;455;p4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Life of Jesus</a:t>
            </a:r>
            <a:endParaRPr sz="2800" b="1" i="0" u="sng" strike="noStrike" cap="none">
              <a:solidFill>
                <a:schemeClr val="dk1"/>
              </a:solidFill>
              <a:latin typeface="Arial"/>
              <a:ea typeface="Arial"/>
              <a:cs typeface="Arial"/>
              <a:sym typeface="Arial"/>
            </a:endParaRPr>
          </a:p>
        </p:txBody>
      </p:sp>
      <p:graphicFrame>
        <p:nvGraphicFramePr>
          <p:cNvPr id="461" name="Google Shape;461;p49"/>
          <p:cNvGraphicFramePr/>
          <p:nvPr/>
        </p:nvGraphicFramePr>
        <p:xfrm>
          <a:off x="233088" y="1863997"/>
          <a:ext cx="3000000" cy="3000000"/>
        </p:xfrm>
        <a:graphic>
          <a:graphicData uri="http://schemas.openxmlformats.org/drawingml/2006/table">
            <a:tbl>
              <a:tblPr>
                <a:noFill/>
                <a:tableStyleId>{55E47D75-3FB6-48BB-AF47-C5BAB553A8F9}</a:tableStyleId>
              </a:tblPr>
              <a:tblGrid>
                <a:gridCol w="1965825">
                  <a:extLst>
                    <a:ext uri="{9D8B030D-6E8A-4147-A177-3AD203B41FA5}">
                      <a16:colId xmlns:a16="http://schemas.microsoft.com/office/drawing/2014/main" val="20000"/>
                    </a:ext>
                  </a:extLst>
                </a:gridCol>
                <a:gridCol w="5167575">
                  <a:extLst>
                    <a:ext uri="{9D8B030D-6E8A-4147-A177-3AD203B41FA5}">
                      <a16:colId xmlns:a16="http://schemas.microsoft.com/office/drawing/2014/main" val="20001"/>
                    </a:ext>
                  </a:extLst>
                </a:gridCol>
              </a:tblGrid>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Aspect of Jesus</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Why is it important?</a:t>
                      </a:r>
                      <a:endParaRPr sz="2000" b="1" u="none" strike="noStrike" cap="none"/>
                    </a:p>
                  </a:txBody>
                  <a:tcPr marL="75600" marR="75600" marT="190050" marB="190050"/>
                </a:tc>
                <a:extLst>
                  <a:ext uri="{0D108BD9-81ED-4DB2-BD59-A6C34878D82A}">
                    <a16:rowId xmlns:a16="http://schemas.microsoft.com/office/drawing/2014/main" val="10000"/>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Incarnation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When Mary gave birth to Jesus. Was a baby showing human aspect but virgin birth, angels etc. shows divine (God like) aspect of Jesus. “When Jesus was baptised a voice from heaven said ‘You are my Son’.”</a:t>
                      </a:r>
                      <a:endParaRPr sz="2000" u="none" strike="noStrike" cap="none"/>
                    </a:p>
                  </a:txBody>
                  <a:tcPr marL="75600" marR="75600" marT="190050" marB="190050"/>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Actions</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During his life Jesus suffered as a human, however, he taught forgiveness and performed many miracles which shows divine aspect.</a:t>
                      </a:r>
                      <a:endParaRPr sz="2000" u="none" strike="noStrike" cap="none"/>
                    </a:p>
                  </a:txBody>
                  <a:tcPr marL="75600" marR="75600" marT="190050" marB="190050"/>
                </a:tc>
                <a:extLst>
                  <a:ext uri="{0D108BD9-81ED-4DB2-BD59-A6C34878D82A}">
                    <a16:rowId xmlns:a16="http://schemas.microsoft.com/office/drawing/2014/main" val="10002"/>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Crucifixion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was put to death on the cross and suffered like a human. “Father into your hands I commit my spirit’.”</a:t>
                      </a:r>
                      <a:endParaRPr sz="2000" u="none" strike="noStrike" cap="none"/>
                    </a:p>
                  </a:txBody>
                  <a:tcPr marL="75600" marR="75600" marT="190050" marB="190050"/>
                </a:tc>
                <a:extLst>
                  <a:ext uri="{0D108BD9-81ED-4DB2-BD59-A6C34878D82A}">
                    <a16:rowId xmlns:a16="http://schemas.microsoft.com/office/drawing/2014/main" val="10003"/>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Resurrection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came back to life (divine), the stone was removed from the tomb and he spoke with his disciples.</a:t>
                      </a:r>
                      <a:endParaRPr sz="2000" u="none" strike="noStrike" cap="none"/>
                    </a:p>
                  </a:txBody>
                  <a:tcPr marL="75600" marR="75600" marT="190050" marB="190050"/>
                </a:tc>
                <a:extLst>
                  <a:ext uri="{0D108BD9-81ED-4DB2-BD59-A6C34878D82A}">
                    <a16:rowId xmlns:a16="http://schemas.microsoft.com/office/drawing/2014/main" val="10004"/>
                  </a:ext>
                </a:extLst>
              </a:tr>
              <a:tr h="904675">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Ascension</a:t>
                      </a:r>
                      <a:endParaRPr sz="20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t>Jesus chose when he would ascend (rise) to heaven after speaking with his disciples. “Therefore go and make disciples of all nations…”</a:t>
                      </a:r>
                      <a:endParaRPr sz="2000" u="none" strike="noStrike" cap="none"/>
                    </a:p>
                  </a:txBody>
                  <a:tcPr marL="75600" marR="75600" marT="190050" marB="190050"/>
                </a:tc>
                <a:extLst>
                  <a:ext uri="{0D108BD9-81ED-4DB2-BD59-A6C34878D82A}">
                    <a16:rowId xmlns:a16="http://schemas.microsoft.com/office/drawing/2014/main" val="10005"/>
                  </a:ext>
                </a:extLst>
              </a:tr>
            </a:tbl>
          </a:graphicData>
        </a:graphic>
      </p:graphicFrame>
      <p:sp>
        <p:nvSpPr>
          <p:cNvPr id="462" name="Google Shape;462;p4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0"/>
          <p:cNvSpPr txBox="1">
            <a:spLocks noGrp="1"/>
          </p:cNvSpPr>
          <p:nvPr>
            <p:ph type="title"/>
          </p:nvPr>
        </p:nvSpPr>
        <p:spPr>
          <a:xfrm>
            <a:off x="257705" y="449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Sin and Salvation</a:t>
            </a:r>
            <a:endParaRPr sz="2800" b="1" i="0" u="sng" strike="noStrike" cap="none">
              <a:solidFill>
                <a:schemeClr val="dk1"/>
              </a:solidFill>
              <a:latin typeface="Arial"/>
              <a:ea typeface="Arial"/>
              <a:cs typeface="Arial"/>
              <a:sym typeface="Arial"/>
            </a:endParaRPr>
          </a:p>
        </p:txBody>
      </p:sp>
      <p:graphicFrame>
        <p:nvGraphicFramePr>
          <p:cNvPr id="468" name="Google Shape;468;p50"/>
          <p:cNvGraphicFramePr/>
          <p:nvPr/>
        </p:nvGraphicFramePr>
        <p:xfrm>
          <a:off x="233088" y="1382797"/>
          <a:ext cx="3000000" cy="3000000"/>
        </p:xfrm>
        <a:graphic>
          <a:graphicData uri="http://schemas.openxmlformats.org/drawingml/2006/table">
            <a:tbl>
              <a:tblPr>
                <a:noFill/>
                <a:tableStyleId>{55E47D75-3FB6-48BB-AF47-C5BAB553A8F9}</a:tableStyleId>
              </a:tblPr>
              <a:tblGrid>
                <a:gridCol w="1393475">
                  <a:extLst>
                    <a:ext uri="{9D8B030D-6E8A-4147-A177-3AD203B41FA5}">
                      <a16:colId xmlns:a16="http://schemas.microsoft.com/office/drawing/2014/main" val="20000"/>
                    </a:ext>
                  </a:extLst>
                </a:gridCol>
                <a:gridCol w="5739950">
                  <a:extLst>
                    <a:ext uri="{9D8B030D-6E8A-4147-A177-3AD203B41FA5}">
                      <a16:colId xmlns:a16="http://schemas.microsoft.com/office/drawing/2014/main" val="20001"/>
                    </a:ext>
                  </a:extLst>
                </a:gridCol>
              </a:tblGrid>
              <a:tr h="7183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Term</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Relevance</a:t>
                      </a:r>
                      <a:endParaRPr sz="1800" b="1" u="none" strike="noStrike" cap="none"/>
                    </a:p>
                  </a:txBody>
                  <a:tcPr marL="75600" marR="75600" marT="190050" marB="190050"/>
                </a:tc>
                <a:extLst>
                  <a:ext uri="{0D108BD9-81ED-4DB2-BD59-A6C34878D82A}">
                    <a16:rowId xmlns:a16="http://schemas.microsoft.com/office/drawing/2014/main" val="10000"/>
                  </a:ext>
                </a:extLst>
              </a:tr>
              <a:tr h="10649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Sin</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An action or thought that is a human behaviour against the laws of God. Some Christians argue that sins will be judged before entering heaven.</a:t>
                      </a:r>
                      <a:endParaRPr sz="1800" u="none" strike="noStrike" cap="none"/>
                    </a:p>
                  </a:txBody>
                  <a:tcPr marL="75600" marR="75600" marT="190050" marB="190050"/>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Original Sin</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Some Christians believe that Original Sin was created by Adam and Eve in the garden of Eden when they disobeyed God. They would argue that everyone is born with Original Sin.</a:t>
                      </a:r>
                      <a:endParaRPr sz="1800" u="none" strike="noStrike" cap="none"/>
                    </a:p>
                  </a:txBody>
                  <a:tcPr marL="75600" marR="75600" marT="190050" marB="190050"/>
                </a:tc>
                <a:extLst>
                  <a:ext uri="{0D108BD9-81ED-4DB2-BD59-A6C34878D82A}">
                    <a16:rowId xmlns:a16="http://schemas.microsoft.com/office/drawing/2014/main" val="10002"/>
                  </a:ext>
                </a:extLst>
              </a:tr>
              <a:tr h="11347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Saving the soul, deliverance from sin and admission to heaven. “For the wages of sin is death but the gift of god is eternal life in heaven.”</a:t>
                      </a:r>
                      <a:endParaRPr sz="1800" u="none" strike="noStrike" cap="none"/>
                    </a:p>
                  </a:txBody>
                  <a:tcPr marL="75600" marR="75600" marT="190050" marB="190050"/>
                </a:tc>
                <a:extLst>
                  <a:ext uri="{0D108BD9-81ED-4DB2-BD59-A6C34878D82A}">
                    <a16:rowId xmlns:a16="http://schemas.microsoft.com/office/drawing/2014/main" val="10003"/>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by Grace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belief that someone will be saved of their sins by believing in Jesus and following his actions and teachings during their life. “He is the atoning sacrifice of our sins…”</a:t>
                      </a:r>
                      <a:endParaRPr sz="1800" u="none" strike="noStrike" cap="none"/>
                    </a:p>
                  </a:txBody>
                  <a:tcPr marL="75600" marR="75600" marT="190050" marB="190050"/>
                </a:tc>
                <a:extLst>
                  <a:ext uri="{0D108BD9-81ED-4DB2-BD59-A6C34878D82A}">
                    <a16:rowId xmlns:a16="http://schemas.microsoft.com/office/drawing/2014/main" val="10004"/>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by Spirit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belief that someone will be saved of their sins through prayer and seeking forgiveness for sins that they have committed.</a:t>
                      </a:r>
                      <a:endParaRPr sz="1800" u="none" strike="noStrike" cap="none"/>
                    </a:p>
                  </a:txBody>
                  <a:tcPr marL="75600" marR="75600" marT="190050" marB="190050"/>
                </a:tc>
                <a:extLst>
                  <a:ext uri="{0D108BD9-81ED-4DB2-BD59-A6C34878D82A}">
                    <a16:rowId xmlns:a16="http://schemas.microsoft.com/office/drawing/2014/main" val="10005"/>
                  </a:ext>
                </a:extLst>
              </a:tr>
              <a:tr h="9046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Salvation by Law</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belief that someone will be saved of their sins by following the law of the land and God’s laws (10 commandments)</a:t>
                      </a:r>
                      <a:endParaRPr sz="1800" u="none" strike="noStrike" cap="none"/>
                    </a:p>
                  </a:txBody>
                  <a:tcPr marL="75600" marR="75600" marT="190050" marB="190050"/>
                </a:tc>
                <a:extLst>
                  <a:ext uri="{0D108BD9-81ED-4DB2-BD59-A6C34878D82A}">
                    <a16:rowId xmlns:a16="http://schemas.microsoft.com/office/drawing/2014/main" val="10006"/>
                  </a:ext>
                </a:extLst>
              </a:tr>
            </a:tbl>
          </a:graphicData>
        </a:graphic>
      </p:graphicFrame>
      <p:sp>
        <p:nvSpPr>
          <p:cNvPr id="469" name="Google Shape;469;p5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475" name="Google Shape;475;p51"/>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the disciples believed that Jesus was alive after his resurrection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ways in which learning about the crucifixion might influence Christians today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teachings about salvation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476" name="Google Shape;476;p51"/>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77" name="Google Shape;477;p5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78" name="Google Shape;478;p51"/>
          <p:cNvCxnSpPr/>
          <p:nvPr/>
        </p:nvCxnSpPr>
        <p:spPr>
          <a:xfrm>
            <a:off x="405200" y="597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79" name="Google Shape;479;p51"/>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0" name="Google Shape;480;p51"/>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1" name="Google Shape;481;p51"/>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2" name="Google Shape;482;p51"/>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3" name="Google Shape;483;p51"/>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4" name="Google Shape;484;p51"/>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5" name="Google Shape;485;p51"/>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6" name="Google Shape;486;p51"/>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7" name="Google Shape;487;p51"/>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8" name="Google Shape;488;p51"/>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89" name="Google Shape;489;p51"/>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0" name="Google Shape;490;p51"/>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1" name="Google Shape;491;p51"/>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2" name="Google Shape;492;p51"/>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3" name="Google Shape;493;p51"/>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4" name="Google Shape;494;p51"/>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5" name="Google Shape;495;p51"/>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6" name="Google Shape;496;p51"/>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7" name="Google Shape;497;p51"/>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8" name="Google Shape;498;p51"/>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499" name="Google Shape;499;p51"/>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00" name="Google Shape;500;p51"/>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sp>
        <p:nvSpPr>
          <p:cNvPr id="501" name="Google Shape;501;p5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507" name="Google Shape;507;p52"/>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“The stories of the incarnation prove that Jesus was the Son of God”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508" name="Google Shape;508;p52"/>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09" name="Google Shape;509;p52"/>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0" name="Google Shape;510;p52"/>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1" name="Google Shape;511;p52"/>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2" name="Google Shape;512;p52"/>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3" name="Google Shape;513;p52"/>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4" name="Google Shape;514;p52"/>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5" name="Google Shape;515;p52"/>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6" name="Google Shape;516;p52"/>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7" name="Google Shape;517;p52"/>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8" name="Google Shape;518;p52"/>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19" name="Google Shape;519;p52"/>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0" name="Google Shape;520;p52"/>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1" name="Google Shape;521;p52"/>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2" name="Google Shape;522;p52"/>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3" name="Google Shape;523;p5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4" name="Google Shape;524;p5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5" name="Google Shape;525;p5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6" name="Google Shape;526;p5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7" name="Google Shape;527;p5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8" name="Google Shape;528;p5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29" name="Google Shape;529;p52"/>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0" name="Google Shape;530;p52"/>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1" name="Google Shape;531;p52"/>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2" name="Google Shape;532;p5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3" name="Google Shape;533;p5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4" name="Google Shape;534;p5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5" name="Google Shape;535;p5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6" name="Google Shape;536;p5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7" name="Google Shape;537;p52"/>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8" name="Google Shape;538;p52"/>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39" name="Google Shape;539;p52"/>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40" name="Google Shape;540;p52"/>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541" name="Google Shape;541;p5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547" name="Google Shape;547;p53"/>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“It is more important to follow Jesus’ example than to spend time in worship”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548" name="Google Shape;548;p53"/>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49" name="Google Shape;549;p53"/>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0" name="Google Shape;550;p53"/>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1" name="Google Shape;551;p53"/>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2" name="Google Shape;552;p53"/>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3" name="Google Shape;553;p53"/>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4" name="Google Shape;554;p53"/>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5" name="Google Shape;555;p53"/>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6" name="Google Shape;556;p53"/>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7" name="Google Shape;557;p53"/>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8" name="Google Shape;558;p53"/>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59" name="Google Shape;559;p53"/>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0" name="Google Shape;560;p53"/>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1" name="Google Shape;561;p53"/>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2" name="Google Shape;562;p53"/>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3" name="Google Shape;563;p53"/>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4" name="Google Shape;564;p53"/>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5" name="Google Shape;565;p53"/>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6" name="Google Shape;566;p53"/>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7" name="Google Shape;567;p53"/>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8" name="Google Shape;568;p53"/>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69" name="Google Shape;569;p53"/>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0" name="Google Shape;570;p53"/>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1" name="Google Shape;571;p53"/>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2" name="Google Shape;572;p5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3" name="Google Shape;573;p53"/>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4" name="Google Shape;574;p5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5" name="Google Shape;575;p5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6" name="Google Shape;576;p53"/>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7" name="Google Shape;577;p53"/>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8" name="Google Shape;578;p53"/>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579" name="Google Shape;579;p53"/>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580" name="Google Shape;580;p53"/>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581" name="Google Shape;581;p5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29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Exam Information</a:t>
            </a:r>
            <a:endParaRPr sz="2800" b="1" i="0" u="sng" strike="noStrike" cap="none">
              <a:solidFill>
                <a:schemeClr val="dk1"/>
              </a:solidFill>
              <a:latin typeface="Arial"/>
              <a:ea typeface="Arial"/>
              <a:cs typeface="Arial"/>
              <a:sym typeface="Arial"/>
            </a:endParaRPr>
          </a:p>
        </p:txBody>
      </p:sp>
      <p:sp>
        <p:nvSpPr>
          <p:cNvPr id="120" name="Google Shape;120;p27"/>
          <p:cNvSpPr txBox="1">
            <a:spLocks noGrp="1"/>
          </p:cNvSpPr>
          <p:nvPr>
            <p:ph type="body" idx="1"/>
          </p:nvPr>
        </p:nvSpPr>
        <p:spPr>
          <a:xfrm>
            <a:off x="257700" y="1726950"/>
            <a:ext cx="3522300" cy="777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Component 1 - The study of religions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Content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Christianity</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Key beliefs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Jesus and salvation</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Worship and festivals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Role of the church</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Islam</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Key beliefs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Authority</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Worship</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Duties and festivals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Exam Information</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50% of GCSE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96 marks (plus 5 SpaG)</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48 marks per religion</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1hr 45</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Exam Structure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Christianity: Beliefs and teachings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Christianity: Practices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Islam: Beliefs and teachings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Islam: Practices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800" b="0" i="0" u="none" strike="noStrike" cap="none">
              <a:solidFill>
                <a:schemeClr val="dk1"/>
              </a:solidFill>
              <a:latin typeface="Times New Roman"/>
              <a:ea typeface="Times New Roman"/>
              <a:cs typeface="Times New Roman"/>
              <a:sym typeface="Times New Roman"/>
            </a:endParaRPr>
          </a:p>
        </p:txBody>
      </p:sp>
      <p:sp>
        <p:nvSpPr>
          <p:cNvPr id="121" name="Google Shape;121;p2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a:t>
            </a:fld>
            <a:endParaRPr sz="1000" b="0" i="0" u="none" strike="noStrike" cap="none">
              <a:solidFill>
                <a:schemeClr val="dk2"/>
              </a:solidFill>
              <a:latin typeface="Arial"/>
              <a:ea typeface="Arial"/>
              <a:cs typeface="Arial"/>
              <a:sym typeface="Arial"/>
            </a:endParaRPr>
          </a:p>
        </p:txBody>
      </p:sp>
      <p:sp>
        <p:nvSpPr>
          <p:cNvPr id="122" name="Google Shape;122;p27"/>
          <p:cNvSpPr txBox="1">
            <a:spLocks noGrp="1"/>
          </p:cNvSpPr>
          <p:nvPr>
            <p:ph type="body" idx="1"/>
          </p:nvPr>
        </p:nvSpPr>
        <p:spPr>
          <a:xfrm>
            <a:off x="3762900" y="1727000"/>
            <a:ext cx="3522300" cy="77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Component 2 - Thematic studies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Content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A: </a:t>
            </a:r>
            <a:r>
              <a:rPr lang="en-GB" sz="1200" b="0" i="0" u="none" strike="noStrike" cap="none">
                <a:solidFill>
                  <a:schemeClr val="dk1"/>
                </a:solidFill>
                <a:latin typeface="Times New Roman"/>
                <a:ea typeface="Times New Roman"/>
                <a:cs typeface="Times New Roman"/>
                <a:sym typeface="Times New Roman"/>
              </a:rPr>
              <a:t>Relationships and families</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Sex, marriage and divorce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Families and gender equality</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B: Religion and life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Value of the universe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Value of human life</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D: Peace and conflict</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Violence, terrorism and war</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21</a:t>
            </a:r>
            <a:r>
              <a:rPr lang="en-GB" sz="1400" b="0" i="0" u="none" strike="noStrike" cap="none" baseline="30000">
                <a:solidFill>
                  <a:schemeClr val="dk1"/>
                </a:solidFill>
                <a:latin typeface="Times New Roman"/>
                <a:ea typeface="Times New Roman"/>
                <a:cs typeface="Times New Roman"/>
                <a:sym typeface="Times New Roman"/>
              </a:rPr>
              <a:t>st</a:t>
            </a:r>
            <a:r>
              <a:rPr lang="en-GB" sz="1400" b="0" i="0" u="none" strike="noStrike" cap="none">
                <a:solidFill>
                  <a:schemeClr val="dk1"/>
                </a:solidFill>
                <a:latin typeface="Times New Roman"/>
                <a:ea typeface="Times New Roman"/>
                <a:cs typeface="Times New Roman"/>
                <a:sym typeface="Times New Roman"/>
              </a:rPr>
              <a:t> century conflict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Theme E: Crime and punishment</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Crime and the causes of crime</a:t>
            </a:r>
            <a:endParaRPr sz="1400" b="0" i="0" u="none" strike="noStrike" cap="none">
              <a:solidFill>
                <a:schemeClr val="dk1"/>
              </a:solidFill>
              <a:latin typeface="Times New Roman"/>
              <a:ea typeface="Times New Roman"/>
              <a:cs typeface="Times New Roman"/>
              <a:sym typeface="Times New Roman"/>
            </a:endParaRPr>
          </a:p>
          <a:p>
            <a:pPr marL="685800" marR="0" lvl="1"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Times New Roman"/>
                <a:ea typeface="Times New Roman"/>
                <a:cs typeface="Times New Roman"/>
                <a:sym typeface="Times New Roman"/>
              </a:rPr>
              <a:t>Punishment and death penalty</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1" i="0" u="sng" strike="noStrike" cap="none">
                <a:solidFill>
                  <a:schemeClr val="dk1"/>
                </a:solidFill>
                <a:latin typeface="Times New Roman"/>
                <a:ea typeface="Times New Roman"/>
                <a:cs typeface="Times New Roman"/>
                <a:sym typeface="Times New Roman"/>
              </a:rPr>
              <a:t>Exam Information</a:t>
            </a:r>
            <a:endParaRPr sz="1400" b="1" i="0" u="sng"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400" b="1" i="0" u="sng"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50% of GCSE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96 marks (plus 5 SpaG)</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24 marks per theme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r>
              <a:rPr lang="en-GB" sz="1400" b="0" i="0" u="none" strike="noStrike" cap="none">
                <a:solidFill>
                  <a:schemeClr val="dk1"/>
                </a:solidFill>
                <a:latin typeface="Times New Roman"/>
                <a:ea typeface="Times New Roman"/>
                <a:cs typeface="Times New Roman"/>
                <a:sym typeface="Times New Roman"/>
              </a:rPr>
              <a:t>1hr 45</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ts val="18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chemeClr val="dk1"/>
                </a:solidFill>
                <a:latin typeface="Times New Roman"/>
                <a:ea typeface="Times New Roman"/>
                <a:cs typeface="Times New Roman"/>
                <a:sym typeface="Times New Roman"/>
              </a:rPr>
              <a:t>Exam Structure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A: Relationships and families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B:Religion and life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D: Religion, peace and conflict</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Theme E: Religion, crime and punishment</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Times New Roman"/>
                <a:ea typeface="Times New Roman"/>
                <a:cs typeface="Times New Roman"/>
                <a:sym typeface="Times New Roman"/>
              </a:rPr>
              <a:t>1 mark, 2 mark, 4 mark, 5 mark, 12 mark</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Practices</a:t>
            </a:r>
            <a:endParaRPr sz="2800" b="1" i="0" u="sng" strike="noStrike" cap="none">
              <a:solidFill>
                <a:schemeClr val="dk1"/>
              </a:solidFill>
              <a:latin typeface="Arial"/>
              <a:ea typeface="Arial"/>
              <a:cs typeface="Arial"/>
              <a:sym typeface="Arial"/>
            </a:endParaRPr>
          </a:p>
        </p:txBody>
      </p:sp>
      <p:sp>
        <p:nvSpPr>
          <p:cNvPr id="587" name="Google Shape;587;p54"/>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Worship</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Forms of worship (public vs private, liturgical, non-liturgical, informal)</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Prayer (set prayer eg. Lord’s Prayer vs informal prayer)</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Sacraments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Baptism (infant vs believers)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Eucharist (holy communion, different interpretations)</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Celebrations/Actions</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Pilgrimage (Lourdes and Iona)</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Festivals (Christmas and Easter)</a:t>
            </a:r>
            <a:endParaRPr sz="24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Role of the Church</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Helping the local community</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Evangelism</a:t>
            </a:r>
            <a:endParaRPr sz="2400" b="0" i="0" u="none" strike="noStrike" cap="none">
              <a:solidFill>
                <a:schemeClr val="dk1"/>
              </a:solidFill>
              <a:latin typeface="Arial"/>
              <a:ea typeface="Arial"/>
              <a:cs typeface="Arial"/>
              <a:sym typeface="Arial"/>
            </a:endParaRPr>
          </a:p>
          <a:p>
            <a:pPr marL="914400" marR="0" lvl="1" indent="-381000" algn="l" rtl="0">
              <a:lnSpc>
                <a:spcPct val="115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Worldwide church (reconciliation, persecution and charities)</a:t>
            </a:r>
            <a:endParaRPr sz="2400" b="0" i="0" u="none" strike="noStrike" cap="none">
              <a:solidFill>
                <a:schemeClr val="dk1"/>
              </a:solidFill>
              <a:latin typeface="Arial"/>
              <a:ea typeface="Arial"/>
              <a:cs typeface="Arial"/>
              <a:sym typeface="Arial"/>
            </a:endParaRPr>
          </a:p>
        </p:txBody>
      </p:sp>
      <p:sp>
        <p:nvSpPr>
          <p:cNvPr id="588" name="Google Shape;588;p5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Christianity Practices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594" name="Google Shape;594;p55"/>
          <p:cNvGraphicFramePr/>
          <p:nvPr/>
        </p:nvGraphicFramePr>
        <p:xfrm>
          <a:off x="228600" y="1981200"/>
          <a:ext cx="3000000" cy="3000000"/>
        </p:xfrm>
        <a:graphic>
          <a:graphicData uri="http://schemas.openxmlformats.org/drawingml/2006/table">
            <a:tbl>
              <a:tblPr bandRow="1" bandCol="1">
                <a:noFill/>
                <a:tableStyleId>{398B6CCC-08C6-4697-A90E-0D910526C975}</a:tableStyleId>
              </a:tblPr>
              <a:tblGrid>
                <a:gridCol w="2167725">
                  <a:extLst>
                    <a:ext uri="{9D8B030D-6E8A-4147-A177-3AD203B41FA5}">
                      <a16:colId xmlns:a16="http://schemas.microsoft.com/office/drawing/2014/main" val="20000"/>
                    </a:ext>
                  </a:extLst>
                </a:gridCol>
                <a:gridCol w="4982175">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600"/>
                        <a:buFont typeface="Arial"/>
                        <a:buNone/>
                      </a:pPr>
                      <a:r>
                        <a:rPr lang="en-GB" sz="1600" b="1" u="none" strike="noStrike" cap="none">
                          <a:latin typeface="Comic Sans MS"/>
                          <a:ea typeface="Comic Sans MS"/>
                          <a:cs typeface="Comic Sans MS"/>
                          <a:sym typeface="Comic Sans MS"/>
                        </a:rPr>
                        <a:t>Topic</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b="1" u="none" strike="noStrike" cap="none">
                          <a:latin typeface="Comic Sans MS"/>
                          <a:ea typeface="Comic Sans MS"/>
                          <a:cs typeface="Comic Sans MS"/>
                          <a:sym typeface="Comic Sans MS"/>
                        </a:rPr>
                        <a:t>Key teaching/Quote</a:t>
                      </a:r>
                      <a:endParaRPr sz="16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152400">
                <a:tc rowSpan="3">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Worship</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The </a:t>
                      </a:r>
                      <a:r>
                        <a:rPr lang="en-GB" sz="1600" i="1">
                          <a:latin typeface="Comic Sans MS"/>
                          <a:ea typeface="Comic Sans MS"/>
                          <a:cs typeface="Comic Sans MS"/>
                          <a:sym typeface="Comic Sans MS"/>
                        </a:rPr>
                        <a:t>Lord's</a:t>
                      </a:r>
                      <a:r>
                        <a:rPr lang="en-GB" sz="1600" i="1" u="none" strike="noStrike" cap="none">
                          <a:latin typeface="Comic Sans MS"/>
                          <a:ea typeface="Comic Sans MS"/>
                          <a:cs typeface="Comic Sans MS"/>
                          <a:sym typeface="Comic Sans MS"/>
                        </a:rPr>
                        <a:t> Prayer ‘Our Father in heaven…’</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‘where two or three are gathered together in my name, there I am in the midst of them.’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a:t>
                      </a:r>
                      <a:r>
                        <a:rPr lang="en-GB" sz="1600" i="1" u="none" strike="noStrike" cap="none">
                          <a:highlight>
                            <a:srgbClr val="FFFFFF"/>
                          </a:highlight>
                          <a:latin typeface="Comic Sans MS"/>
                          <a:ea typeface="Comic Sans MS"/>
                          <a:cs typeface="Comic Sans MS"/>
                          <a:sym typeface="Comic Sans MS"/>
                        </a:rPr>
                        <a:t>when you pray, go into your room, close the door and pray to your Father, who is unseen. Then your Father, who sees what is done in secret, will reward you.’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Baptism</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‘Therefore go and make disciples of all nations, baptising them in the name of the Father and of the Son and of the Holy Spirit.’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rowSpan="2">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Eucharist (Holy Communion)</a:t>
                      </a:r>
                      <a:endParaRPr sz="16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‘This is my body which is for you; do this in remembrance of me… This cup is the new covenant in my blood; do this, whenever you drink it, in remembrance of me.’’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‘He who eats my flesh and drinks my blood abides in me, and I in him.’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152400">
                <a:tc rowSpan="3">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Role of Church -Helping others</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‘Love thy neighbour’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‘For I was hungry and you gave me something to eat, I was thirsty and you gave me something to drink…’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1524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‘Faith by itself, if not accompanied by action, is dead.’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Role of Church - Mission</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‘There ore go and make disciples of all nations…’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rowSpan="2">
                  <a:txBody>
                    <a:bodyPr/>
                    <a:lstStyle/>
                    <a:p>
                      <a:pPr marL="0" marR="0" lvl="0" indent="0" algn="l" rtl="0">
                        <a:lnSpc>
                          <a:spcPct val="115000"/>
                        </a:lnSpc>
                        <a:spcBef>
                          <a:spcPts val="0"/>
                        </a:spcBef>
                        <a:spcAft>
                          <a:spcPts val="0"/>
                        </a:spcAft>
                        <a:buClr>
                          <a:srgbClr val="000000"/>
                        </a:buClr>
                        <a:buSzPts val="1600"/>
                        <a:buFont typeface="Arial"/>
                        <a:buNone/>
                      </a:pPr>
                      <a:r>
                        <a:rPr lang="en-GB" sz="1600" u="none" strike="noStrike" cap="none">
                          <a:latin typeface="Comic Sans MS"/>
                          <a:ea typeface="Comic Sans MS"/>
                          <a:cs typeface="Comic Sans MS"/>
                          <a:sym typeface="Comic Sans MS"/>
                        </a:rPr>
                        <a:t>Role of Church - Reconciliation</a:t>
                      </a:r>
                      <a:endParaRPr sz="16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‘For if. while we were God’s enemies, we were reconciled to him through the death of his Son, how much more having been reconciled, shall we be saved through his life.’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GB" sz="1600" i="1" u="none" strike="noStrike" cap="none">
                          <a:latin typeface="Comic Sans MS"/>
                          <a:ea typeface="Comic Sans MS"/>
                          <a:cs typeface="Comic Sans MS"/>
                          <a:sym typeface="Comic Sans MS"/>
                        </a:rPr>
                        <a:t>‘Blessed are the peacemakers…’ (Bible)</a:t>
                      </a:r>
                      <a:endParaRPr sz="1600" i="1"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bl>
          </a:graphicData>
        </a:graphic>
      </p:graphicFrame>
      <p:sp>
        <p:nvSpPr>
          <p:cNvPr id="595" name="Google Shape;595;p5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Forms of Worship</a:t>
            </a:r>
            <a:endParaRPr sz="2800" b="1" i="0" u="sng" strike="noStrike" cap="none">
              <a:solidFill>
                <a:schemeClr val="dk1"/>
              </a:solidFill>
              <a:latin typeface="Arial"/>
              <a:ea typeface="Arial"/>
              <a:cs typeface="Arial"/>
              <a:sym typeface="Arial"/>
            </a:endParaRPr>
          </a:p>
        </p:txBody>
      </p:sp>
      <p:graphicFrame>
        <p:nvGraphicFramePr>
          <p:cNvPr id="601" name="Google Shape;601;p56"/>
          <p:cNvGraphicFramePr/>
          <p:nvPr/>
        </p:nvGraphicFramePr>
        <p:xfrm>
          <a:off x="134330" y="2410923"/>
          <a:ext cx="3000000" cy="30000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Private Worship</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Public Worship</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Individual and personal</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i="1" u="none" strike="noStrike" cap="none"/>
                        <a:t>“When you pray go into your room, close the door and pray to your Father who is unseen”</a:t>
                      </a:r>
                      <a:endParaRPr sz="1800" i="1" u="none" strike="noStrike" cap="none"/>
                    </a:p>
                  </a:txBody>
                  <a:tcPr marL="75600" marR="75600" marT="190050" marB="190050"/>
                </a:tc>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Important to be part of a community</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i="1" u="none" strike="noStrike" cap="none"/>
                        <a:t>“When two or three are gathered together I am in the midst of them”</a:t>
                      </a:r>
                      <a:endParaRPr sz="1800" i="1" u="none" strike="noStrike" cap="none"/>
                    </a:p>
                  </a:txBody>
                  <a:tcPr marL="75600" marR="75600" marT="190050" marB="190050"/>
                </a:tc>
                <a:extLst>
                  <a:ext uri="{0D108BD9-81ED-4DB2-BD59-A6C34878D82A}">
                    <a16:rowId xmlns:a16="http://schemas.microsoft.com/office/drawing/2014/main" val="10001"/>
                  </a:ext>
                </a:extLst>
              </a:tr>
            </a:tbl>
          </a:graphicData>
        </a:graphic>
      </p:graphicFrame>
      <p:graphicFrame>
        <p:nvGraphicFramePr>
          <p:cNvPr id="602" name="Google Shape;602;p56"/>
          <p:cNvGraphicFramePr/>
          <p:nvPr/>
        </p:nvGraphicFramePr>
        <p:xfrm>
          <a:off x="134330" y="5208855"/>
          <a:ext cx="3000000" cy="3000000"/>
        </p:xfrm>
        <a:graphic>
          <a:graphicData uri="http://schemas.openxmlformats.org/drawingml/2006/table">
            <a:tbl>
              <a:tblPr>
                <a:noFill/>
                <a:tableStyleId>{55E47D75-3FB6-48BB-AF47-C5BAB553A8F9}</a:tableStyleId>
              </a:tblPr>
              <a:tblGrid>
                <a:gridCol w="2436625">
                  <a:extLst>
                    <a:ext uri="{9D8B030D-6E8A-4147-A177-3AD203B41FA5}">
                      <a16:colId xmlns:a16="http://schemas.microsoft.com/office/drawing/2014/main" val="20000"/>
                    </a:ext>
                  </a:extLst>
                </a:gridCol>
                <a:gridCol w="2436625">
                  <a:extLst>
                    <a:ext uri="{9D8B030D-6E8A-4147-A177-3AD203B41FA5}">
                      <a16:colId xmlns:a16="http://schemas.microsoft.com/office/drawing/2014/main" val="20001"/>
                    </a:ext>
                  </a:extLst>
                </a:gridCol>
                <a:gridCol w="2436625">
                  <a:extLst>
                    <a:ext uri="{9D8B030D-6E8A-4147-A177-3AD203B41FA5}">
                      <a16:colId xmlns:a16="http://schemas.microsoft.com/office/drawing/2014/main" val="20002"/>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Liturgical</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Non-Liturgical</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Informal</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Traditional/ritualistic</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Set pattern to the service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Readings from the Bible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Set prayers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Roman Catholic and Orthodox </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Changes from week to week</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Set around themes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Includes prayers and readings but different ones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Singing and dancing</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Baptist and Methodist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Focus on individual prayer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Personal prayer in silence (Quaker)</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Spirit-inspired worship (Evangelical)</a:t>
                      </a:r>
                      <a:endParaRPr sz="1800" u="none" strike="noStrike" cap="none"/>
                    </a:p>
                  </a:txBody>
                  <a:tcPr marL="75600" marR="75600" marT="190050" marB="190050"/>
                </a:tc>
                <a:extLst>
                  <a:ext uri="{0D108BD9-81ED-4DB2-BD59-A6C34878D82A}">
                    <a16:rowId xmlns:a16="http://schemas.microsoft.com/office/drawing/2014/main" val="10001"/>
                  </a:ext>
                </a:extLst>
              </a:tr>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Provides a sense of familiarity and being part of an old tradition.</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Creates a more modern, enjoyable and happy environment.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Promotes a personal connection with God.</a:t>
                      </a:r>
                      <a:endParaRPr sz="1800" u="none" strike="noStrike" cap="none"/>
                    </a:p>
                  </a:txBody>
                  <a:tcPr marL="75600" marR="75600" marT="190050" marB="190050"/>
                </a:tc>
                <a:extLst>
                  <a:ext uri="{0D108BD9-81ED-4DB2-BD59-A6C34878D82A}">
                    <a16:rowId xmlns:a16="http://schemas.microsoft.com/office/drawing/2014/main" val="10002"/>
                  </a:ext>
                </a:extLst>
              </a:tr>
            </a:tbl>
          </a:graphicData>
        </a:graphic>
      </p:graphicFrame>
      <p:sp>
        <p:nvSpPr>
          <p:cNvPr id="603" name="Google Shape;603;p5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Prayer</a:t>
            </a:r>
            <a:endParaRPr sz="2800" b="1" i="0" u="sng" strike="noStrike" cap="none">
              <a:solidFill>
                <a:schemeClr val="dk1"/>
              </a:solidFill>
              <a:latin typeface="Arial"/>
              <a:ea typeface="Arial"/>
              <a:cs typeface="Arial"/>
              <a:sym typeface="Arial"/>
            </a:endParaRPr>
          </a:p>
        </p:txBody>
      </p:sp>
      <p:graphicFrame>
        <p:nvGraphicFramePr>
          <p:cNvPr id="609" name="Google Shape;609;p57"/>
          <p:cNvGraphicFramePr/>
          <p:nvPr/>
        </p:nvGraphicFramePr>
        <p:xfrm>
          <a:off x="134330" y="2410923"/>
          <a:ext cx="3000000" cy="30000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Set Prayer</a:t>
                      </a:r>
                      <a:endParaRPr sz="20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2000"/>
                        <a:buFont typeface="Arial"/>
                        <a:buNone/>
                      </a:pPr>
                      <a:r>
                        <a:rPr lang="en-GB" sz="2000" b="1" u="none" strike="noStrike" cap="none"/>
                        <a:t>Informal Prayer</a:t>
                      </a:r>
                      <a:endParaRPr sz="20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A set prayer is a prayer that is not specific to one person, and very common throughout the denomination. Set prayers come from the Bible, for example, ‘The Lord’s Prayer’.  A set prayer is meant to be said and repeated many times - like chanting. Whilst repeating it, a person meditates. </a:t>
                      </a:r>
                      <a:endParaRPr sz="2000" u="none" strike="noStrike" cap="none">
                        <a:solidFill>
                          <a:schemeClr val="dk1"/>
                        </a:solidFill>
                      </a:endParaRPr>
                    </a:p>
                    <a:p>
                      <a:pPr marL="0" marR="0" lvl="0" indent="0" algn="l" rtl="0">
                        <a:lnSpc>
                          <a:spcPct val="115000"/>
                        </a:lnSpc>
                        <a:spcBef>
                          <a:spcPts val="0"/>
                        </a:spcBef>
                        <a:spcAft>
                          <a:spcPts val="0"/>
                        </a:spcAft>
                        <a:buClr>
                          <a:schemeClr val="dk1"/>
                        </a:buClr>
                        <a:buSzPts val="2300"/>
                        <a:buFont typeface="Arial"/>
                        <a:buNone/>
                      </a:pPr>
                      <a:endParaRPr sz="2000" u="none" strike="noStrike" cap="none">
                        <a:solidFill>
                          <a:schemeClr val="dk1"/>
                        </a:solidFill>
                      </a:endParaRPr>
                    </a:p>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Some Christians also use rhythmic breathing as they say the prayer.  The first part is said while inhaling and the second part is said while exhaling. </a:t>
                      </a:r>
                      <a:endParaRPr sz="20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2000"/>
                        <a:buFont typeface="Arial"/>
                        <a:buNone/>
                      </a:pPr>
                      <a:r>
                        <a:rPr lang="en-GB" sz="2000" u="none" strike="noStrike" cap="none">
                          <a:solidFill>
                            <a:schemeClr val="dk1"/>
                          </a:solidFill>
                        </a:rPr>
                        <a:t>During informal worship, extemporary prayers are the most common type of prayer. </a:t>
                      </a:r>
                      <a:endParaRPr sz="2000" u="none" strike="noStrike" cap="none">
                        <a:solidFill>
                          <a:schemeClr val="dk1"/>
                        </a:solidFill>
                      </a:endParaRPr>
                    </a:p>
                    <a:p>
                      <a:pPr marL="0" marR="0" lvl="0" indent="0" algn="l" rtl="0">
                        <a:lnSpc>
                          <a:spcPct val="115000"/>
                        </a:lnSpc>
                        <a:spcBef>
                          <a:spcPts val="0"/>
                        </a:spcBef>
                        <a:spcAft>
                          <a:spcPts val="0"/>
                        </a:spcAft>
                        <a:buClr>
                          <a:srgbClr val="000000"/>
                        </a:buClr>
                        <a:buSzPts val="2000"/>
                        <a:buFont typeface="Arial"/>
                        <a:buNone/>
                      </a:pPr>
                      <a:endParaRPr sz="2000" u="none" strike="noStrike" cap="none">
                        <a:solidFill>
                          <a:schemeClr val="dk1"/>
                        </a:solidFill>
                      </a:endParaRPr>
                    </a:p>
                    <a:p>
                      <a:pPr marL="0" marR="0" lvl="0" indent="0" algn="l" rtl="0">
                        <a:lnSpc>
                          <a:spcPct val="115000"/>
                        </a:lnSpc>
                        <a:spcBef>
                          <a:spcPts val="0"/>
                        </a:spcBef>
                        <a:spcAft>
                          <a:spcPts val="0"/>
                        </a:spcAft>
                        <a:buClr>
                          <a:schemeClr val="dk1"/>
                        </a:buClr>
                        <a:buSzPts val="2300"/>
                        <a:buFont typeface="Arial"/>
                        <a:buNone/>
                      </a:pPr>
                      <a:r>
                        <a:rPr lang="en-GB" sz="2000" u="none" strike="noStrike" cap="none">
                          <a:solidFill>
                            <a:schemeClr val="dk1"/>
                          </a:solidFill>
                        </a:rPr>
                        <a:t>Many Christians prefer informal prayer rather than set prayer. This is because it seems to come more directly from their heart and, therefore, they feel like they have a stronger connection to God. </a:t>
                      </a:r>
                      <a:endParaRPr sz="20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610" name="Google Shape;610;p5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616" name="Google Shape;616;p58"/>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forms of Christian prayer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ways in which Christians worship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reasons why Christians pray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617" name="Google Shape;617;p58"/>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18" name="Google Shape;618;p58"/>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19" name="Google Shape;619;p58"/>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0" name="Google Shape;620;p58"/>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1" name="Google Shape;621;p58"/>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2" name="Google Shape;622;p58"/>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3" name="Google Shape;623;p58"/>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4" name="Google Shape;624;p58"/>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5" name="Google Shape;625;p58"/>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6" name="Google Shape;626;p58"/>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7" name="Google Shape;627;p58"/>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8" name="Google Shape;628;p58"/>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29" name="Google Shape;629;p58"/>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0" name="Google Shape;630;p58"/>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1" name="Google Shape;631;p58"/>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2" name="Google Shape;632;p58"/>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3" name="Google Shape;633;p58"/>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4" name="Google Shape;634;p58"/>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5" name="Google Shape;635;p58"/>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6" name="Google Shape;636;p58"/>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7" name="Google Shape;637;p58"/>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8" name="Google Shape;638;p58"/>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39" name="Google Shape;639;p58"/>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40" name="Google Shape;640;p58"/>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41" name="Google Shape;641;p58"/>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42" name="Google Shape;642;p58"/>
          <p:cNvCxnSpPr/>
          <p:nvPr/>
        </p:nvCxnSpPr>
        <p:spPr>
          <a:xfrm>
            <a:off x="329000" y="6585500"/>
            <a:ext cx="6919800" cy="0"/>
          </a:xfrm>
          <a:prstGeom prst="straightConnector1">
            <a:avLst/>
          </a:prstGeom>
          <a:noFill/>
          <a:ln w="9525" cap="flat" cmpd="sng">
            <a:solidFill>
              <a:schemeClr val="dk2"/>
            </a:solidFill>
            <a:prstDash val="solid"/>
            <a:round/>
            <a:headEnd type="none" w="sm" len="sm"/>
            <a:tailEnd type="none" w="sm" len="sm"/>
          </a:ln>
        </p:spPr>
      </p:cxnSp>
      <p:sp>
        <p:nvSpPr>
          <p:cNvPr id="643" name="Google Shape;643;p5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649" name="Google Shape;649;p59"/>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“Private worship has more meaning for a Christian than public worship”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650" name="Google Shape;650;p59"/>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1" name="Google Shape;651;p5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2" name="Google Shape;652;p59"/>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3" name="Google Shape;653;p59"/>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4" name="Google Shape;654;p59"/>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5" name="Google Shape;655;p59"/>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6" name="Google Shape;656;p59"/>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7" name="Google Shape;657;p59"/>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8" name="Google Shape;658;p59"/>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59" name="Google Shape;659;p59"/>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0" name="Google Shape;660;p59"/>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1" name="Google Shape;661;p59"/>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2" name="Google Shape;662;p59"/>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3" name="Google Shape;663;p59"/>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4" name="Google Shape;664;p59"/>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5" name="Google Shape;665;p5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6" name="Google Shape;666;p5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7" name="Google Shape;667;p5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8" name="Google Shape;668;p5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69" name="Google Shape;669;p5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0" name="Google Shape;670;p5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1" name="Google Shape;671;p59"/>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2" name="Google Shape;672;p59"/>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3" name="Google Shape;673;p59"/>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4" name="Google Shape;674;p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5" name="Google Shape;675;p5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6" name="Google Shape;676;p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7" name="Google Shape;677;p5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8" name="Google Shape;678;p5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79" name="Google Shape;679;p59"/>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80" name="Google Shape;680;p59"/>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81" name="Google Shape;681;p59"/>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82" name="Google Shape;682;p59"/>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683" name="Google Shape;683;p5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689" name="Google Shape;689;p60"/>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“For Christians the best way to reach an understanding of God is by practicing prayer”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690" name="Google Shape;690;p60"/>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1" name="Google Shape;691;p60"/>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2" name="Google Shape;692;p60"/>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3" name="Google Shape;693;p60"/>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4" name="Google Shape;694;p60"/>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5" name="Google Shape;695;p60"/>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6" name="Google Shape;696;p60"/>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7" name="Google Shape;697;p60"/>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8" name="Google Shape;698;p60"/>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699" name="Google Shape;699;p60"/>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0" name="Google Shape;700;p60"/>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1" name="Google Shape;701;p60"/>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2" name="Google Shape;702;p60"/>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3" name="Google Shape;703;p60"/>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4" name="Google Shape;704;p60"/>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5" name="Google Shape;705;p6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6" name="Google Shape;706;p6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7" name="Google Shape;707;p6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8" name="Google Shape;708;p6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09" name="Google Shape;709;p6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0" name="Google Shape;710;p6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1" name="Google Shape;711;p60"/>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2" name="Google Shape;712;p60"/>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3" name="Google Shape;713;p60"/>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4" name="Google Shape;714;p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5" name="Google Shape;715;p6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6" name="Google Shape;716;p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7" name="Google Shape;717;p6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8" name="Google Shape;718;p6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19" name="Google Shape;719;p60"/>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20" name="Google Shape;720;p60"/>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21" name="Google Shape;721;p60"/>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22" name="Google Shape;722;p60"/>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723" name="Google Shape;723;p6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61"/>
          <p:cNvSpPr txBox="1">
            <a:spLocks noGrp="1"/>
          </p:cNvSpPr>
          <p:nvPr>
            <p:ph type="title"/>
          </p:nvPr>
        </p:nvSpPr>
        <p:spPr>
          <a:xfrm>
            <a:off x="257705" y="291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Sacraments</a:t>
            </a:r>
            <a:endParaRPr sz="2800" b="1" i="0" u="sng" strike="noStrike" cap="none">
              <a:solidFill>
                <a:schemeClr val="dk1"/>
              </a:solidFill>
              <a:latin typeface="Arial"/>
              <a:ea typeface="Arial"/>
              <a:cs typeface="Arial"/>
              <a:sym typeface="Arial"/>
            </a:endParaRPr>
          </a:p>
        </p:txBody>
      </p:sp>
      <p:sp>
        <p:nvSpPr>
          <p:cNvPr id="729" name="Google Shape;729;p61"/>
          <p:cNvSpPr txBox="1">
            <a:spLocks noGrp="1"/>
          </p:cNvSpPr>
          <p:nvPr>
            <p:ph type="body" idx="1"/>
          </p:nvPr>
        </p:nvSpPr>
        <p:spPr>
          <a:xfrm>
            <a:off x="257705" y="1286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A sacrament is a ceremony that enforces or introduces someone into the Christian faith. These are important to Christians because many will believe that they enforce their religion and show their devotion to God and Christianity.</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Two important sacraments in Christianity are:</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Baptism </a:t>
            </a:r>
            <a:r>
              <a:rPr lang="en-GB" sz="1800" b="0" i="0" u="none" strike="noStrike" cap="none">
                <a:solidFill>
                  <a:schemeClr val="dk1"/>
                </a:solidFill>
                <a:latin typeface="Arial"/>
                <a:ea typeface="Arial"/>
                <a:cs typeface="Arial"/>
                <a:sym typeface="Arial"/>
              </a:rPr>
              <a:t>and </a:t>
            </a:r>
            <a:r>
              <a:rPr lang="en-GB" sz="1800" b="1" i="0" u="none" strike="noStrike" cap="none">
                <a:solidFill>
                  <a:schemeClr val="dk1"/>
                </a:solidFill>
                <a:latin typeface="Arial"/>
                <a:ea typeface="Arial"/>
                <a:cs typeface="Arial"/>
                <a:sym typeface="Arial"/>
              </a:rPr>
              <a:t>Eucharist (Holy Communion)</a:t>
            </a:r>
            <a:r>
              <a:rPr lang="en-GB" sz="1800" b="0" i="0" u="none" strike="noStrike" cap="none">
                <a:solidFill>
                  <a:schemeClr val="dk1"/>
                </a:solidFill>
                <a:latin typeface="Arial"/>
                <a:ea typeface="Arial"/>
                <a:cs typeface="Arial"/>
                <a:sym typeface="Arial"/>
              </a:rPr>
              <a:t> which is the celebration of the last supper with Jesus and his disciples. </a:t>
            </a:r>
            <a:r>
              <a:rPr lang="en-GB" sz="1800" b="0" i="1" u="none" strike="noStrike" cap="none">
                <a:solidFill>
                  <a:schemeClr val="dk1"/>
                </a:solidFill>
                <a:latin typeface="Arial"/>
                <a:ea typeface="Arial"/>
                <a:cs typeface="Arial"/>
                <a:sym typeface="Arial"/>
              </a:rPr>
              <a:t>“He who eats my flesh and drinks my blood abides in me and I in him.”</a:t>
            </a:r>
            <a:endParaRPr sz="1800" b="0" i="1" u="none" strike="noStrike" cap="none">
              <a:solidFill>
                <a:schemeClr val="dk1"/>
              </a:solidFill>
              <a:latin typeface="Arial"/>
              <a:ea typeface="Arial"/>
              <a:cs typeface="Arial"/>
              <a:sym typeface="Arial"/>
            </a:endParaRPr>
          </a:p>
        </p:txBody>
      </p:sp>
      <p:graphicFrame>
        <p:nvGraphicFramePr>
          <p:cNvPr id="730" name="Google Shape;730;p61"/>
          <p:cNvGraphicFramePr/>
          <p:nvPr/>
        </p:nvGraphicFramePr>
        <p:xfrm>
          <a:off x="134330" y="4500123"/>
          <a:ext cx="3000000" cy="30000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Roman Catholic Eucharist</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Protestant Eucharist</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952500" marR="0" lvl="0" indent="-596900" algn="l" rtl="0">
                        <a:lnSpc>
                          <a:spcPct val="115000"/>
                        </a:lnSpc>
                        <a:spcBef>
                          <a:spcPts val="0"/>
                        </a:spcBef>
                        <a:spcAft>
                          <a:spcPts val="0"/>
                        </a:spcAft>
                        <a:buClr>
                          <a:srgbClr val="000000"/>
                        </a:buClr>
                        <a:buSzPts val="1800"/>
                        <a:buFont typeface="Arial"/>
                        <a:buChar char="●"/>
                      </a:pPr>
                      <a:r>
                        <a:rPr lang="en-GB" sz="1800" u="none" strike="noStrike" cap="none">
                          <a:solidFill>
                            <a:schemeClr val="dk1"/>
                          </a:solidFill>
                        </a:rPr>
                        <a:t>To take part in Eucharist you must be baptised</a:t>
                      </a:r>
                      <a:endParaRPr sz="1800" u="none" strike="noStrike" cap="none">
                        <a:solidFill>
                          <a:schemeClr val="dk1"/>
                        </a:solidFill>
                      </a:endParaRPr>
                    </a:p>
                    <a:p>
                      <a:pPr marL="952500" marR="0" lvl="0" indent="-596900" algn="l" rtl="0">
                        <a:lnSpc>
                          <a:spcPct val="115000"/>
                        </a:lnSpc>
                        <a:spcBef>
                          <a:spcPts val="0"/>
                        </a:spcBef>
                        <a:spcAft>
                          <a:spcPts val="0"/>
                        </a:spcAft>
                        <a:buClr>
                          <a:schemeClr val="dk1"/>
                        </a:buClr>
                        <a:buSzPts val="1800"/>
                        <a:buFont typeface="Arial"/>
                        <a:buChar char="●"/>
                      </a:pPr>
                      <a:r>
                        <a:rPr lang="en-GB" sz="1800" u="none" strike="noStrike" cap="none">
                          <a:solidFill>
                            <a:schemeClr val="dk1"/>
                          </a:solidFill>
                        </a:rPr>
                        <a:t>Eucharist is offered daily or weekly</a:t>
                      </a:r>
                      <a:endParaRPr sz="1800" u="none" strike="noStrike" cap="none">
                        <a:solidFill>
                          <a:schemeClr val="dk1"/>
                        </a:solidFill>
                      </a:endParaRPr>
                    </a:p>
                    <a:p>
                      <a:pPr marL="952500" marR="0" lvl="0" indent="-596900" algn="l" rtl="0">
                        <a:lnSpc>
                          <a:spcPct val="115000"/>
                        </a:lnSpc>
                        <a:spcBef>
                          <a:spcPts val="0"/>
                        </a:spcBef>
                        <a:spcAft>
                          <a:spcPts val="0"/>
                        </a:spcAft>
                        <a:buClr>
                          <a:srgbClr val="000000"/>
                        </a:buClr>
                        <a:buSzPts val="1800"/>
                        <a:buFont typeface="Arial"/>
                        <a:buChar char="●"/>
                      </a:pPr>
                      <a:r>
                        <a:rPr lang="en-GB" sz="1800" u="none" strike="noStrike" cap="none">
                          <a:solidFill>
                            <a:schemeClr val="dk1"/>
                          </a:solidFill>
                        </a:rPr>
                        <a:t>The Lord’s Prayer is said before the priest receives the bread.</a:t>
                      </a:r>
                      <a:endParaRPr sz="1800" u="none" strike="noStrike" cap="none">
                        <a:solidFill>
                          <a:schemeClr val="dk1"/>
                        </a:solidFill>
                      </a:endParaRPr>
                    </a:p>
                    <a:p>
                      <a:pPr marL="952500" marR="0" lvl="0" indent="-596900" algn="l" rtl="0">
                        <a:lnSpc>
                          <a:spcPct val="115000"/>
                        </a:lnSpc>
                        <a:spcBef>
                          <a:spcPts val="0"/>
                        </a:spcBef>
                        <a:spcAft>
                          <a:spcPts val="0"/>
                        </a:spcAft>
                        <a:buClr>
                          <a:schemeClr val="dk1"/>
                        </a:buClr>
                        <a:buSzPts val="1800"/>
                        <a:buFont typeface="Arial"/>
                        <a:buChar char="●"/>
                      </a:pPr>
                      <a:r>
                        <a:rPr lang="en-GB" sz="1800" u="none" strike="noStrike" cap="none">
                          <a:solidFill>
                            <a:schemeClr val="dk1"/>
                          </a:solidFill>
                        </a:rPr>
                        <a:t>Wine is in a single chalice </a:t>
                      </a:r>
                      <a:endParaRPr sz="1800" u="none" strike="noStrike" cap="none">
                        <a:solidFill>
                          <a:schemeClr val="dk1"/>
                        </a:solidFill>
                      </a:endParaRPr>
                    </a:p>
                    <a:p>
                      <a:pPr marL="952500" marR="0" lvl="0" indent="-596900" algn="l" rtl="0">
                        <a:lnSpc>
                          <a:spcPct val="115000"/>
                        </a:lnSpc>
                        <a:spcBef>
                          <a:spcPts val="0"/>
                        </a:spcBef>
                        <a:spcAft>
                          <a:spcPts val="0"/>
                        </a:spcAft>
                        <a:buClr>
                          <a:srgbClr val="000000"/>
                        </a:buClr>
                        <a:buSzPts val="1800"/>
                        <a:buFont typeface="Arial"/>
                        <a:buChar char="●"/>
                      </a:pPr>
                      <a:r>
                        <a:rPr lang="en-GB" sz="1800" u="none" strike="noStrike" cap="none">
                          <a:solidFill>
                            <a:schemeClr val="dk1"/>
                          </a:solidFill>
                        </a:rPr>
                        <a:t>The blessing of the bread and the wine literally turns it into the flesh and blood of Jesus. </a:t>
                      </a:r>
                      <a:endParaRPr sz="1800" u="none" strike="noStrike" cap="none"/>
                    </a:p>
                  </a:txBody>
                  <a:tcPr marL="75600" marR="75600" marT="190050" marB="190050"/>
                </a:tc>
                <a:tc>
                  <a:txBody>
                    <a:bodyPr/>
                    <a:lstStyle/>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To take part in Eucharist you have to be a church member</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Eucharist is offered monthly</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Minister reads the story of the last supper whilst bread and wine is distributed.</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Wine is in individual glasses.</a:t>
                      </a:r>
                      <a:endParaRPr sz="1800" u="none" strike="noStrike" cap="none"/>
                    </a:p>
                    <a:p>
                      <a:pPr marL="952500" marR="0" lvl="0" indent="-596900" algn="l" rtl="0">
                        <a:lnSpc>
                          <a:spcPct val="100000"/>
                        </a:lnSpc>
                        <a:spcBef>
                          <a:spcPts val="0"/>
                        </a:spcBef>
                        <a:spcAft>
                          <a:spcPts val="0"/>
                        </a:spcAft>
                        <a:buClr>
                          <a:srgbClr val="000000"/>
                        </a:buClr>
                        <a:buSzPts val="1800"/>
                        <a:buFont typeface="Arial"/>
                        <a:buChar char="●"/>
                      </a:pPr>
                      <a:r>
                        <a:rPr lang="en-GB" sz="1800" u="none" strike="noStrike" cap="none"/>
                        <a:t>The bread and wine are seen as a representation of Jesus’ flesh and blood.</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731" name="Google Shape;731;p6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62"/>
          <p:cNvSpPr txBox="1">
            <a:spLocks noGrp="1"/>
          </p:cNvSpPr>
          <p:nvPr>
            <p:ph type="title"/>
          </p:nvPr>
        </p:nvSpPr>
        <p:spPr>
          <a:xfrm>
            <a:off x="2577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Sacraments - Baptism</a:t>
            </a:r>
            <a:endParaRPr sz="2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GB" sz="1800" b="0" i="0" u="none" strike="noStrike" cap="none">
                <a:solidFill>
                  <a:schemeClr val="dk1"/>
                </a:solidFill>
                <a:latin typeface="Arial"/>
                <a:ea typeface="Arial"/>
                <a:cs typeface="Arial"/>
                <a:sym typeface="Arial"/>
              </a:rPr>
              <a:t>Before his ascension Jesus said to his disciples:</a:t>
            </a:r>
            <a:r>
              <a:rPr lang="en-GB" sz="1800" b="0" i="1" u="none" strike="noStrike" cap="none">
                <a:solidFill>
                  <a:schemeClr val="dk1"/>
                </a:solidFill>
                <a:latin typeface="Arial"/>
                <a:ea typeface="Arial"/>
                <a:cs typeface="Arial"/>
                <a:sym typeface="Arial"/>
              </a:rPr>
              <a:t> “Therefore go  make disciples of all nations, baptising them in the name of the Father and of the Son and of the Holy Spirit.”</a:t>
            </a:r>
            <a:endParaRPr sz="1800" b="0" i="1" u="none" strike="noStrike" cap="none">
              <a:solidFill>
                <a:schemeClr val="dk1"/>
              </a:solidFill>
              <a:latin typeface="Arial"/>
              <a:ea typeface="Arial"/>
              <a:cs typeface="Arial"/>
              <a:sym typeface="Arial"/>
            </a:endParaRPr>
          </a:p>
        </p:txBody>
      </p:sp>
      <p:graphicFrame>
        <p:nvGraphicFramePr>
          <p:cNvPr id="737" name="Google Shape;737;p62"/>
          <p:cNvGraphicFramePr/>
          <p:nvPr/>
        </p:nvGraphicFramePr>
        <p:xfrm>
          <a:off x="134330" y="2410923"/>
          <a:ext cx="3000000" cy="30000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Infant Baptism</a:t>
                      </a:r>
                      <a:endParaRPr sz="18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Believers/Adult Baptism</a:t>
                      </a:r>
                      <a:endParaRPr sz="1800" b="1"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Some Christians believe that infant baptism is more appropriate as it can rid you of the original sin.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In Christianity, it is believed that everyone is born with the original sin, through the act of sex, passed on from Adam and Eve.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This purifies the child giving them more of a chance of going to heaven.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People would also argue that it welcomes the child into the faith from a younger age, meaning that they are brought up with Christian morals.</a:t>
                      </a:r>
                      <a:endParaRPr sz="18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Other Christians may argue that baptism in adulthood is better as it means that you enter the religion by choice rather than the choice of your parents.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This means that if a child were to have been baptised yet in later life disobeyed Christian values it would have been a pointless act as they are failing to show their devotion to the faith, through the act of sins.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It could also be argued that it shows the person’s devotion to their religion more as it has been their own personal decision.</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738" name="Google Shape;738;p6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744" name="Google Shape;744;p63"/>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types of baptism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ways in which Christians celebrate Eucharist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ways in which Christians think worship is important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745" name="Google Shape;745;p63"/>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46" name="Google Shape;746;p63"/>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47" name="Google Shape;747;p63"/>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48" name="Google Shape;748;p63"/>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49" name="Google Shape;749;p63"/>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0" name="Google Shape;750;p63"/>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1" name="Google Shape;751;p63"/>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2" name="Google Shape;752;p63"/>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3" name="Google Shape;753;p63"/>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4" name="Google Shape;754;p63"/>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5" name="Google Shape;755;p63"/>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6" name="Google Shape;756;p63"/>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7" name="Google Shape;757;p63"/>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8" name="Google Shape;758;p63"/>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59" name="Google Shape;759;p63"/>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0" name="Google Shape;760;p63"/>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1" name="Google Shape;761;p63"/>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2" name="Google Shape;762;p63"/>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3" name="Google Shape;763;p63"/>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4" name="Google Shape;764;p63"/>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5" name="Google Shape;765;p63"/>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6" name="Google Shape;766;p63"/>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7" name="Google Shape;767;p63"/>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8" name="Google Shape;768;p63"/>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69" name="Google Shape;769;p63"/>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sp>
        <p:nvSpPr>
          <p:cNvPr id="770" name="Google Shape;770;p6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39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Question Structures</a:t>
            </a:r>
            <a:endParaRPr sz="2800" b="1" i="0" u="sng" strike="noStrike" cap="none">
              <a:solidFill>
                <a:schemeClr val="dk1"/>
              </a:solidFill>
              <a:latin typeface="Arial"/>
              <a:ea typeface="Arial"/>
              <a:cs typeface="Arial"/>
              <a:sym typeface="Arial"/>
            </a:endParaRPr>
          </a:p>
        </p:txBody>
      </p:sp>
      <p:sp>
        <p:nvSpPr>
          <p:cNvPr id="128" name="Google Shape;128;p28"/>
          <p:cNvSpPr txBox="1">
            <a:spLocks noGrp="1"/>
          </p:cNvSpPr>
          <p:nvPr>
            <p:ph type="body" idx="1"/>
          </p:nvPr>
        </p:nvSpPr>
        <p:spPr>
          <a:xfrm>
            <a:off x="257700" y="1563000"/>
            <a:ext cx="7044600" cy="785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1 mark questions – Multiple choice response</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circle one of the 4 given responses.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2 mark questions –  Two simple statements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give two simple responses.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4 mark questions – Two explained points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explain two relevant points, may require a link to modern Britain.</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Two PEEL paragraphs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5 mark questions – Two explained points, linked to scripture and sacred writings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 knowledge based question for which you need to explain two relevant points and link each point to quotes from scripture and sacred writings.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Two PEEL paragraphs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sng" strike="noStrike" cap="none">
                <a:solidFill>
                  <a:schemeClr val="dk1"/>
                </a:solidFill>
                <a:latin typeface="Times New Roman"/>
                <a:ea typeface="Times New Roman"/>
                <a:cs typeface="Times New Roman"/>
                <a:sym typeface="Times New Roman"/>
              </a:rPr>
              <a:t>12 mark questions – Evaluate a range of views</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An evaluation question for which you need to:</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refer to religious teachings</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give developed arguments for</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give developed arguments against</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reach a justified conclusion</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GB" sz="1500" b="0" i="0" u="none" strike="noStrike" cap="none">
                <a:solidFill>
                  <a:schemeClr val="dk1"/>
                </a:solidFill>
                <a:latin typeface="Times New Roman"/>
                <a:ea typeface="Times New Roman"/>
                <a:cs typeface="Times New Roman"/>
                <a:sym typeface="Times New Roman"/>
              </a:rPr>
              <a:t>Suggested structure:</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for – with religious teaching</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for</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against – with religious teaching</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Argument against</a:t>
            </a:r>
            <a:endParaRPr sz="1500" b="0" i="0" u="none" strike="noStrike" cap="none">
              <a:solidFill>
                <a:schemeClr val="dk1"/>
              </a:solidFill>
              <a:latin typeface="Times New Roman"/>
              <a:ea typeface="Times New Roman"/>
              <a:cs typeface="Times New Roman"/>
              <a:sym typeface="Times New Roman"/>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Times New Roman"/>
                <a:ea typeface="Times New Roman"/>
                <a:cs typeface="Times New Roman"/>
                <a:sym typeface="Times New Roman"/>
              </a:rPr>
              <a:t>Own opinion – justified conclusion </a:t>
            </a:r>
            <a:endParaRPr sz="1500" b="0" i="0" u="none" strike="noStrike" cap="none">
              <a:solidFill>
                <a:srgbClr val="000000"/>
              </a:solidFill>
              <a:latin typeface="Arial"/>
              <a:ea typeface="Arial"/>
              <a:cs typeface="Arial"/>
              <a:sym typeface="Arial"/>
            </a:endParaRPr>
          </a:p>
        </p:txBody>
      </p:sp>
      <p:sp>
        <p:nvSpPr>
          <p:cNvPr id="129" name="Google Shape;129;p2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776" name="Google Shape;776;p64"/>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“No child should be baptised”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777" name="Google Shape;777;p64"/>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78" name="Google Shape;778;p64"/>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79" name="Google Shape;779;p64"/>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0" name="Google Shape;780;p64"/>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1" name="Google Shape;781;p64"/>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2" name="Google Shape;782;p64"/>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3" name="Google Shape;783;p64"/>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4" name="Google Shape;784;p64"/>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5" name="Google Shape;785;p64"/>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6" name="Google Shape;786;p64"/>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7" name="Google Shape;787;p64"/>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8" name="Google Shape;788;p64"/>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89" name="Google Shape;789;p64"/>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0" name="Google Shape;790;p64"/>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1" name="Google Shape;791;p64"/>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2" name="Google Shape;792;p6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3" name="Google Shape;793;p6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4" name="Google Shape;794;p6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5" name="Google Shape;795;p6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6" name="Google Shape;796;p6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7" name="Google Shape;797;p6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8" name="Google Shape;798;p64"/>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799" name="Google Shape;799;p64"/>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0" name="Google Shape;800;p64"/>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1" name="Google Shape;801;p6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2" name="Google Shape;802;p6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3" name="Google Shape;803;p6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4" name="Google Shape;804;p6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5" name="Google Shape;805;p6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6" name="Google Shape;806;p64"/>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7" name="Google Shape;807;p64"/>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8" name="Google Shape;808;p64"/>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09" name="Google Shape;809;p64"/>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810" name="Google Shape;810;p6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5"/>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816" name="Google Shape;816;p65"/>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“For Christians Eucharist is the most important sacrament”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817" name="Google Shape;817;p65"/>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18" name="Google Shape;818;p65"/>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19" name="Google Shape;819;p65"/>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0" name="Google Shape;820;p65"/>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1" name="Google Shape;821;p65"/>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2" name="Google Shape;822;p65"/>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3" name="Google Shape;823;p65"/>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4" name="Google Shape;824;p65"/>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5" name="Google Shape;825;p65"/>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6" name="Google Shape;826;p65"/>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7" name="Google Shape;827;p65"/>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8" name="Google Shape;828;p65"/>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29" name="Google Shape;829;p65"/>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0" name="Google Shape;830;p65"/>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1" name="Google Shape;831;p65"/>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2" name="Google Shape;832;p6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3" name="Google Shape;833;p6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4" name="Google Shape;834;p6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5" name="Google Shape;835;p6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6" name="Google Shape;836;p6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7" name="Google Shape;837;p6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8" name="Google Shape;838;p65"/>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39" name="Google Shape;839;p65"/>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0" name="Google Shape;840;p65"/>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1" name="Google Shape;841;p6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2" name="Google Shape;842;p6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3" name="Google Shape;843;p6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4" name="Google Shape;844;p6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5" name="Google Shape;845;p6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6" name="Google Shape;846;p65"/>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7" name="Google Shape;847;p65"/>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8" name="Google Shape;848;p65"/>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49" name="Google Shape;849;p65"/>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850" name="Google Shape;850;p6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6"/>
          <p:cNvSpPr txBox="1">
            <a:spLocks noGrp="1"/>
          </p:cNvSpPr>
          <p:nvPr>
            <p:ph type="title"/>
          </p:nvPr>
        </p:nvSpPr>
        <p:spPr>
          <a:xfrm>
            <a:off x="257705" y="742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Celebrations/Actions - Pilgrimage</a:t>
            </a:r>
            <a:endParaRPr sz="2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GB" sz="1800" b="0" i="0" u="none" strike="noStrike" cap="none">
                <a:solidFill>
                  <a:schemeClr val="dk1"/>
                </a:solidFill>
                <a:latin typeface="Arial"/>
                <a:ea typeface="Arial"/>
                <a:cs typeface="Arial"/>
                <a:sym typeface="Arial"/>
              </a:rPr>
              <a:t>A pilgrimage is a religious journey that someone might choose to undertake in order to better understand God, seek forgiveness for their sins or demonstrate their faith.</a:t>
            </a:r>
            <a:endParaRPr sz="1800" b="0" i="1" u="none" strike="noStrike" cap="none">
              <a:solidFill>
                <a:schemeClr val="dk1"/>
              </a:solidFill>
              <a:latin typeface="Arial"/>
              <a:ea typeface="Arial"/>
              <a:cs typeface="Arial"/>
              <a:sym typeface="Arial"/>
            </a:endParaRPr>
          </a:p>
        </p:txBody>
      </p:sp>
      <p:graphicFrame>
        <p:nvGraphicFramePr>
          <p:cNvPr id="856" name="Google Shape;856;p66"/>
          <p:cNvGraphicFramePr/>
          <p:nvPr/>
        </p:nvGraphicFramePr>
        <p:xfrm>
          <a:off x="134330" y="2410923"/>
          <a:ext cx="3000000" cy="30000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Lourdes</a:t>
                      </a:r>
                      <a:r>
                        <a:rPr lang="en-GB" sz="1800" u="none" strike="noStrike" cap="none"/>
                        <a:t> - Miracle healing</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Iona </a:t>
                      </a:r>
                      <a:r>
                        <a:rPr lang="en-GB" sz="1800" u="none" strike="noStrike" cap="none"/>
                        <a:t>- Better understanding of God</a:t>
                      </a:r>
                      <a:endParaRPr sz="1800"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Lourdes in south west France is a place of pilgrimage dedicated to Mary, the mother of Jesus.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In 1858, a young girl named Bernadette had visions of Mary in a grotto near a river. Mary told Bernadette to dig for a spring of water, which was discovered to have healing properties.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Now thousands of pilgrims visit Lourdes to pray at the grotto where Mary appeared, to recite the rosary together, and to bath in the water where it is claimed that 67 miracles and over 6000 other cures have taken place.</a:t>
                      </a:r>
                      <a:endParaRPr sz="18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Iona is an island off the west coast of Scotland. In the 6</a:t>
                      </a:r>
                      <a:r>
                        <a:rPr lang="en-GB" sz="1800" u="none" strike="noStrike" cap="none" baseline="30000">
                          <a:solidFill>
                            <a:schemeClr val="dk1"/>
                          </a:solidFill>
                        </a:rPr>
                        <a:t>th</a:t>
                      </a:r>
                      <a:r>
                        <a:rPr lang="en-GB" sz="1800" u="none" strike="noStrike" cap="none">
                          <a:solidFill>
                            <a:schemeClr val="dk1"/>
                          </a:solidFill>
                        </a:rPr>
                        <a:t> century AD, St Columbia, and Irish missionary who brought Christianity to Scotland, established a small monastic community there.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It is now home of the ecumenical Lona community and a place of Christian pilgrimage dedicated to the Virgin Mary.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Some people think Iona is a ‘thin place’, where the veil between the spiritual world and the physical world is thin. So it is believed to be one of the best places in order to better understand God.</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857" name="Google Shape;857;p6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67"/>
          <p:cNvSpPr txBox="1">
            <a:spLocks noGrp="1"/>
          </p:cNvSpPr>
          <p:nvPr>
            <p:ph type="title"/>
          </p:nvPr>
        </p:nvSpPr>
        <p:spPr>
          <a:xfrm>
            <a:off x="257705" y="59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Celebrations/Actions - Festivals</a:t>
            </a:r>
            <a:endParaRPr sz="2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en-GB" sz="1800" b="0" i="0" u="none" strike="noStrike" cap="none">
                <a:solidFill>
                  <a:schemeClr val="dk1"/>
                </a:solidFill>
                <a:latin typeface="Arial"/>
                <a:ea typeface="Arial"/>
                <a:cs typeface="Arial"/>
                <a:sym typeface="Arial"/>
              </a:rPr>
              <a:t>Festivals are important in all faiths as the mark important moments and give believers and opportunity to reflect on what is important in their life. In Christianity festivals mark events in the life of Jesus.</a:t>
            </a:r>
            <a:endParaRPr sz="1800" b="0" i="1" u="none" strike="noStrike" cap="none">
              <a:solidFill>
                <a:schemeClr val="dk1"/>
              </a:solidFill>
              <a:latin typeface="Arial"/>
              <a:ea typeface="Arial"/>
              <a:cs typeface="Arial"/>
              <a:sym typeface="Arial"/>
            </a:endParaRPr>
          </a:p>
        </p:txBody>
      </p:sp>
      <p:graphicFrame>
        <p:nvGraphicFramePr>
          <p:cNvPr id="863" name="Google Shape;863;p67"/>
          <p:cNvGraphicFramePr/>
          <p:nvPr/>
        </p:nvGraphicFramePr>
        <p:xfrm>
          <a:off x="134330" y="2410923"/>
          <a:ext cx="3000000" cy="3000000"/>
        </p:xfrm>
        <a:graphic>
          <a:graphicData uri="http://schemas.openxmlformats.org/drawingml/2006/table">
            <a:tbl>
              <a:tblPr>
                <a:noFill/>
                <a:tableStyleId>{55E47D75-3FB6-48BB-AF47-C5BAB553A8F9}</a:tableStyleId>
              </a:tblPr>
              <a:tblGrid>
                <a:gridCol w="3654925">
                  <a:extLst>
                    <a:ext uri="{9D8B030D-6E8A-4147-A177-3AD203B41FA5}">
                      <a16:colId xmlns:a16="http://schemas.microsoft.com/office/drawing/2014/main" val="20000"/>
                    </a:ext>
                  </a:extLst>
                </a:gridCol>
                <a:gridCol w="3654925">
                  <a:extLst>
                    <a:ext uri="{9D8B030D-6E8A-4147-A177-3AD203B41FA5}">
                      <a16:colId xmlns:a16="http://schemas.microsoft.com/office/drawing/2014/main" val="20001"/>
                    </a:ext>
                  </a:extLst>
                </a:gridCol>
              </a:tblGrid>
              <a:tr h="7498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Christmas - </a:t>
                      </a:r>
                      <a:r>
                        <a:rPr lang="en-GB" sz="1800" u="none" strike="noStrike" cap="none"/>
                        <a:t>incarnation of Jesus</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Easter - </a:t>
                      </a:r>
                      <a:r>
                        <a:rPr lang="en-GB" sz="1800" u="none" strike="noStrike" cap="none"/>
                        <a:t>crucifixion, resurrection and ascension</a:t>
                      </a:r>
                      <a:endParaRPr sz="1800" u="none" strike="noStrike" cap="none"/>
                    </a:p>
                  </a:txBody>
                  <a:tcPr marL="75600" marR="75600" marT="190050" marB="190050"/>
                </a:tc>
                <a:extLst>
                  <a:ext uri="{0D108BD9-81ED-4DB2-BD59-A6C34878D82A}">
                    <a16:rowId xmlns:a16="http://schemas.microsoft.com/office/drawing/2014/main" val="10000"/>
                  </a:ext>
                </a:extLst>
              </a:tr>
              <a:tr h="3661800">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At midnight mass, the Eucharist begins in near darkness, the church being lit only by candles.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Specials hymns known as carols are sung, churches are beautifully decorated with flowers and Christmas trees.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Nativity scene showing Mary, Joseph and Jesus together with the shepherds and animals.</a:t>
                      </a:r>
                      <a:endParaRPr sz="1800" u="none" strike="noStrike" cap="none"/>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Easter follows Holy Week.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Easter Day comes at the end of the long period of Lent and Holy Week.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Many Christians will have fasted during this time, remembering the time Jesus spent time in the wilderness being tempted by the Devil. </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r h="3188575">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Christians thank God for, and celebrate with joy , the incarnation.</a:t>
                      </a:r>
                      <a:endParaRPr sz="1800" u="none" strike="noStrike" cap="none">
                        <a:solidFill>
                          <a:schemeClr val="dk1"/>
                        </a:solidFill>
                      </a:endParaRPr>
                    </a:p>
                    <a:p>
                      <a:pPr marL="0" marR="0" lvl="0" indent="0" algn="l" rtl="0">
                        <a:lnSpc>
                          <a:spcPct val="115000"/>
                        </a:lnSpc>
                        <a:spcBef>
                          <a:spcPts val="2100"/>
                        </a:spcBef>
                        <a:spcAft>
                          <a:spcPts val="0"/>
                        </a:spcAft>
                        <a:buClr>
                          <a:srgbClr val="000000"/>
                        </a:buClr>
                        <a:buSzPts val="1800"/>
                        <a:buFont typeface="Arial"/>
                        <a:buNone/>
                      </a:pPr>
                      <a:r>
                        <a:rPr lang="en-GB" sz="1800" u="none" strike="noStrike" cap="none">
                          <a:solidFill>
                            <a:schemeClr val="dk1"/>
                          </a:solidFill>
                        </a:rPr>
                        <a:t>It is a time for both giving to and receiving from loved ones, so is a symbol of love shared.</a:t>
                      </a:r>
                      <a:endParaRPr sz="1800" u="none" strike="noStrike" cap="none">
                        <a:solidFill>
                          <a:schemeClr val="dk1"/>
                        </a:solidFill>
                      </a:endParaRPr>
                    </a:p>
                  </a:txBody>
                  <a:tcPr marL="75600" marR="75600" marT="190050" marB="190050"/>
                </a:tc>
                <a:tc>
                  <a:txBody>
                    <a:bodyPr/>
                    <a:lstStyle/>
                    <a:p>
                      <a:pPr marL="0" marR="0" lvl="0" indent="0" algn="l" rtl="0">
                        <a:lnSpc>
                          <a:spcPct val="115000"/>
                        </a:lnSpc>
                        <a:spcBef>
                          <a:spcPts val="0"/>
                        </a:spcBef>
                        <a:spcAft>
                          <a:spcPts val="0"/>
                        </a:spcAft>
                        <a:buClr>
                          <a:srgbClr val="000000"/>
                        </a:buClr>
                        <a:buSzPts val="1800"/>
                        <a:buFont typeface="Arial"/>
                        <a:buNone/>
                      </a:pPr>
                      <a:r>
                        <a:rPr lang="en-GB" sz="1800" u="none" strike="noStrike" cap="none">
                          <a:solidFill>
                            <a:schemeClr val="dk1"/>
                          </a:solidFill>
                        </a:rPr>
                        <a:t>His resurrection from the dead proved Jesus to be the Son of God.</a:t>
                      </a:r>
                      <a:endParaRPr sz="1800" u="none" strike="noStrike" cap="none">
                        <a:solidFill>
                          <a:schemeClr val="dk1"/>
                        </a:solidFill>
                      </a:endParaRPr>
                    </a:p>
                    <a:p>
                      <a:pPr marL="0" marR="0" lvl="0" indent="0" algn="l" rtl="0">
                        <a:lnSpc>
                          <a:spcPct val="115000"/>
                        </a:lnSpc>
                        <a:spcBef>
                          <a:spcPts val="2100"/>
                        </a:spcBef>
                        <a:spcAft>
                          <a:spcPts val="0"/>
                        </a:spcAft>
                        <a:buClr>
                          <a:srgbClr val="000000"/>
                        </a:buClr>
                        <a:buSzPts val="1800"/>
                        <a:buFont typeface="Arial"/>
                        <a:buNone/>
                      </a:pPr>
                      <a:r>
                        <a:rPr lang="en-GB" sz="1800" u="none" strike="noStrike" cap="none">
                          <a:solidFill>
                            <a:schemeClr val="dk1"/>
                          </a:solidFill>
                        </a:rPr>
                        <a:t>There is no need to fear death as Jesus, victory over death has opened up the possibility if eternal life for humanity.</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2"/>
                  </a:ext>
                </a:extLst>
              </a:tr>
            </a:tbl>
          </a:graphicData>
        </a:graphic>
      </p:graphicFrame>
      <p:sp>
        <p:nvSpPr>
          <p:cNvPr id="864" name="Google Shape;864;p6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6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870" name="Google Shape;870;p68"/>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Holy Week is important to Christians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ways in which Christians celebrate Christmas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ways in which pilgrimage is important to Christians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871" name="Google Shape;871;p68"/>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2" name="Google Shape;872;p68"/>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3" name="Google Shape;873;p68"/>
          <p:cNvCxnSpPr/>
          <p:nvPr/>
        </p:nvCxnSpPr>
        <p:spPr>
          <a:xfrm>
            <a:off x="405200" y="597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4" name="Google Shape;874;p68"/>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5" name="Google Shape;875;p68"/>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6" name="Google Shape;876;p68"/>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7" name="Google Shape;877;p68"/>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8" name="Google Shape;878;p68"/>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79" name="Google Shape;879;p68"/>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0" name="Google Shape;880;p68"/>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1" name="Google Shape;881;p68"/>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2" name="Google Shape;882;p68"/>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3" name="Google Shape;883;p68"/>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4" name="Google Shape;884;p68"/>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5" name="Google Shape;885;p68"/>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6" name="Google Shape;886;p68"/>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7" name="Google Shape;887;p68"/>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8" name="Google Shape;888;p68"/>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89" name="Google Shape;889;p68"/>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890" name="Google Shape;890;p68"/>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891" name="Google Shape;891;p68"/>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892" name="Google Shape;892;p68"/>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893" name="Google Shape;893;p68"/>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894" name="Google Shape;894;p68"/>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sp>
        <p:nvSpPr>
          <p:cNvPr id="895" name="Google Shape;895;p6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901" name="Google Shape;901;p69"/>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“Pilgrimages are a waste of money”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902" name="Google Shape;902;p69"/>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03" name="Google Shape;903;p6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04" name="Google Shape;904;p69"/>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05" name="Google Shape;905;p69"/>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06" name="Google Shape;906;p69"/>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07" name="Google Shape;907;p69"/>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08" name="Google Shape;908;p69"/>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09" name="Google Shape;909;p69"/>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0" name="Google Shape;910;p69"/>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1" name="Google Shape;911;p69"/>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2" name="Google Shape;912;p69"/>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3" name="Google Shape;913;p69"/>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4" name="Google Shape;914;p69"/>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5" name="Google Shape;915;p69"/>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6" name="Google Shape;916;p69"/>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7" name="Google Shape;917;p6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8" name="Google Shape;918;p6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19" name="Google Shape;919;p6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0" name="Google Shape;920;p6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1" name="Google Shape;921;p6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2" name="Google Shape;922;p6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3" name="Google Shape;923;p69"/>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4" name="Google Shape;924;p69"/>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5" name="Google Shape;925;p69"/>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6" name="Google Shape;926;p6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7" name="Google Shape;927;p6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8" name="Google Shape;928;p6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29" name="Google Shape;929;p6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30" name="Google Shape;930;p6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31" name="Google Shape;931;p69"/>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32" name="Google Shape;932;p69"/>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33" name="Google Shape;933;p69"/>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34" name="Google Shape;934;p69"/>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935" name="Google Shape;935;p6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7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941" name="Google Shape;941;p70"/>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“For Christians Christmas is the most important festival”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942" name="Google Shape;942;p70"/>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43" name="Google Shape;943;p70"/>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44" name="Google Shape;944;p70"/>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45" name="Google Shape;945;p70"/>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46" name="Google Shape;946;p70"/>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47" name="Google Shape;947;p70"/>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48" name="Google Shape;948;p70"/>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49" name="Google Shape;949;p70"/>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0" name="Google Shape;950;p70"/>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1" name="Google Shape;951;p70"/>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2" name="Google Shape;952;p70"/>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3" name="Google Shape;953;p70"/>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4" name="Google Shape;954;p70"/>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5" name="Google Shape;955;p70"/>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6" name="Google Shape;956;p70"/>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7" name="Google Shape;957;p7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8" name="Google Shape;958;p7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59" name="Google Shape;959;p7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0" name="Google Shape;960;p7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1" name="Google Shape;961;p7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2" name="Google Shape;962;p7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3" name="Google Shape;963;p70"/>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4" name="Google Shape;964;p70"/>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5" name="Google Shape;965;p70"/>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6" name="Google Shape;966;p7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7" name="Google Shape;967;p7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8" name="Google Shape;968;p7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69" name="Google Shape;969;p7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970" name="Google Shape;970;p7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971" name="Google Shape;971;p70"/>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972" name="Google Shape;972;p70"/>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973" name="Google Shape;973;p70"/>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974" name="Google Shape;974;p70"/>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975" name="Google Shape;975;p7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7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Role of the Church - Helping Local Community</a:t>
            </a:r>
            <a:endParaRPr sz="2800" b="1" i="0" u="sng" strike="noStrike" cap="none">
              <a:solidFill>
                <a:schemeClr val="dk1"/>
              </a:solidFill>
              <a:latin typeface="Arial"/>
              <a:ea typeface="Arial"/>
              <a:cs typeface="Arial"/>
              <a:sym typeface="Arial"/>
            </a:endParaRPr>
          </a:p>
        </p:txBody>
      </p:sp>
      <p:sp>
        <p:nvSpPr>
          <p:cNvPr id="981" name="Google Shape;981;p7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The role of the church in the UK is to work both individually and together to make their local community a better place for everyone to enjoy. The church also brings people together during services and community events and everyone is welcome. Some Christians believe that their role is to follow Jesus’ example and </a:t>
            </a:r>
            <a:r>
              <a:rPr lang="en-GB" sz="1800" b="0" i="1" u="none" strike="noStrike" cap="none">
                <a:solidFill>
                  <a:schemeClr val="dk1"/>
                </a:solidFill>
                <a:latin typeface="Arial"/>
                <a:ea typeface="Arial"/>
                <a:cs typeface="Arial"/>
                <a:sym typeface="Arial"/>
              </a:rPr>
              <a:t>“love thy neighbour”</a:t>
            </a:r>
            <a:r>
              <a:rPr lang="en-GB" sz="1800" b="0" i="0" u="none" strike="noStrike" cap="none">
                <a:solidFill>
                  <a:schemeClr val="dk1"/>
                </a:solidFill>
                <a:latin typeface="Arial"/>
                <a:ea typeface="Arial"/>
                <a:cs typeface="Arial"/>
                <a:sym typeface="Arial"/>
              </a:rPr>
              <a:t>, showing this through their actions.</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1800" b="1" i="0" u="none" strike="noStrike" cap="none">
                <a:solidFill>
                  <a:schemeClr val="dk1"/>
                </a:solidFill>
                <a:latin typeface="Arial"/>
                <a:ea typeface="Arial"/>
                <a:cs typeface="Arial"/>
                <a:sym typeface="Arial"/>
              </a:rPr>
              <a:t>Food Banks: </a:t>
            </a:r>
            <a:r>
              <a:rPr lang="en-GB" sz="1800" b="0" i="0" u="none" strike="noStrike" cap="none">
                <a:solidFill>
                  <a:schemeClr val="dk1"/>
                </a:solidFill>
                <a:latin typeface="Arial"/>
                <a:ea typeface="Arial"/>
                <a:cs typeface="Arial"/>
                <a:sym typeface="Arial"/>
              </a:rPr>
              <a:t>Set up all around the UK, individuals donate food which is given to people in difficult situations due to lack of money or who are out of work and in need of support - they are intended as a short term solution. Food Banks are working towards ending hunger and poverty in the UK, however, the demand has increased over the past 5 years. </a:t>
            </a:r>
            <a:r>
              <a:rPr lang="en-GB" sz="1800" b="0" i="1" u="none" strike="noStrike" cap="none">
                <a:solidFill>
                  <a:schemeClr val="dk1"/>
                </a:solidFill>
                <a:latin typeface="Arial"/>
                <a:ea typeface="Arial"/>
                <a:cs typeface="Arial"/>
                <a:sym typeface="Arial"/>
              </a:rPr>
              <a:t>“For I was hungry and you gave me something to eat, I was thirsty and you gave me something to drink.”</a:t>
            </a:r>
            <a:endParaRPr sz="18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Street Pastors: </a:t>
            </a:r>
            <a:r>
              <a:rPr lang="en-GB" sz="1800" b="0" i="0" u="none" strike="noStrike" cap="none">
                <a:solidFill>
                  <a:schemeClr val="dk1"/>
                </a:solidFill>
                <a:latin typeface="Arial"/>
                <a:ea typeface="Arial"/>
                <a:cs typeface="Arial"/>
                <a:sym typeface="Arial"/>
              </a:rPr>
              <a:t>Christians in local churches who go on patrol in some big cities in their local community. They work with the police but focus on listening to people’s problems and giving reassurance and guidance for their physical and spiritual needs. </a:t>
            </a:r>
            <a:r>
              <a:rPr lang="en-GB" sz="1800" b="0" i="1" u="none" strike="noStrike" cap="none">
                <a:solidFill>
                  <a:schemeClr val="dk1"/>
                </a:solidFill>
                <a:latin typeface="Arial"/>
                <a:ea typeface="Arial"/>
                <a:cs typeface="Arial"/>
                <a:sym typeface="Arial"/>
              </a:rPr>
              <a:t>“Faith by itself, if not accompanied by action, is dead…”</a:t>
            </a:r>
            <a:endParaRPr sz="1800" b="0" i="1" u="none" strike="noStrike" cap="none">
              <a:solidFill>
                <a:schemeClr val="dk1"/>
              </a:solidFill>
              <a:latin typeface="Arial"/>
              <a:ea typeface="Arial"/>
              <a:cs typeface="Arial"/>
              <a:sym typeface="Arial"/>
            </a:endParaRPr>
          </a:p>
        </p:txBody>
      </p:sp>
      <p:sp>
        <p:nvSpPr>
          <p:cNvPr id="982" name="Google Shape;982;p7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7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Role of the Church - Evangelism</a:t>
            </a:r>
            <a:endParaRPr sz="2800" b="1" i="0" u="sng" strike="noStrike" cap="none">
              <a:solidFill>
                <a:schemeClr val="dk1"/>
              </a:solidFill>
              <a:latin typeface="Arial"/>
              <a:ea typeface="Arial"/>
              <a:cs typeface="Arial"/>
              <a:sym typeface="Arial"/>
            </a:endParaRPr>
          </a:p>
        </p:txBody>
      </p:sp>
      <p:sp>
        <p:nvSpPr>
          <p:cNvPr id="988" name="Google Shape;988;p72"/>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Many Christians believe that only those who believe in God and Jesus are able to get into heaven, all non-believers will go to hell, as such they see their role to convert (evangelise) non-believers to be saving them in the afterlife.</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2400" b="0" i="1" u="none" strike="noStrike" cap="none">
                <a:solidFill>
                  <a:schemeClr val="dk1"/>
                </a:solidFill>
                <a:latin typeface="Arial"/>
                <a:ea typeface="Arial"/>
                <a:cs typeface="Arial"/>
                <a:sym typeface="Arial"/>
              </a:rPr>
              <a:t>“Therefore go and make disciples of many nations…” </a:t>
            </a:r>
            <a:r>
              <a:rPr lang="en-GB" sz="2400" b="0" i="0" u="none" strike="noStrike" cap="none">
                <a:solidFill>
                  <a:schemeClr val="dk1"/>
                </a:solidFill>
                <a:latin typeface="Arial"/>
                <a:ea typeface="Arial"/>
                <a:cs typeface="Arial"/>
                <a:sym typeface="Arial"/>
              </a:rPr>
              <a:t>Jesus’ last words before he ascended to heaven directly encouraged his disciples to spread the word of God and some Christians would argue that this was their holy duty in the world today.</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Traditionally missionary organisations have sent Christians around the world, helping in local communities whilst also preaching the word of God and evangelising the local community by setting a positive example and building churches.</a:t>
            </a:r>
            <a:endParaRPr sz="2400" b="0" i="0" u="none" strike="noStrike" cap="none">
              <a:solidFill>
                <a:schemeClr val="dk1"/>
              </a:solidFill>
              <a:latin typeface="Arial"/>
              <a:ea typeface="Arial"/>
              <a:cs typeface="Arial"/>
              <a:sym typeface="Arial"/>
            </a:endParaRPr>
          </a:p>
        </p:txBody>
      </p:sp>
      <p:sp>
        <p:nvSpPr>
          <p:cNvPr id="989" name="Google Shape;989;p7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73"/>
          <p:cNvSpPr txBox="1">
            <a:spLocks noGrp="1"/>
          </p:cNvSpPr>
          <p:nvPr>
            <p:ph type="title"/>
          </p:nvPr>
        </p:nvSpPr>
        <p:spPr>
          <a:xfrm>
            <a:off x="257705" y="291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Role of the Church - Worldwide</a:t>
            </a:r>
            <a:endParaRPr sz="2800" b="1" i="0" u="sng" strike="noStrike" cap="none">
              <a:solidFill>
                <a:schemeClr val="dk1"/>
              </a:solidFill>
              <a:latin typeface="Arial"/>
              <a:ea typeface="Arial"/>
              <a:cs typeface="Arial"/>
              <a:sym typeface="Arial"/>
            </a:endParaRPr>
          </a:p>
        </p:txBody>
      </p:sp>
      <p:sp>
        <p:nvSpPr>
          <p:cNvPr id="995" name="Google Shape;995;p73"/>
          <p:cNvSpPr txBox="1">
            <a:spLocks noGrp="1"/>
          </p:cNvSpPr>
          <p:nvPr>
            <p:ph type="body" idx="1"/>
          </p:nvPr>
        </p:nvSpPr>
        <p:spPr>
          <a:xfrm>
            <a:off x="194705" y="1445296"/>
            <a:ext cx="73023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Reconciliation:</a:t>
            </a:r>
            <a:r>
              <a:rPr lang="en-GB" sz="1800" b="0" i="0" u="none" strike="noStrike" cap="none">
                <a:solidFill>
                  <a:schemeClr val="dk1"/>
                </a:solidFill>
                <a:latin typeface="Arial"/>
                <a:ea typeface="Arial"/>
                <a:cs typeface="Arial"/>
                <a:sym typeface="Arial"/>
              </a:rPr>
              <a:t> When people are brought together to be friendly and understand each other.</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Reconciliation is linked to Jesus as he brought people together through Christianity through his life and death. Desmond Tutu is a retired archbishop from South Africa and was subjected to the apartheid there. He worked to help people forgive the people for the discrimination they faced and helped bring communities together.</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Persecution:</a:t>
            </a:r>
            <a:r>
              <a:rPr lang="en-GB" sz="1800" b="0" i="0" u="none" strike="noStrike" cap="none">
                <a:solidFill>
                  <a:schemeClr val="dk1"/>
                </a:solidFill>
                <a:latin typeface="Arial"/>
                <a:ea typeface="Arial"/>
                <a:cs typeface="Arial"/>
                <a:sym typeface="Arial"/>
              </a:rPr>
              <a:t> Hostility and ill treatment due to someone’s opinions, for example religion.</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Christians often work to stop persecution of specific people, mostly when the persecution is religion-based. For example, Open Doors is a Christian organisation that raises awareness of persecution, fights for justice and religious freedom and delivers bibles to those in need. </a:t>
            </a:r>
            <a:r>
              <a:rPr lang="en-GB" sz="1800" b="0" i="1" u="none" strike="noStrike" cap="none">
                <a:solidFill>
                  <a:schemeClr val="dk1"/>
                </a:solidFill>
                <a:latin typeface="Arial"/>
                <a:ea typeface="Arial"/>
                <a:cs typeface="Arial"/>
                <a:sym typeface="Arial"/>
              </a:rPr>
              <a:t>“Blessed are the peacemakers…”</a:t>
            </a:r>
            <a:endParaRPr sz="18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Arial"/>
                <a:ea typeface="Arial"/>
                <a:cs typeface="Arial"/>
                <a:sym typeface="Arial"/>
              </a:rPr>
              <a:t>Christian Aid</a:t>
            </a:r>
            <a:r>
              <a:rPr lang="en-GB" sz="1800" b="0" i="0" u="none" strike="noStrike" cap="none">
                <a:solidFill>
                  <a:schemeClr val="dk1"/>
                </a:solidFill>
                <a:latin typeface="Arial"/>
                <a:ea typeface="Arial"/>
                <a:cs typeface="Arial"/>
                <a:sym typeface="Arial"/>
              </a:rPr>
              <a:t> was set up at the end of the Second World War and was originally called Christian Reconstruction in Europe. It was set up in response to the terrible refugee crisis that had arisen. After this had been sorted out they became Christian Aid and began helping further than Europe, with natural disasters and newly independent countries. </a:t>
            </a:r>
            <a:r>
              <a:rPr lang="en-GB" sz="1800" b="0" i="0" u="sng" strike="noStrike" cap="none">
                <a:solidFill>
                  <a:schemeClr val="dk1"/>
                </a:solidFill>
                <a:latin typeface="Arial"/>
                <a:ea typeface="Arial"/>
                <a:cs typeface="Arial"/>
                <a:sym typeface="Arial"/>
              </a:rPr>
              <a:t>They work to empower people to be able to further help themselves in the future. </a:t>
            </a:r>
            <a:endParaRPr sz="1800" b="0" i="0" u="sng"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800" b="0" i="1" u="none" strike="noStrike" cap="none">
                <a:solidFill>
                  <a:schemeClr val="dk1"/>
                </a:solidFill>
                <a:latin typeface="Arial"/>
                <a:ea typeface="Arial"/>
                <a:cs typeface="Arial"/>
                <a:sym typeface="Arial"/>
              </a:rPr>
              <a:t>“Give a man a fish and you feed him for a day; teach a man to fish and you feed him for a lifetime.” </a:t>
            </a:r>
            <a:r>
              <a:rPr lang="en-GB" sz="1800" b="0" i="0" u="none" strike="noStrike" cap="none">
                <a:solidFill>
                  <a:schemeClr val="dk1"/>
                </a:solidFill>
                <a:latin typeface="Arial"/>
                <a:ea typeface="Arial"/>
                <a:cs typeface="Arial"/>
                <a:sym typeface="Arial"/>
              </a:rPr>
              <a:t>(Proverb used by Christian Aid)</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p:txBody>
      </p:sp>
      <p:sp>
        <p:nvSpPr>
          <p:cNvPr id="996" name="Google Shape;996;p7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49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Mark Scheme - 12 mark questions</a:t>
            </a:r>
            <a:endParaRPr sz="2800" b="1" i="0" u="sng" strike="noStrike" cap="none">
              <a:solidFill>
                <a:schemeClr val="dk1"/>
              </a:solidFill>
              <a:latin typeface="Arial"/>
              <a:ea typeface="Arial"/>
              <a:cs typeface="Arial"/>
              <a:sym typeface="Arial"/>
            </a:endParaRPr>
          </a:p>
        </p:txBody>
      </p:sp>
      <p:sp>
        <p:nvSpPr>
          <p:cNvPr id="135" name="Google Shape;135;p2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a:t>
            </a:fld>
            <a:endParaRPr sz="1000" b="0" i="0" u="none" strike="noStrike" cap="none">
              <a:solidFill>
                <a:schemeClr val="dk2"/>
              </a:solidFill>
              <a:latin typeface="Arial"/>
              <a:ea typeface="Arial"/>
              <a:cs typeface="Arial"/>
              <a:sym typeface="Arial"/>
            </a:endParaRPr>
          </a:p>
        </p:txBody>
      </p:sp>
      <p:pic>
        <p:nvPicPr>
          <p:cNvPr id="136" name="Google Shape;136;p29"/>
          <p:cNvPicPr preferRelativeResize="0"/>
          <p:nvPr/>
        </p:nvPicPr>
        <p:blipFill rotWithShape="1">
          <a:blip r:embed="rId3">
            <a:alphaModFix/>
          </a:blip>
          <a:srcRect l="16868" t="10327" r="65115" b="31815"/>
          <a:stretch/>
        </p:blipFill>
        <p:spPr>
          <a:xfrm>
            <a:off x="333900" y="1602302"/>
            <a:ext cx="6863651" cy="85307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7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002" name="Google Shape;1002;p74"/>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charities work in LEDCs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ways in which street pastors work in the local community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ways in which a worldwide relief organisation carries out its mission overseas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003" name="Google Shape;1003;p74"/>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04" name="Google Shape;1004;p74"/>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05" name="Google Shape;1005;p74"/>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06" name="Google Shape;1006;p74"/>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07" name="Google Shape;1007;p74"/>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08" name="Google Shape;1008;p74"/>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09" name="Google Shape;1009;p74"/>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0" name="Google Shape;1010;p74"/>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1" name="Google Shape;1011;p74"/>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2" name="Google Shape;1012;p74"/>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3" name="Google Shape;1013;p74"/>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4" name="Google Shape;1014;p74"/>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5" name="Google Shape;1015;p74"/>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6" name="Google Shape;1016;p74"/>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7" name="Google Shape;1017;p74"/>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8" name="Google Shape;1018;p74"/>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19" name="Google Shape;1019;p74"/>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20" name="Google Shape;1020;p74"/>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21" name="Google Shape;1021;p74"/>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22" name="Google Shape;1022;p74"/>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23" name="Google Shape;1023;p74"/>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24" name="Google Shape;1024;p74"/>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25" name="Google Shape;1025;p74"/>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26" name="Google Shape;1026;p74"/>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sp>
        <p:nvSpPr>
          <p:cNvPr id="1027" name="Google Shape;1027;p7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75"/>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033" name="Google Shape;1033;p75"/>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“It is more important to help the poor than worship in a church”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034" name="Google Shape;1034;p75"/>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35" name="Google Shape;1035;p75"/>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36" name="Google Shape;1036;p75"/>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37" name="Google Shape;1037;p75"/>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38" name="Google Shape;1038;p75"/>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39" name="Google Shape;1039;p75"/>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0" name="Google Shape;1040;p75"/>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1" name="Google Shape;1041;p75"/>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2" name="Google Shape;1042;p75"/>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3" name="Google Shape;1043;p75"/>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4" name="Google Shape;1044;p75"/>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5" name="Google Shape;1045;p75"/>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6" name="Google Shape;1046;p75"/>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7" name="Google Shape;1047;p75"/>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8" name="Google Shape;1048;p75"/>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49" name="Google Shape;1049;p7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0" name="Google Shape;1050;p7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1" name="Google Shape;1051;p7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2" name="Google Shape;1052;p75"/>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3" name="Google Shape;1053;p75"/>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4" name="Google Shape;1054;p75"/>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5" name="Google Shape;1055;p75"/>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6" name="Google Shape;1056;p75"/>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7" name="Google Shape;1057;p75"/>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8" name="Google Shape;1058;p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59" name="Google Shape;1059;p7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60" name="Google Shape;1060;p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61" name="Google Shape;1061;p75"/>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62" name="Google Shape;1062;p75"/>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63" name="Google Shape;1063;p75"/>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64" name="Google Shape;1064;p75"/>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65" name="Google Shape;1065;p75"/>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66" name="Google Shape;1066;p75"/>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067" name="Google Shape;1067;p7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7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073" name="Google Shape;1073;p76"/>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“For Christians Evangelism is the most important duty”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074" name="Google Shape;1074;p76"/>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5" name="Google Shape;1075;p7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6" name="Google Shape;1076;p7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7" name="Google Shape;1077;p7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8" name="Google Shape;1078;p76"/>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79" name="Google Shape;1079;p76"/>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0" name="Google Shape;1080;p76"/>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1" name="Google Shape;1081;p76"/>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2" name="Google Shape;1082;p76"/>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3" name="Google Shape;1083;p76"/>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4" name="Google Shape;1084;p76"/>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5" name="Google Shape;1085;p76"/>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6" name="Google Shape;1086;p76"/>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7" name="Google Shape;1087;p76"/>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8" name="Google Shape;1088;p76"/>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89" name="Google Shape;1089;p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0" name="Google Shape;1090;p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1" name="Google Shape;1091;p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2" name="Google Shape;1092;p7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3" name="Google Shape;1093;p7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4" name="Google Shape;1094;p7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5" name="Google Shape;1095;p76"/>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6" name="Google Shape;1096;p76"/>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7" name="Google Shape;1097;p76"/>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8" name="Google Shape;1098;p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099" name="Google Shape;1099;p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0" name="Google Shape;1100;p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1" name="Google Shape;1101;p7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2" name="Google Shape;1102;p7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3" name="Google Shape;1103;p76"/>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4" name="Google Shape;1104;p76"/>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5" name="Google Shape;1105;p76"/>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06" name="Google Shape;1106;p76"/>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107" name="Google Shape;1107;p7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7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Beliefs and Teachings</a:t>
            </a:r>
            <a:endParaRPr sz="2800" b="1" i="0" u="sng" strike="noStrike" cap="none">
              <a:solidFill>
                <a:schemeClr val="dk1"/>
              </a:solidFill>
              <a:latin typeface="Arial"/>
              <a:ea typeface="Arial"/>
              <a:cs typeface="Arial"/>
              <a:sym typeface="Arial"/>
            </a:endParaRPr>
          </a:p>
        </p:txBody>
      </p:sp>
      <p:sp>
        <p:nvSpPr>
          <p:cNvPr id="1113" name="Google Shape;1113;p7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Sunni and Shi’a Islam</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Key beliefs</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Six articles of faith (Sunni) and Five Roots of </a:t>
            </a:r>
            <a:r>
              <a:rPr lang="en-GB" sz="2000">
                <a:solidFill>
                  <a:schemeClr val="dk1"/>
                </a:solidFill>
              </a:rPr>
              <a:t>Usul</a:t>
            </a:r>
            <a:r>
              <a:rPr lang="en-GB" sz="2000" b="0" i="0" u="none" strike="noStrike" cap="none">
                <a:solidFill>
                  <a:schemeClr val="dk1"/>
                </a:solidFill>
                <a:latin typeface="Arial"/>
                <a:ea typeface="Arial"/>
                <a:cs typeface="Arial"/>
                <a:sym typeface="Arial"/>
              </a:rPr>
              <a:t> ad-Din (Shi’a)</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Nature of Allah (Tawhid, omnipotence, beneficence, mercy, fairness and justice</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Angels - Jibril and </a:t>
            </a:r>
            <a:r>
              <a:rPr lang="en-GB" sz="2000">
                <a:solidFill>
                  <a:schemeClr val="dk1"/>
                </a:solidFill>
              </a:rPr>
              <a:t>Mikhail</a:t>
            </a:r>
            <a:r>
              <a:rPr lang="en-GB" sz="2000" b="0" i="0" u="none" strike="noStrike" cap="none">
                <a:solidFill>
                  <a:schemeClr val="dk1"/>
                </a:solidFill>
                <a:latin typeface="Arial"/>
                <a:ea typeface="Arial"/>
                <a:cs typeface="Arial"/>
                <a:sym typeface="Arial"/>
              </a:rPr>
              <a:t>, predestination, free will and Day of Judgement</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Afterlife (Akhirah) - resurrection, heaven and hell</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Prophethood (Risalah) -  Adam, Ibrahim and Muhammad</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Holy Books</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Qur’an: revelation and authority</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Torah, Psalms, Gospel and Scrolls of Abraham</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The Imamate (Shi’a)</a:t>
            </a:r>
            <a:endParaRPr sz="2000" b="0" i="0" u="none" strike="noStrike" cap="none">
              <a:solidFill>
                <a:schemeClr val="dk1"/>
              </a:solidFill>
              <a:latin typeface="Arial"/>
              <a:ea typeface="Arial"/>
              <a:cs typeface="Arial"/>
              <a:sym typeface="Arial"/>
            </a:endParaRPr>
          </a:p>
        </p:txBody>
      </p:sp>
      <p:sp>
        <p:nvSpPr>
          <p:cNvPr id="1114" name="Google Shape;1114;p7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8"/>
          <p:cNvSpPr txBox="1">
            <a:spLocks noGrp="1"/>
          </p:cNvSpPr>
          <p:nvPr>
            <p:ph type="title"/>
          </p:nvPr>
        </p:nvSpPr>
        <p:spPr>
          <a:xfrm>
            <a:off x="257705" y="8488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Beliefs and Teachings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1120" name="Google Shape;1120;p78"/>
          <p:cNvGraphicFramePr/>
          <p:nvPr/>
        </p:nvGraphicFramePr>
        <p:xfrm>
          <a:off x="152400" y="1905000"/>
          <a:ext cx="3000000" cy="3000000"/>
        </p:xfrm>
        <a:graphic>
          <a:graphicData uri="http://schemas.openxmlformats.org/drawingml/2006/table">
            <a:tbl>
              <a:tblPr bandRow="1" bandCol="1">
                <a:noFill/>
                <a:tableStyleId>{398B6CCC-08C6-4697-A90E-0D910526C975}</a:tableStyleId>
              </a:tblPr>
              <a:tblGrid>
                <a:gridCol w="2210175">
                  <a:extLst>
                    <a:ext uri="{9D8B030D-6E8A-4147-A177-3AD203B41FA5}">
                      <a16:colId xmlns:a16="http://schemas.microsoft.com/office/drawing/2014/main" val="20000"/>
                    </a:ext>
                  </a:extLst>
                </a:gridCol>
                <a:gridCol w="5079775">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omic Sans MS"/>
                          <a:ea typeface="Comic Sans MS"/>
                          <a:cs typeface="Comic Sans MS"/>
                          <a:sym typeface="Comic Sans MS"/>
                        </a:rPr>
                        <a:t>Topic</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omic Sans MS"/>
                          <a:ea typeface="Comic Sans MS"/>
                          <a:cs typeface="Comic Sans MS"/>
                          <a:sym typeface="Comic Sans MS"/>
                        </a:rPr>
                        <a:t>Key teaching/Quote</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0">
                <a:tc rowSpan="2">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Oneness (Tawhid)</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‘He is Allah, the One, Allah is eternal and absolute. None is born of Him, He is unborn. There is none like unto him’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‘…He who is he All-knowing, the All Powerful, able to do anything’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Justice</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‘Indeed Allah commands you towards Justice.’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Immanence (Allah is vital to human existence)</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‘And He is with you wherever you may be’ (Qur’an)</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‘We are closer to human than his jugular vein’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Transcendence (Allah is outside the world)</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‘No vision can comprehend Him…He is above all comprehension.’ (Qur’an)</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‘Nothing there is like Him’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Allah as fair and just</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‘…let not hatred of any people seduce you that you deal not justly.’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Prophethood - Adam</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‘…I am going to create a human out of clay…so when I have made him, and breathed life into him.’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0">
                <a:tc rowSpan="3">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Role of the prophet Muhammed</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‘Muhammed is not the father of one of your men, but the messenger of Allah and the Seal of the Prophets’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‘The best of you is he who is the best to his family.’ (Hadith)</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Qur’an (it is without error)</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‘Falsehood shall never come into it’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Shari’ah (the importance of following laws)</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‘Whoever disobeys Allah and His messenger have certainly strayed into clear error.’</a:t>
                      </a:r>
                      <a:r>
                        <a:rPr lang="en-GB" sz="1300" u="none" strike="noStrike" cap="none">
                          <a:latin typeface="Comic Sans MS"/>
                          <a:ea typeface="Comic Sans MS"/>
                          <a:cs typeface="Comic Sans MS"/>
                          <a:sym typeface="Comic Sans MS"/>
                        </a:rPr>
                        <a:t> (Qur’an)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r h="0">
                <a:tc rowSpan="2">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Angels</a:t>
                      </a:r>
                      <a:endParaRPr sz="13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‘We don’t descend except for the command of our Lord.’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3"/>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‘They [angels] do not precede Him in speech and only according to his commandment do they act.’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4"/>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Predestination</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‘Never will we be struck except by what Allah has decreed for us; He is our protector.’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5"/>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Afterlife (Akhirah) – Jannah (Heaven)</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‘No soul knows what delights of the eye are kept hidden from them of joy, as a reward for what they did.’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6"/>
                  </a:ext>
                </a:extLst>
              </a:tr>
              <a:tr h="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omic Sans MS"/>
                          <a:ea typeface="Comic Sans MS"/>
                          <a:cs typeface="Comic Sans MS"/>
                          <a:sym typeface="Comic Sans MS"/>
                        </a:rPr>
                        <a:t>Afterlife (Akhirah) – Jahannam (Hell)</a:t>
                      </a:r>
                      <a:endParaRPr sz="13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omic Sans MS"/>
                          <a:ea typeface="Comic Sans MS"/>
                          <a:cs typeface="Comic Sans MS"/>
                          <a:sym typeface="Comic Sans MS"/>
                        </a:rPr>
                        <a:t>‘Oh humanity – your sins are against your soul. It is an enjoyment of the life of the present…we will show you the truth of what you did.’ </a:t>
                      </a:r>
                      <a:r>
                        <a:rPr lang="en-GB" sz="1300" u="none" strike="noStrike" cap="none">
                          <a:latin typeface="Comic Sans MS"/>
                          <a:ea typeface="Comic Sans MS"/>
                          <a:cs typeface="Comic Sans MS"/>
                          <a:sym typeface="Comic Sans MS"/>
                        </a:rPr>
                        <a:t>(Qur’an)</a:t>
                      </a:r>
                      <a:endParaRPr sz="13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7"/>
                  </a:ext>
                </a:extLst>
              </a:tr>
            </a:tbl>
          </a:graphicData>
        </a:graphic>
      </p:graphicFrame>
      <p:sp>
        <p:nvSpPr>
          <p:cNvPr id="1121" name="Google Shape;1121;p7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79"/>
          <p:cNvSpPr txBox="1">
            <a:spLocks noGrp="1"/>
          </p:cNvSpPr>
          <p:nvPr>
            <p:ph type="title"/>
          </p:nvPr>
        </p:nvSpPr>
        <p:spPr>
          <a:xfrm>
            <a:off x="257705" y="818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Sunni and Shi’a Islam</a:t>
            </a:r>
            <a:endParaRPr sz="2800" b="1" i="0" u="sng" strike="noStrike" cap="none">
              <a:solidFill>
                <a:schemeClr val="dk1"/>
              </a:solidFill>
              <a:latin typeface="Arial"/>
              <a:ea typeface="Arial"/>
              <a:cs typeface="Arial"/>
              <a:sym typeface="Arial"/>
            </a:endParaRPr>
          </a:p>
        </p:txBody>
      </p:sp>
      <p:graphicFrame>
        <p:nvGraphicFramePr>
          <p:cNvPr id="1127" name="Google Shape;1127;p79"/>
          <p:cNvGraphicFramePr/>
          <p:nvPr/>
        </p:nvGraphicFramePr>
        <p:xfrm>
          <a:off x="125049" y="2680795"/>
          <a:ext cx="3000000" cy="3000000"/>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729325">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Sunni Islam - </a:t>
                      </a:r>
                      <a:r>
                        <a:rPr lang="en-GB" sz="1800" u="none" strike="noStrike" cap="none">
                          <a:solidFill>
                            <a:schemeClr val="dk1"/>
                          </a:solidFill>
                        </a:rPr>
                        <a:t>Muslims who believe in the (elected) successorship of Abu Bakar.</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Shi’a Islam - </a:t>
                      </a:r>
                      <a:r>
                        <a:rPr lang="en-GB" sz="1800" u="none" strike="noStrike" cap="none">
                          <a:solidFill>
                            <a:schemeClr val="dk1"/>
                          </a:solidFill>
                        </a:rPr>
                        <a:t>Muslims who believe in the  successorship of Muhammad’s cousin Ali.</a:t>
                      </a:r>
                      <a:endParaRPr sz="18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When Muhammad died, most Muslims felt that only the Quran and Sunnah (Muhammad’s teachings and actions) had the guide to the beliefs and behaviour of Muslims.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They elected Abu Bakar as leader (Caliph) to act on behalf of Allah and Muhammad to make sure people followed Allah’s rules.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Caliph’s did not make laws, just enforce them once the community and had considered the views of Scholars who studied the Quran and Sunnah.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This group became known as Sunni as they follow the Sunnah.</a:t>
                      </a:r>
                      <a:endParaRPr sz="1800"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Another group of Muslims felt that Muhammad named his cousin Ali as his successor.</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had been one of the first converts to Islam and had married Muhammad’s daughters.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Ali and supporters thought he was the true leader (Imam)as he was a descendant of Muhammad and chosen by God.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Ali’s claim to be leader was ignored by many and Shi’a developed.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Today, Shi’a Muslims have their own laws and only accept sayings of Muhammad passed down through Ali or his followers.</a:t>
                      </a:r>
                      <a:endParaRPr sz="1800" u="none" strike="noStrike" cap="none"/>
                    </a:p>
                  </a:txBody>
                  <a:tcPr marL="75600" marR="75600" marT="190050" marB="190050"/>
                </a:tc>
                <a:extLst>
                  <a:ext uri="{0D108BD9-81ED-4DB2-BD59-A6C34878D82A}">
                    <a16:rowId xmlns:a16="http://schemas.microsoft.com/office/drawing/2014/main" val="10001"/>
                  </a:ext>
                </a:extLst>
              </a:tr>
            </a:tbl>
          </a:graphicData>
        </a:graphic>
      </p:graphicFrame>
      <p:sp>
        <p:nvSpPr>
          <p:cNvPr id="1128" name="Google Shape;1128;p79"/>
          <p:cNvSpPr txBox="1"/>
          <p:nvPr/>
        </p:nvSpPr>
        <p:spPr>
          <a:xfrm>
            <a:off x="126000" y="633600"/>
            <a:ext cx="7262100" cy="2778900"/>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07916"/>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Sunni and Shi’a both hold the belief in one God, prophethood of Muhammad, guidance of the Quran </a:t>
            </a:r>
            <a:endParaRPr sz="1400" b="0" i="0" u="none" strike="noStrike" cap="none">
              <a:solidFill>
                <a:schemeClr val="dk1"/>
              </a:solidFill>
              <a:latin typeface="Arial"/>
              <a:ea typeface="Arial"/>
              <a:cs typeface="Arial"/>
              <a:sym typeface="Arial"/>
            </a:endParaRPr>
          </a:p>
          <a:p>
            <a:pPr marL="457200" marR="0" lvl="0" indent="-317500" algn="l" rtl="0">
              <a:lnSpc>
                <a:spcPct val="107916"/>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They only differ in interpretations of aspects of belief and law and the emphasis based on beliefs</a:t>
            </a:r>
            <a:endParaRPr sz="1400" b="0" i="0" u="none" strike="noStrike" cap="none">
              <a:solidFill>
                <a:srgbClr val="000000"/>
              </a:solidFill>
              <a:latin typeface="Arial"/>
              <a:ea typeface="Arial"/>
              <a:cs typeface="Arial"/>
              <a:sym typeface="Arial"/>
            </a:endParaRPr>
          </a:p>
        </p:txBody>
      </p:sp>
      <p:sp>
        <p:nvSpPr>
          <p:cNvPr id="1129" name="Google Shape;1129;p7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80"/>
          <p:cNvSpPr txBox="1">
            <a:spLocks noGrp="1"/>
          </p:cNvSpPr>
          <p:nvPr>
            <p:ph type="title"/>
          </p:nvPr>
        </p:nvSpPr>
        <p:spPr>
          <a:xfrm>
            <a:off x="257705" y="608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Beliefs</a:t>
            </a:r>
            <a:endParaRPr sz="2800" b="1" i="0" u="sng" strike="noStrike" cap="none">
              <a:solidFill>
                <a:schemeClr val="dk1"/>
              </a:solidFill>
              <a:latin typeface="Arial"/>
              <a:ea typeface="Arial"/>
              <a:cs typeface="Arial"/>
              <a:sym typeface="Arial"/>
            </a:endParaRPr>
          </a:p>
        </p:txBody>
      </p:sp>
      <p:graphicFrame>
        <p:nvGraphicFramePr>
          <p:cNvPr id="1135" name="Google Shape;1135;p80"/>
          <p:cNvGraphicFramePr/>
          <p:nvPr/>
        </p:nvGraphicFramePr>
        <p:xfrm>
          <a:off x="125049" y="1385395"/>
          <a:ext cx="3000000" cy="3000000"/>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729325">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Six Articles of Faith - Sunni Islam</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Five Roots of </a:t>
                      </a:r>
                      <a:r>
                        <a:rPr lang="en-GB" sz="1800" b="1"/>
                        <a:t>Usul</a:t>
                      </a:r>
                      <a:r>
                        <a:rPr lang="en-GB" sz="1800" b="1" u="none" strike="noStrike" cap="none"/>
                        <a:t> ad-Din - Shi’a Islam </a:t>
                      </a:r>
                      <a:endParaRPr sz="1800" u="none" strike="noStrike" cap="none"/>
                    </a:p>
                  </a:txBody>
                  <a:tcPr marL="75600" marR="75600" marT="190050" marB="190050"/>
                </a:tc>
                <a:extLst>
                  <a:ext uri="{0D108BD9-81ED-4DB2-BD59-A6C34878D82A}">
                    <a16:rowId xmlns:a16="http://schemas.microsoft.com/office/drawing/2014/main" val="10000"/>
                  </a:ext>
                </a:extLst>
              </a:tr>
              <a:tr h="1390000">
                <a:tc>
                  <a:txBody>
                    <a:bodyPr/>
                    <a:lstStyle/>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There is one God (Tawhid).</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Angels communicate with man.</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 Quran (recitation) is the most important writing in Islam and the highest authority.</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Muhammad (highly praised) is the most important prophet of God.</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 Day of Judgement is when all humanity will be judged by God and sent to paradise or hell.</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Supremacy of God means that God already knows but also makes everything happen in the world and human life.</a:t>
                      </a:r>
                      <a:endParaRPr sz="1800" u="none" strike="noStrike" cap="none">
                        <a:solidFill>
                          <a:schemeClr val="dk1"/>
                        </a:solidFill>
                      </a:endParaRPr>
                    </a:p>
                  </a:txBody>
                  <a:tcPr marL="75600" marR="75600" marT="190050" marB="190050"/>
                </a:tc>
                <a:tc>
                  <a:txBody>
                    <a:bodyPr/>
                    <a:lstStyle/>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Tawhid means God is one, God is not made of different parts.</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Prophethood means accepting that Muhammad was the last prophet and that God’s revelation through him, are true.</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God is just and wise, cannot do wrong and holds humans accountable for their actions.</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The Imamate means accepting the twelve Imams are leaders of Islam and guard the truth of their religion without error.</a:t>
                      </a:r>
                      <a:endParaRPr sz="1800" u="none" strike="noStrike" cap="none">
                        <a:solidFill>
                          <a:schemeClr val="dk1"/>
                        </a:solidFill>
                      </a:endParaRPr>
                    </a:p>
                    <a:p>
                      <a:pPr marL="952500" marR="0" lvl="0" indent="-596900" algn="l" rtl="0">
                        <a:lnSpc>
                          <a:spcPct val="107916"/>
                        </a:lnSpc>
                        <a:spcBef>
                          <a:spcPts val="0"/>
                        </a:spcBef>
                        <a:spcAft>
                          <a:spcPts val="0"/>
                        </a:spcAft>
                        <a:buClr>
                          <a:schemeClr val="dk1"/>
                        </a:buClr>
                        <a:buSzPts val="1800"/>
                        <a:buFont typeface="Arial"/>
                        <a:buAutoNum type="arabicPeriod"/>
                      </a:pPr>
                      <a:r>
                        <a:rPr lang="en-GB" sz="1800" u="none" strike="noStrike" cap="none">
                          <a:solidFill>
                            <a:schemeClr val="dk1"/>
                          </a:solidFill>
                        </a:rPr>
                        <a:t>Shi’a Muslims believe that after death they will be resurrected to be judged by God.</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1136" name="Google Shape;1136;p8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81"/>
          <p:cNvSpPr txBox="1">
            <a:spLocks noGrp="1"/>
          </p:cNvSpPr>
          <p:nvPr>
            <p:ph type="title"/>
          </p:nvPr>
        </p:nvSpPr>
        <p:spPr>
          <a:xfrm>
            <a:off x="257705" y="620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Nature of Allah</a:t>
            </a:r>
            <a:endParaRPr sz="2800" b="1" i="0" u="sng" strike="noStrike" cap="none">
              <a:solidFill>
                <a:schemeClr val="dk1"/>
              </a:solidFill>
              <a:latin typeface="Arial"/>
              <a:ea typeface="Arial"/>
              <a:cs typeface="Arial"/>
              <a:sym typeface="Arial"/>
            </a:endParaRPr>
          </a:p>
        </p:txBody>
      </p:sp>
      <p:sp>
        <p:nvSpPr>
          <p:cNvPr id="1142" name="Google Shape;1142;p81"/>
          <p:cNvSpPr txBox="1">
            <a:spLocks noGrp="1"/>
          </p:cNvSpPr>
          <p:nvPr>
            <p:ph type="body" idx="1"/>
          </p:nvPr>
        </p:nvSpPr>
        <p:spPr>
          <a:xfrm>
            <a:off x="257705" y="1405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According to the Qur’an Allah is: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One and indivisible - </a:t>
            </a:r>
            <a:r>
              <a:rPr lang="en-GB" sz="2400" b="0" i="1" u="none" strike="noStrike" cap="none">
                <a:solidFill>
                  <a:schemeClr val="dk1"/>
                </a:solidFill>
                <a:latin typeface="Arial"/>
                <a:ea typeface="Arial"/>
                <a:cs typeface="Arial"/>
                <a:sym typeface="Arial"/>
              </a:rPr>
              <a:t>‘He is Allah, the One, Allah is eternal and absolute. None is born of Him, He is unborn. There is none like unto him’ </a:t>
            </a:r>
            <a:r>
              <a:rPr lang="en-GB" sz="2400" b="0" i="0" u="none" strike="noStrike" cap="none">
                <a:solidFill>
                  <a:schemeClr val="dk1"/>
                </a:solidFill>
                <a:latin typeface="Arial"/>
                <a:ea typeface="Arial"/>
                <a:cs typeface="Arial"/>
                <a:sym typeface="Arial"/>
              </a:rPr>
              <a:t>(Qur’an)</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Immanent, within all things and close to people - </a:t>
            </a:r>
            <a:r>
              <a:rPr lang="en-GB" sz="2400" b="0" i="1" u="none" strike="noStrike" cap="none">
                <a:solidFill>
                  <a:schemeClr val="dk1"/>
                </a:solidFill>
                <a:latin typeface="Arial"/>
                <a:ea typeface="Arial"/>
                <a:cs typeface="Arial"/>
                <a:sym typeface="Arial"/>
              </a:rPr>
              <a:t>‘And He is with you wherever you may be’ (Qur’an)</a:t>
            </a:r>
            <a:endParaRPr sz="2400" b="0" i="1"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Transcendent, beyond all things - </a:t>
            </a:r>
            <a:r>
              <a:rPr lang="en-GB" sz="2400" b="0" i="1" u="none" strike="noStrike" cap="none">
                <a:solidFill>
                  <a:schemeClr val="dk1"/>
                </a:solidFill>
                <a:latin typeface="Arial"/>
                <a:ea typeface="Arial"/>
                <a:cs typeface="Arial"/>
                <a:sym typeface="Arial"/>
              </a:rPr>
              <a:t>‘Nothing there is like Him’ (Qur’an)</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Greater of the Universe.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Compassionate towards people.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Omnipotent, all knowing - </a:t>
            </a:r>
            <a:r>
              <a:rPr lang="en-GB" sz="2400" b="0" i="1" u="none" strike="noStrike" cap="none">
                <a:solidFill>
                  <a:schemeClr val="dk1"/>
                </a:solidFill>
                <a:latin typeface="Arial"/>
                <a:ea typeface="Arial"/>
                <a:cs typeface="Arial"/>
                <a:sym typeface="Arial"/>
              </a:rPr>
              <a:t>‘…He who is he All-knowing, the All Powerful, able to do anything’ (Qur’an)</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Beneficent, Source of all goodness </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Merciful, understands suffering and forgives if people are truly sorry.</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Allah always: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Acts with fairness and justice - </a:t>
            </a:r>
            <a:r>
              <a:rPr lang="en-GB" sz="2400" b="0" i="1" u="none" strike="noStrike" cap="none">
                <a:solidFill>
                  <a:schemeClr val="dk1"/>
                </a:solidFill>
                <a:latin typeface="Arial"/>
                <a:ea typeface="Arial"/>
                <a:cs typeface="Arial"/>
                <a:sym typeface="Arial"/>
              </a:rPr>
              <a:t>‘Indeed Allah commands you towards Justice.’ (Qur’an)</a:t>
            </a:r>
            <a:endParaRPr sz="2400" b="0" i="1"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Will hold people to account.</a:t>
            </a:r>
            <a:endParaRPr sz="2400" b="0" i="0" u="none" strike="noStrike" cap="none">
              <a:solidFill>
                <a:schemeClr val="dk1"/>
              </a:solidFill>
              <a:latin typeface="Arial"/>
              <a:ea typeface="Arial"/>
              <a:cs typeface="Arial"/>
              <a:sym typeface="Arial"/>
            </a:endParaRPr>
          </a:p>
        </p:txBody>
      </p:sp>
      <p:sp>
        <p:nvSpPr>
          <p:cNvPr id="1143" name="Google Shape;1143;p8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8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149" name="Google Shape;1149;p82"/>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of the six articles of faith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understandings about </a:t>
            </a:r>
            <a:r>
              <a:rPr lang="en-GB"/>
              <a:t>Muhammad's</a:t>
            </a:r>
            <a:r>
              <a:rPr lang="en-GB" sz="1800" b="0" i="0" u="none" strike="noStrike" cap="none">
                <a:solidFill>
                  <a:schemeClr val="dk2"/>
                </a:solidFill>
                <a:latin typeface="Arial"/>
                <a:ea typeface="Arial"/>
                <a:cs typeface="Arial"/>
                <a:sym typeface="Arial"/>
              </a:rPr>
              <a:t> successor in Islam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Muslim teachings about Tawhid (the Oneness of God)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150" name="Google Shape;1150;p82"/>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1" name="Google Shape;1151;p82"/>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2" name="Google Shape;1152;p82"/>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3" name="Google Shape;1153;p82"/>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4" name="Google Shape;1154;p82"/>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5" name="Google Shape;1155;p82"/>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6" name="Google Shape;1156;p82"/>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7" name="Google Shape;1157;p82"/>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8" name="Google Shape;1158;p82"/>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59" name="Google Shape;1159;p82"/>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0" name="Google Shape;1160;p82"/>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1" name="Google Shape;1161;p82"/>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2" name="Google Shape;1162;p82"/>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3" name="Google Shape;1163;p82"/>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4" name="Google Shape;1164;p82"/>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5" name="Google Shape;1165;p82"/>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6" name="Google Shape;1166;p82"/>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7" name="Google Shape;1167;p82"/>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8" name="Google Shape;1168;p82"/>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69" name="Google Shape;1169;p82"/>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70" name="Google Shape;1170;p82"/>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71" name="Google Shape;1171;p82"/>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72" name="Google Shape;1172;p82"/>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73" name="Google Shape;1173;p82"/>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sp>
        <p:nvSpPr>
          <p:cNvPr id="1174" name="Google Shape;1174;p8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8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180" name="Google Shape;1180;p83"/>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“The best way of understanding Allah is to describe Allah as transcendent”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181" name="Google Shape;1181;p83"/>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2" name="Google Shape;1182;p83"/>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3" name="Google Shape;1183;p83"/>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4" name="Google Shape;1184;p83"/>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5" name="Google Shape;1185;p83"/>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6" name="Google Shape;1186;p83"/>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7" name="Google Shape;1187;p83"/>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8" name="Google Shape;1188;p83"/>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89" name="Google Shape;1189;p83"/>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0" name="Google Shape;1190;p83"/>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1" name="Google Shape;1191;p83"/>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2" name="Google Shape;1192;p83"/>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3" name="Google Shape;1193;p83"/>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4" name="Google Shape;1194;p83"/>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5" name="Google Shape;1195;p83"/>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6" name="Google Shape;1196;p83"/>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7" name="Google Shape;1197;p83"/>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8" name="Google Shape;1198;p83"/>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199" name="Google Shape;1199;p83"/>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0" name="Google Shape;1200;p83"/>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1" name="Google Shape;1201;p83"/>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2" name="Google Shape;1202;p83"/>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3" name="Google Shape;1203;p83"/>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4" name="Google Shape;1204;p83"/>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5" name="Google Shape;1205;p8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6" name="Google Shape;1206;p83"/>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7" name="Google Shape;1207;p8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8" name="Google Shape;1208;p83"/>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09" name="Google Shape;1209;p83"/>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10" name="Google Shape;1210;p83"/>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11" name="Google Shape;1211;p83"/>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12" name="Google Shape;1212;p83"/>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13" name="Google Shape;1213;p83"/>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214" name="Google Shape;1214;p8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59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a:t>
            </a:fld>
            <a:endParaRPr sz="1000" b="0" i="0" u="none" strike="noStrike" cap="none">
              <a:solidFill>
                <a:schemeClr val="dk2"/>
              </a:solidFill>
              <a:latin typeface="Arial"/>
              <a:ea typeface="Arial"/>
              <a:cs typeface="Arial"/>
              <a:sym typeface="Arial"/>
            </a:endParaRPr>
          </a:p>
        </p:txBody>
      </p:sp>
      <p:graphicFrame>
        <p:nvGraphicFramePr>
          <p:cNvPr id="142" name="Google Shape;142;p30"/>
          <p:cNvGraphicFramePr/>
          <p:nvPr/>
        </p:nvGraphicFramePr>
        <p:xfrm>
          <a:off x="183438" y="987350"/>
          <a:ext cx="3000000" cy="3000000"/>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62550">
                  <a:extLst>
                    <a:ext uri="{9D8B030D-6E8A-4147-A177-3AD203B41FA5}">
                      <a16:colId xmlns:a16="http://schemas.microsoft.com/office/drawing/2014/main" val="20002"/>
                    </a:ext>
                  </a:extLst>
                </a:gridCol>
                <a:gridCol w="453600">
                  <a:extLst>
                    <a:ext uri="{9D8B030D-6E8A-4147-A177-3AD203B41FA5}">
                      <a16:colId xmlns:a16="http://schemas.microsoft.com/office/drawing/2014/main" val="20003"/>
                    </a:ext>
                  </a:extLst>
                </a:gridCol>
              </a:tblGrid>
              <a:tr h="571500">
                <a:tc>
                  <a:txBody>
                    <a:bodyPr/>
                    <a:lstStyle/>
                    <a:p>
                      <a:pPr marL="0" marR="0" lvl="0" indent="0" algn="ctr" rtl="0">
                        <a:lnSpc>
                          <a:spcPct val="100000"/>
                        </a:lnSpc>
                        <a:spcBef>
                          <a:spcPts val="0"/>
                        </a:spcBef>
                        <a:spcAft>
                          <a:spcPts val="0"/>
                        </a:spcAft>
                        <a:buClr>
                          <a:srgbClr val="000000"/>
                        </a:buClr>
                        <a:buSzPts val="500"/>
                        <a:buFont typeface="Arial"/>
                        <a:buNone/>
                      </a:pPr>
                      <a:endParaRPr sz="5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GB" sz="2200" i="1" u="none" strike="noStrike" cap="none">
                          <a:latin typeface="Calibri"/>
                          <a:ea typeface="Calibri"/>
                          <a:cs typeface="Calibri"/>
                          <a:sym typeface="Calibri"/>
                        </a:rPr>
                        <a:t>Component 1 - Christian Beliefs and Practices</a:t>
                      </a:r>
                      <a:endParaRPr sz="2400" i="1"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571500">
                <a:tc>
                  <a:txBody>
                    <a:bodyPr/>
                    <a:lstStyle/>
                    <a:p>
                      <a:pPr marL="0" marR="0" lvl="0" indent="0" algn="l" rtl="0">
                        <a:lnSpc>
                          <a:spcPct val="100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BELIEFS:</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nature of God:  God as </a:t>
                      </a:r>
                      <a:r>
                        <a:rPr lang="en-GB" sz="1300" b="1" u="none" strike="noStrike" cap="none">
                          <a:latin typeface="Calibri"/>
                          <a:ea typeface="Calibri"/>
                          <a:cs typeface="Calibri"/>
                          <a:sym typeface="Calibri"/>
                        </a:rPr>
                        <a:t>omnipotent</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loving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just</a:t>
                      </a:r>
                      <a:r>
                        <a:rPr lang="en-GB" sz="1300" u="none" strike="noStrike" cap="none">
                          <a:latin typeface="Calibri"/>
                          <a:ea typeface="Calibri"/>
                          <a:cs typeface="Calibri"/>
                          <a:sym typeface="Calibri"/>
                        </a:rPr>
                        <a:t> and the problem of evil.</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oneness of God and the </a:t>
                      </a:r>
                      <a:r>
                        <a:rPr lang="en-GB" sz="1300" b="1" u="none" strike="noStrike" cap="none">
                          <a:latin typeface="Calibri"/>
                          <a:ea typeface="Calibri"/>
                          <a:cs typeface="Calibri"/>
                          <a:sym typeface="Calibri"/>
                        </a:rPr>
                        <a:t>Trinity</a:t>
                      </a:r>
                      <a:r>
                        <a:rPr lang="en-GB" sz="1300" u="none" strike="noStrike" cap="none">
                          <a:latin typeface="Calibri"/>
                          <a:ea typeface="Calibri"/>
                          <a:cs typeface="Calibri"/>
                          <a:sym typeface="Calibri"/>
                        </a:rPr>
                        <a:t>: Father, Son and Holy Spirit. </a:t>
                      </a:r>
                      <a:endParaRPr sz="13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Different Christian beliefs about creation including the role of </a:t>
                      </a:r>
                      <a:r>
                        <a:rPr lang="en-GB" sz="1300" b="1" u="none" strike="noStrike" cap="none">
                          <a:latin typeface="Calibri"/>
                          <a:ea typeface="Calibri"/>
                          <a:cs typeface="Calibri"/>
                          <a:sym typeface="Calibri"/>
                        </a:rPr>
                        <a:t>Word</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Spirit</a:t>
                      </a:r>
                      <a:r>
                        <a:rPr lang="en-GB" sz="1300" u="none" strike="noStrike" cap="none">
                          <a:latin typeface="Calibri"/>
                          <a:ea typeface="Calibri"/>
                          <a:cs typeface="Calibri"/>
                          <a:sym typeface="Calibri"/>
                        </a:rPr>
                        <a:t> (John 1:1-3 and Genesis 1:1-3).</a:t>
                      </a: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Jesus Christ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Salvation:</a:t>
                      </a:r>
                      <a:r>
                        <a:rPr lang="en-GB" sz="1300" u="none" strike="noStrike" cap="none">
                          <a:latin typeface="Calibri"/>
                          <a:ea typeface="Calibri"/>
                          <a:cs typeface="Calibri"/>
                          <a:sym typeface="Calibri"/>
                        </a:rPr>
                        <a:t> Beliefs and teaching about the </a:t>
                      </a:r>
                      <a:r>
                        <a:rPr lang="en-GB" sz="1300" b="1" u="none" strike="noStrike" cap="none">
                          <a:latin typeface="Calibri"/>
                          <a:ea typeface="Calibri"/>
                          <a:cs typeface="Calibri"/>
                          <a:sym typeface="Calibri"/>
                        </a:rPr>
                        <a:t>incarnation</a:t>
                      </a:r>
                      <a:r>
                        <a:rPr lang="en-GB" sz="1300" u="none" strike="noStrike" cap="none">
                          <a:latin typeface="Calibri"/>
                          <a:ea typeface="Calibri"/>
                          <a:cs typeface="Calibri"/>
                          <a:sym typeface="Calibri"/>
                        </a:rPr>
                        <a:t> and Jesus as the Son of God and the </a:t>
                      </a:r>
                      <a:r>
                        <a:rPr lang="en-GB" sz="1300" b="1" u="none" strike="noStrike" cap="none">
                          <a:latin typeface="Calibri"/>
                          <a:ea typeface="Calibri"/>
                          <a:cs typeface="Calibri"/>
                          <a:sym typeface="Calibri"/>
                        </a:rPr>
                        <a:t>crucifixion. </a:t>
                      </a:r>
                      <a:endParaRPr sz="1300" b="1"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Jesus Christ and Salvation</a:t>
                      </a:r>
                      <a:r>
                        <a:rPr lang="en-GB" sz="1300" b="1" u="none" strike="noStrike" cap="none">
                          <a:latin typeface="Calibri"/>
                          <a:ea typeface="Calibri"/>
                          <a:cs typeface="Calibri"/>
                          <a:sym typeface="Calibri"/>
                        </a:rPr>
                        <a:t>:</a:t>
                      </a:r>
                      <a:r>
                        <a:rPr lang="en-GB" sz="1300" u="none" strike="noStrike" cap="none">
                          <a:latin typeface="Calibri"/>
                          <a:ea typeface="Calibri"/>
                          <a:cs typeface="Calibri"/>
                          <a:sym typeface="Calibri"/>
                        </a:rPr>
                        <a:t> Beliefs and teaching about the </a:t>
                      </a:r>
                      <a:r>
                        <a:rPr lang="en-GB" sz="1300" b="1" u="none" strike="noStrike" cap="none">
                          <a:latin typeface="Calibri"/>
                          <a:ea typeface="Calibri"/>
                          <a:cs typeface="Calibri"/>
                          <a:sym typeface="Calibri"/>
                        </a:rPr>
                        <a:t>resurrection</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ascension</a:t>
                      </a:r>
                      <a:r>
                        <a:rPr lang="en-GB" sz="1300" u="none" strike="noStrike" cap="none">
                          <a:latin typeface="Calibri"/>
                          <a:ea typeface="Calibri"/>
                          <a:cs typeface="Calibri"/>
                          <a:sym typeface="Calibri"/>
                        </a:rPr>
                        <a:t> and life after death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Jesus Christ and Salva</a:t>
                      </a:r>
                      <a:r>
                        <a:rPr lang="en-GB" sz="1300" i="1" u="none" strike="noStrike" cap="none">
                          <a:latin typeface="Calibri"/>
                          <a:ea typeface="Calibri"/>
                          <a:cs typeface="Calibri"/>
                          <a:sym typeface="Calibri"/>
                        </a:rPr>
                        <a:t>t</a:t>
                      </a:r>
                      <a:r>
                        <a:rPr lang="en-GB" sz="1300" u="none" strike="noStrike" cap="none">
                          <a:latin typeface="Calibri"/>
                          <a:ea typeface="Calibri"/>
                          <a:cs typeface="Calibri"/>
                          <a:sym typeface="Calibri"/>
                        </a:rPr>
                        <a:t>ion</a:t>
                      </a:r>
                      <a:r>
                        <a:rPr lang="en-GB" sz="1300" b="1" u="none" strike="noStrike" cap="none">
                          <a:latin typeface="Calibri"/>
                          <a:ea typeface="Calibri"/>
                          <a:cs typeface="Calibri"/>
                          <a:sym typeface="Calibri"/>
                        </a:rPr>
                        <a:t>:</a:t>
                      </a:r>
                      <a:r>
                        <a:rPr lang="en-GB" sz="1300" u="none" strike="noStrike" cap="none">
                          <a:latin typeface="Calibri"/>
                          <a:ea typeface="Calibri"/>
                          <a:cs typeface="Calibri"/>
                          <a:sym typeface="Calibri"/>
                        </a:rPr>
                        <a:t> Different Christian beliefs about the </a:t>
                      </a:r>
                      <a:r>
                        <a:rPr lang="en-GB" sz="1300" b="1" u="none" strike="noStrike" cap="none">
                          <a:latin typeface="Calibri"/>
                          <a:ea typeface="Calibri"/>
                          <a:cs typeface="Calibri"/>
                          <a:sym typeface="Calibri"/>
                        </a:rPr>
                        <a:t>afterlife</a:t>
                      </a:r>
                      <a:r>
                        <a:rPr lang="en-GB" sz="1300" u="none" strike="noStrike" cap="none">
                          <a:latin typeface="Calibri"/>
                          <a:ea typeface="Calibri"/>
                          <a:cs typeface="Calibri"/>
                          <a:sym typeface="Calibri"/>
                        </a:rPr>
                        <a:t> and their importance, including: </a:t>
                      </a:r>
                      <a:r>
                        <a:rPr lang="en-GB" sz="1300" b="1" u="none" strike="noStrike" cap="none">
                          <a:latin typeface="Calibri"/>
                          <a:ea typeface="Calibri"/>
                          <a:cs typeface="Calibri"/>
                          <a:sym typeface="Calibri"/>
                        </a:rPr>
                        <a:t>resurrection</a:t>
                      </a:r>
                      <a:r>
                        <a:rPr lang="en-GB" sz="1300" u="none" strike="noStrike" cap="none">
                          <a:latin typeface="Calibri"/>
                          <a:ea typeface="Calibri"/>
                          <a:cs typeface="Calibri"/>
                          <a:sym typeface="Calibri"/>
                        </a:rPr>
                        <a:t> and life after death: </a:t>
                      </a:r>
                      <a:r>
                        <a:rPr lang="en-GB" sz="1300" b="1" u="none" strike="noStrike" cap="none">
                          <a:latin typeface="Calibri"/>
                          <a:ea typeface="Calibri"/>
                          <a:cs typeface="Calibri"/>
                          <a:sym typeface="Calibri"/>
                        </a:rPr>
                        <a:t>judgement</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heaven</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hell.</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6"/>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Jesus Christ and Salvation</a:t>
                      </a:r>
                      <a:r>
                        <a:rPr lang="en-GB" sz="1300" b="1" u="none" strike="noStrike" cap="none">
                          <a:latin typeface="Calibri"/>
                          <a:ea typeface="Calibri"/>
                          <a:cs typeface="Calibri"/>
                          <a:sym typeface="Calibri"/>
                        </a:rPr>
                        <a:t>:</a:t>
                      </a:r>
                      <a:r>
                        <a:rPr lang="en-GB" sz="1300" u="none" strike="noStrike" cap="none">
                          <a:latin typeface="Calibri"/>
                          <a:ea typeface="Calibri"/>
                          <a:cs typeface="Calibri"/>
                          <a:sym typeface="Calibri"/>
                        </a:rPr>
                        <a:t> Beliefs and teaching about </a:t>
                      </a:r>
                      <a:r>
                        <a:rPr lang="en-GB" sz="1300" b="1" u="none" strike="noStrike" cap="none">
                          <a:latin typeface="Calibri"/>
                          <a:ea typeface="Calibri"/>
                          <a:cs typeface="Calibri"/>
                          <a:sym typeface="Calibri"/>
                        </a:rPr>
                        <a:t>sin</a:t>
                      </a:r>
                      <a:r>
                        <a:rPr lang="en-GB" sz="1300" u="none" strike="noStrike" cap="none">
                          <a:latin typeface="Calibri"/>
                          <a:ea typeface="Calibri"/>
                          <a:cs typeface="Calibri"/>
                          <a:sym typeface="Calibri"/>
                        </a:rPr>
                        <a:t>, including </a:t>
                      </a:r>
                      <a:r>
                        <a:rPr lang="en-GB" sz="1300" b="1" u="none" strike="noStrike" cap="none">
                          <a:latin typeface="Calibri"/>
                          <a:ea typeface="Calibri"/>
                          <a:cs typeface="Calibri"/>
                          <a:sym typeface="Calibri"/>
                        </a:rPr>
                        <a:t>original sin,</a:t>
                      </a:r>
                      <a:r>
                        <a:rPr lang="en-GB" sz="1300" u="none" strike="noStrike" cap="none">
                          <a:latin typeface="Calibri"/>
                          <a:ea typeface="Calibri"/>
                          <a:cs typeface="Calibri"/>
                          <a:sym typeface="Calibri"/>
                        </a:rPr>
                        <a:t> the means of </a:t>
                      </a:r>
                      <a:r>
                        <a:rPr lang="en-GB" sz="1300" b="1" u="none" strike="noStrike" cap="none">
                          <a:latin typeface="Calibri"/>
                          <a:ea typeface="Calibri"/>
                          <a:cs typeface="Calibri"/>
                          <a:sym typeface="Calibri"/>
                        </a:rPr>
                        <a:t>salvation</a:t>
                      </a:r>
                      <a:r>
                        <a:rPr lang="en-GB" sz="1300" u="none" strike="noStrike" cap="none">
                          <a:latin typeface="Calibri"/>
                          <a:ea typeface="Calibri"/>
                          <a:cs typeface="Calibri"/>
                          <a:sym typeface="Calibri"/>
                        </a:rPr>
                        <a:t>, including, </a:t>
                      </a:r>
                      <a:r>
                        <a:rPr lang="en-GB" sz="1300" b="1" u="none" strike="noStrike" cap="none">
                          <a:latin typeface="Calibri"/>
                          <a:ea typeface="Calibri"/>
                          <a:cs typeface="Calibri"/>
                          <a:sym typeface="Calibri"/>
                        </a:rPr>
                        <a:t>law</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grace</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Spirit</a:t>
                      </a:r>
                      <a:r>
                        <a:rPr lang="en-GB" sz="1300" u="none" strike="noStrike" cap="none">
                          <a:latin typeface="Calibri"/>
                          <a:ea typeface="Calibri"/>
                          <a:cs typeface="Calibri"/>
                          <a:sym typeface="Calibri"/>
                        </a:rPr>
                        <a:t>, the role of Christ in </a:t>
                      </a:r>
                      <a:r>
                        <a:rPr lang="en-GB" sz="1300" b="1" u="none" strike="noStrike" cap="none">
                          <a:latin typeface="Calibri"/>
                          <a:ea typeface="Calibri"/>
                          <a:cs typeface="Calibri"/>
                          <a:sym typeface="Calibri"/>
                        </a:rPr>
                        <a:t>salvation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atonement.  </a:t>
                      </a:r>
                      <a:endParaRPr sz="1300" b="1"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71500">
                <a:tc>
                  <a:txBody>
                    <a:bodyPr/>
                    <a:lstStyle/>
                    <a:p>
                      <a:pPr marL="0" marR="0" lvl="0" indent="0" algn="ctr" rtl="0">
                        <a:lnSpc>
                          <a:spcPct val="115000"/>
                        </a:lnSpc>
                        <a:spcBef>
                          <a:spcPts val="0"/>
                        </a:spcBef>
                        <a:spcAft>
                          <a:spcPts val="0"/>
                        </a:spcAft>
                        <a:buClr>
                          <a:srgbClr val="000000"/>
                        </a:buClr>
                        <a:buSzPts val="1000"/>
                        <a:buFont typeface="Arial"/>
                        <a:buNone/>
                      </a:pPr>
                      <a:endParaRPr sz="1000" b="1"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8"/>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PRACTICES:</a:t>
                      </a:r>
                      <a:r>
                        <a:rPr lang="en-GB" sz="1300" u="none" strike="noStrike" cap="none">
                          <a:latin typeface="Calibri"/>
                          <a:ea typeface="Calibri"/>
                          <a:cs typeface="Calibri"/>
                          <a:sym typeface="Calibri"/>
                        </a:rPr>
                        <a:t> </a:t>
                      </a:r>
                      <a:r>
                        <a:rPr lang="en-GB" sz="1300" i="1" u="none" strike="noStrike" cap="none">
                          <a:latin typeface="Calibri"/>
                          <a:ea typeface="Calibri"/>
                          <a:cs typeface="Calibri"/>
                          <a:sym typeface="Calibri"/>
                        </a:rPr>
                        <a:t>Worship and festivals:</a:t>
                      </a:r>
                      <a:r>
                        <a:rPr lang="en-GB" sz="1300" u="none" strike="noStrike" cap="none">
                          <a:latin typeface="Calibri"/>
                          <a:ea typeface="Calibri"/>
                          <a:cs typeface="Calibri"/>
                          <a:sym typeface="Calibri"/>
                        </a:rPr>
                        <a:t> Different forms of worship and their significance: </a:t>
                      </a:r>
                      <a:endParaRPr sz="13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Liturgical, non-liturgical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informal,</a:t>
                      </a:r>
                      <a:r>
                        <a:rPr lang="en-GB" sz="1300" u="none" strike="noStrike" cap="none">
                          <a:latin typeface="Calibri"/>
                          <a:ea typeface="Calibri"/>
                          <a:cs typeface="Calibri"/>
                          <a:sym typeface="Calibri"/>
                        </a:rPr>
                        <a:t> including the use of the</a:t>
                      </a:r>
                      <a:r>
                        <a:rPr lang="en-GB" sz="1300" b="1" u="none" strike="noStrike" cap="none">
                          <a:latin typeface="Calibri"/>
                          <a:ea typeface="Calibri"/>
                          <a:cs typeface="Calibri"/>
                          <a:sym typeface="Calibri"/>
                        </a:rPr>
                        <a:t> Bible</a:t>
                      </a:r>
                      <a:r>
                        <a:rPr lang="en-GB" sz="1300" u="none" strike="noStrike" cap="none">
                          <a:latin typeface="Calibri"/>
                          <a:ea typeface="Calibri"/>
                          <a:cs typeface="Calibri"/>
                          <a:sym typeface="Calibri"/>
                        </a:rPr>
                        <a:t> and private worship.   Prayer and its significance, including </a:t>
                      </a:r>
                      <a:r>
                        <a:rPr lang="en-GB" sz="1300" b="1" u="none" strike="noStrike" cap="none">
                          <a:latin typeface="Calibri"/>
                          <a:ea typeface="Calibri"/>
                          <a:cs typeface="Calibri"/>
                          <a:sym typeface="Calibri"/>
                        </a:rPr>
                        <a:t>Lord’s Prayer</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informal prayer.</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role and meaning of the sacraments: The meaning of </a:t>
                      </a:r>
                      <a:r>
                        <a:rPr lang="en-GB" sz="1300" b="1" u="none" strike="noStrike" cap="none">
                          <a:latin typeface="Calibri"/>
                          <a:ea typeface="Calibri"/>
                          <a:cs typeface="Calibri"/>
                          <a:sym typeface="Calibri"/>
                        </a:rPr>
                        <a:t>sacrament,</a:t>
                      </a:r>
                      <a:r>
                        <a:rPr lang="en-GB" sz="1300" u="none" strike="noStrike" cap="none">
                          <a:latin typeface="Calibri"/>
                          <a:ea typeface="Calibri"/>
                          <a:cs typeface="Calibri"/>
                          <a:sym typeface="Calibri"/>
                        </a:rPr>
                        <a:t> the sacrament of </a:t>
                      </a:r>
                      <a:r>
                        <a:rPr lang="en-GB" sz="1300" b="1" u="none" strike="noStrike" cap="none">
                          <a:latin typeface="Calibri"/>
                          <a:ea typeface="Calibri"/>
                          <a:cs typeface="Calibri"/>
                          <a:sym typeface="Calibri"/>
                        </a:rPr>
                        <a:t>baptism </a:t>
                      </a:r>
                      <a:r>
                        <a:rPr lang="en-GB" sz="1300" u="none" strike="noStrike" cap="none">
                          <a:latin typeface="Calibri"/>
                          <a:ea typeface="Calibri"/>
                          <a:cs typeface="Calibri"/>
                          <a:sym typeface="Calibri"/>
                        </a:rPr>
                        <a:t>and its significance for Christians; </a:t>
                      </a:r>
                      <a:r>
                        <a:rPr lang="en-GB" sz="1300" b="1" u="none" strike="noStrike" cap="none">
                          <a:latin typeface="Calibri"/>
                          <a:ea typeface="Calibri"/>
                          <a:cs typeface="Calibri"/>
                          <a:sym typeface="Calibri"/>
                        </a:rPr>
                        <a:t>infant</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believer's baptism</a:t>
                      </a:r>
                      <a:r>
                        <a:rPr lang="en-GB" sz="1300" u="none" strike="noStrike" cap="none">
                          <a:latin typeface="Calibri"/>
                          <a:ea typeface="Calibri"/>
                          <a:cs typeface="Calibri"/>
                          <a:sym typeface="Calibri"/>
                        </a:rPr>
                        <a:t>; different ways in which it is celebrated and different interpretations of its meaning.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sacrament of </a:t>
                      </a:r>
                      <a:r>
                        <a:rPr lang="en-GB" sz="1300" b="1" u="none" strike="noStrike" cap="none">
                          <a:latin typeface="Calibri"/>
                          <a:ea typeface="Calibri"/>
                          <a:cs typeface="Calibri"/>
                          <a:sym typeface="Calibri"/>
                        </a:rPr>
                        <a:t>Eucharist (Holy Communion)</a:t>
                      </a:r>
                      <a:r>
                        <a:rPr lang="en-GB" sz="1300" u="none" strike="noStrike" cap="none">
                          <a:latin typeface="Calibri"/>
                          <a:ea typeface="Calibri"/>
                          <a:cs typeface="Calibri"/>
                          <a:sym typeface="Calibri"/>
                        </a:rPr>
                        <a:t> and its significance for Christians, including different ways in which it is celebrated and different interpretations of its meaning.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role and importance of </a:t>
                      </a:r>
                      <a:r>
                        <a:rPr lang="en-GB" sz="1300" b="1" u="none" strike="noStrike" cap="none">
                          <a:latin typeface="Calibri"/>
                          <a:ea typeface="Calibri"/>
                          <a:cs typeface="Calibri"/>
                          <a:sym typeface="Calibri"/>
                        </a:rPr>
                        <a:t>pilgrimage</a:t>
                      </a:r>
                      <a:r>
                        <a:rPr lang="en-GB" sz="1300" u="none" strike="noStrike" cap="none">
                          <a:latin typeface="Calibri"/>
                          <a:ea typeface="Calibri"/>
                          <a:cs typeface="Calibri"/>
                          <a:sym typeface="Calibri"/>
                        </a:rPr>
                        <a:t> and celebrations including: two contrasting examples of Christian pilgrimage: </a:t>
                      </a:r>
                      <a:r>
                        <a:rPr lang="en-GB" sz="1300" b="1" u="none" strike="noStrike" cap="none">
                          <a:latin typeface="Calibri"/>
                          <a:ea typeface="Calibri"/>
                          <a:cs typeface="Calibri"/>
                          <a:sym typeface="Calibri"/>
                        </a:rPr>
                        <a:t>Lourdes </a:t>
                      </a:r>
                      <a:r>
                        <a:rPr lang="en-GB" sz="1300" u="none" strike="noStrike" cap="none">
                          <a:latin typeface="Calibri"/>
                          <a:ea typeface="Calibri"/>
                          <a:cs typeface="Calibri"/>
                          <a:sym typeface="Calibri"/>
                        </a:rPr>
                        <a:t>and </a:t>
                      </a:r>
                      <a:r>
                        <a:rPr lang="en-GB" sz="1300" b="1" u="none" strike="noStrike" cap="none">
                          <a:latin typeface="Calibri"/>
                          <a:ea typeface="Calibri"/>
                          <a:cs typeface="Calibri"/>
                          <a:sym typeface="Calibri"/>
                        </a:rPr>
                        <a:t>Iona.</a:t>
                      </a:r>
                      <a:r>
                        <a:rPr lang="en-GB" sz="1300" u="none" strike="noStrike" cap="none">
                          <a:latin typeface="Calibri"/>
                          <a:ea typeface="Calibri"/>
                          <a:cs typeface="Calibri"/>
                          <a:sym typeface="Calibri"/>
                        </a:rPr>
                        <a:t>  The celebrations of </a:t>
                      </a:r>
                      <a:r>
                        <a:rPr lang="en-GB" sz="1300" b="1" u="none" strike="noStrike" cap="none">
                          <a:latin typeface="Calibri"/>
                          <a:ea typeface="Calibri"/>
                          <a:cs typeface="Calibri"/>
                          <a:sym typeface="Calibri"/>
                        </a:rPr>
                        <a:t>Christmas </a:t>
                      </a:r>
                      <a:r>
                        <a:rPr lang="en-GB" sz="1300" u="none" strike="noStrike" cap="none">
                          <a:latin typeface="Calibri"/>
                          <a:ea typeface="Calibri"/>
                          <a:cs typeface="Calibri"/>
                          <a:sym typeface="Calibri"/>
                        </a:rPr>
                        <a:t>and</a:t>
                      </a:r>
                      <a:r>
                        <a:rPr lang="en-GB" sz="1300" b="1" u="none" strike="noStrike" cap="none">
                          <a:latin typeface="Calibri"/>
                          <a:ea typeface="Calibri"/>
                          <a:cs typeface="Calibri"/>
                          <a:sym typeface="Calibri"/>
                        </a:rPr>
                        <a:t> Easter, </a:t>
                      </a:r>
                      <a:r>
                        <a:rPr lang="en-GB" sz="1300" u="none" strike="noStrike" cap="none">
                          <a:latin typeface="Calibri"/>
                          <a:ea typeface="Calibri"/>
                          <a:cs typeface="Calibri"/>
                          <a:sym typeface="Calibri"/>
                        </a:rPr>
                        <a:t>including their importance for Christians in Great Britain today.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i="1" u="none" strike="noStrike" cap="none">
                          <a:latin typeface="Calibri"/>
                          <a:ea typeface="Calibri"/>
                          <a:cs typeface="Calibri"/>
                          <a:sym typeface="Calibri"/>
                        </a:rPr>
                        <a:t>The role of the church in the local and worldwide community</a:t>
                      </a:r>
                      <a:r>
                        <a:rPr lang="en-GB" sz="1300" u="none" strike="noStrike" cap="none">
                          <a:latin typeface="Calibri"/>
                          <a:ea typeface="Calibri"/>
                          <a:cs typeface="Calibri"/>
                          <a:sym typeface="Calibri"/>
                        </a:rPr>
                        <a:t>: The role of the Church in the local community, including</a:t>
                      </a:r>
                      <a:r>
                        <a:rPr lang="en-GB" sz="1300" b="1" u="none" strike="noStrike" cap="none">
                          <a:latin typeface="Calibri"/>
                          <a:ea typeface="Calibri"/>
                          <a:cs typeface="Calibri"/>
                          <a:sym typeface="Calibri"/>
                        </a:rPr>
                        <a:t> food banks</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street pastors</a:t>
                      </a:r>
                      <a:r>
                        <a:rPr lang="en-GB" sz="1300" u="none" strike="noStrike" cap="none">
                          <a:latin typeface="Calibri"/>
                          <a:ea typeface="Calibri"/>
                          <a:cs typeface="Calibri"/>
                          <a:sym typeface="Calibri"/>
                        </a:rPr>
                        <a:t>. The place of </a:t>
                      </a:r>
                      <a:r>
                        <a:rPr lang="en-GB" sz="1300" b="1" u="none" strike="noStrike" cap="none">
                          <a:latin typeface="Calibri"/>
                          <a:ea typeface="Calibri"/>
                          <a:cs typeface="Calibri"/>
                          <a:sym typeface="Calibri"/>
                        </a:rPr>
                        <a:t>mission,</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evangelism </a:t>
                      </a:r>
                      <a:r>
                        <a:rPr lang="en-GB" sz="1300" u="none" strike="noStrike" cap="none">
                          <a:latin typeface="Calibri"/>
                          <a:ea typeface="Calibri"/>
                          <a:cs typeface="Calibri"/>
                          <a:sym typeface="Calibri"/>
                        </a:rPr>
                        <a:t>and Church growth. </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r h="5715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importance of the worldwide church including: The work for </a:t>
                      </a:r>
                      <a:r>
                        <a:rPr lang="en-GB" sz="1300" b="1" u="none" strike="noStrike" cap="none">
                          <a:latin typeface="Calibri"/>
                          <a:ea typeface="Calibri"/>
                          <a:cs typeface="Calibri"/>
                          <a:sym typeface="Calibri"/>
                        </a:rPr>
                        <a:t>reconciliation</a:t>
                      </a:r>
                      <a:r>
                        <a:rPr lang="en-GB" sz="1300" u="none" strike="noStrike" cap="none">
                          <a:latin typeface="Calibri"/>
                          <a:ea typeface="Calibri"/>
                          <a:cs typeface="Calibri"/>
                          <a:sym typeface="Calibri"/>
                        </a:rPr>
                        <a:t>, how Christian church respond to </a:t>
                      </a:r>
                      <a:r>
                        <a:rPr lang="en-GB" sz="1300" b="1" u="none" strike="noStrike" cap="none">
                          <a:latin typeface="Calibri"/>
                          <a:ea typeface="Calibri"/>
                          <a:cs typeface="Calibri"/>
                          <a:sym typeface="Calibri"/>
                        </a:rPr>
                        <a:t>persecution </a:t>
                      </a:r>
                      <a:r>
                        <a:rPr lang="en-GB" sz="1300" u="none" strike="noStrike" cap="none">
                          <a:latin typeface="Calibri"/>
                          <a:ea typeface="Calibri"/>
                          <a:cs typeface="Calibri"/>
                          <a:sym typeface="Calibri"/>
                        </a:rPr>
                        <a:t>and the work of </a:t>
                      </a:r>
                      <a:r>
                        <a:rPr lang="en-GB" sz="1300" b="1" u="none" strike="noStrike" cap="none">
                          <a:latin typeface="Calibri"/>
                          <a:ea typeface="Calibri"/>
                          <a:cs typeface="Calibri"/>
                          <a:sym typeface="Calibri"/>
                        </a:rPr>
                        <a:t>Christian Aid.</a:t>
                      </a: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4"/>
                  </a:ext>
                </a:extLst>
              </a:tr>
            </a:tbl>
          </a:graphicData>
        </a:graphic>
      </p:graphicFrame>
      <p:sp>
        <p:nvSpPr>
          <p:cNvPr id="143" name="Google Shape;143;p30"/>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84"/>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220" name="Google Shape;1220;p84"/>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“To describe Allah as omnipotent is the best way to understand Allah”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221" name="Google Shape;1221;p84"/>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2" name="Google Shape;1222;p84"/>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3" name="Google Shape;1223;p84"/>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4" name="Google Shape;1224;p84"/>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5" name="Google Shape;1225;p84"/>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6" name="Google Shape;1226;p84"/>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7" name="Google Shape;1227;p84"/>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8" name="Google Shape;1228;p84"/>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29" name="Google Shape;1229;p84"/>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0" name="Google Shape;1230;p84"/>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1" name="Google Shape;1231;p84"/>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2" name="Google Shape;1232;p84"/>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3" name="Google Shape;1233;p84"/>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4" name="Google Shape;1234;p84"/>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5" name="Google Shape;1235;p84"/>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6" name="Google Shape;1236;p8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7" name="Google Shape;1237;p8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8" name="Google Shape;1238;p8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39" name="Google Shape;1239;p84"/>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0" name="Google Shape;1240;p84"/>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1" name="Google Shape;1241;p84"/>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2" name="Google Shape;1242;p84"/>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3" name="Google Shape;1243;p84"/>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4" name="Google Shape;1244;p84"/>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5" name="Google Shape;1245;p8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6" name="Google Shape;1246;p8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7" name="Google Shape;1247;p8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8" name="Google Shape;1248;p84"/>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49" name="Google Shape;1249;p84"/>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50" name="Google Shape;1250;p84"/>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51" name="Google Shape;1251;p84"/>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52" name="Google Shape;1252;p84"/>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53" name="Google Shape;1253;p84"/>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254" name="Google Shape;1254;p8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85"/>
          <p:cNvSpPr txBox="1">
            <a:spLocks noGrp="1"/>
          </p:cNvSpPr>
          <p:nvPr>
            <p:ph type="title"/>
          </p:nvPr>
        </p:nvSpPr>
        <p:spPr>
          <a:xfrm>
            <a:off x="257705" y="584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Angels</a:t>
            </a:r>
            <a:endParaRPr sz="2800" b="1" i="0" u="sng" strike="noStrike" cap="none">
              <a:solidFill>
                <a:schemeClr val="dk1"/>
              </a:solidFill>
              <a:latin typeface="Arial"/>
              <a:ea typeface="Arial"/>
              <a:cs typeface="Arial"/>
              <a:sym typeface="Arial"/>
            </a:endParaRPr>
          </a:p>
        </p:txBody>
      </p:sp>
      <p:graphicFrame>
        <p:nvGraphicFramePr>
          <p:cNvPr id="1260" name="Google Shape;1260;p85"/>
          <p:cNvGraphicFramePr/>
          <p:nvPr/>
        </p:nvGraphicFramePr>
        <p:xfrm>
          <a:off x="97476" y="4900328"/>
          <a:ext cx="3000000" cy="3000000"/>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73775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Jibril - Messenger</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Mika’il - Mercy</a:t>
                      </a:r>
                      <a:endParaRPr sz="1800" u="none" strike="noStrike" cap="none"/>
                    </a:p>
                  </a:txBody>
                  <a:tcPr marL="75600" marR="75600" marT="190050" marB="190050"/>
                </a:tc>
                <a:extLst>
                  <a:ext uri="{0D108BD9-81ED-4DB2-BD59-A6C34878D82A}">
                    <a16:rowId xmlns:a16="http://schemas.microsoft.com/office/drawing/2014/main" val="10000"/>
                  </a:ext>
                </a:extLst>
              </a:tr>
              <a:tr h="3399825">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Is an archangel, who is a trusted messenger of God.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 angel who relayed the Quran to Muhammad.</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Jibril told Muhammad what God wanted him to do and inspired him with the revelation of the Quran.</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God continued to guide Muhammad throughout his entire life, communicating with Jibril. </a:t>
                      </a:r>
                      <a:endParaRPr sz="180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GB" sz="1800" i="1" u="none" strike="noStrike" cap="none">
                          <a:solidFill>
                            <a:schemeClr val="dk1"/>
                          </a:solidFill>
                        </a:rPr>
                        <a:t>‘They [angels] do not precede Him in speech and only according to his commandment do they act.’ </a:t>
                      </a:r>
                      <a:r>
                        <a:rPr lang="en-GB" sz="1800" u="none" strike="noStrike" cap="none">
                          <a:solidFill>
                            <a:schemeClr val="dk1"/>
                          </a:solidFill>
                        </a:rPr>
                        <a:t>(Qur’an)</a:t>
                      </a:r>
                      <a:endParaRPr sz="1800" u="none" strike="noStrike" cap="none">
                        <a:solidFill>
                          <a:schemeClr val="dk1"/>
                        </a:solidFill>
                      </a:endParaRPr>
                    </a:p>
                  </a:txBody>
                  <a:tcPr marL="75600" marR="75600" marT="190050" marB="190050"/>
                </a:tc>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Is an archangel, the angel of mercy.</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is assigned to reward righteous people for the good they do during their lives on earth.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sends rain, thunder and lightning to earth.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brings nourishment for the earth.</a:t>
                      </a:r>
                      <a:endParaRPr sz="1800" u="none" strike="noStrike" cap="none">
                        <a:solidFill>
                          <a:schemeClr val="dk1"/>
                        </a:solidFill>
                      </a:endParaRPr>
                    </a:p>
                    <a:p>
                      <a:pPr marL="0" marR="0" lvl="0" indent="0" algn="l" rtl="0">
                        <a:lnSpc>
                          <a:spcPct val="115000"/>
                        </a:lnSpc>
                        <a:spcBef>
                          <a:spcPts val="1700"/>
                        </a:spcBef>
                        <a:spcAft>
                          <a:spcPts val="0"/>
                        </a:spcAft>
                        <a:buClr>
                          <a:srgbClr val="000000"/>
                        </a:buClr>
                        <a:buSzPts val="1800"/>
                        <a:buFont typeface="Arial"/>
                        <a:buNone/>
                      </a:pPr>
                      <a:r>
                        <a:rPr lang="en-GB" sz="1800" i="1" u="none" strike="noStrike" cap="none">
                          <a:solidFill>
                            <a:schemeClr val="dk1"/>
                          </a:solidFill>
                        </a:rPr>
                        <a:t>‘We don’t descend except for the command of our Lord.’ </a:t>
                      </a:r>
                      <a:r>
                        <a:rPr lang="en-GB" sz="1800" u="none" strike="noStrike" cap="none">
                          <a:solidFill>
                            <a:schemeClr val="dk1"/>
                          </a:solidFill>
                        </a:rPr>
                        <a:t>(Qur’an)</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1261" name="Google Shape;1261;p85"/>
          <p:cNvSpPr txBox="1"/>
          <p:nvPr/>
        </p:nvSpPr>
        <p:spPr>
          <a:xfrm>
            <a:off x="126000" y="575400"/>
            <a:ext cx="7262100" cy="4721400"/>
          </a:xfrm>
          <a:prstGeom prst="rect">
            <a:avLst/>
          </a:prstGeom>
          <a:noFill/>
          <a:ln>
            <a:noFill/>
          </a:ln>
        </p:spPr>
        <p:txBody>
          <a:bodyPr spcFirstLastPara="1" wrap="square" lIns="91425" tIns="91425" rIns="91425" bIns="91425" anchor="ctr" anchorCtr="0">
            <a:noAutofit/>
          </a:bodyPr>
          <a:lstStyle/>
          <a:p>
            <a:pPr marL="0" marR="0" lvl="0" indent="0" algn="l" rtl="0">
              <a:lnSpc>
                <a:spcPct val="107916"/>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What are angels in Islam?</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Angels bring the word of God to the prophets.</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For Sunni Muslims this is part of the articles of faith.</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Angels are unseen, made from light and are supernatural beings.</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What do angels do?</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80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Directly receive God’s word and pass it on to the prophets.</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They are pure and sinless, having no free will and can not displease God.</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 </a:t>
            </a:r>
            <a:r>
              <a:rPr lang="en-GB" sz="1800">
                <a:solidFill>
                  <a:schemeClr val="dk1"/>
                </a:solidFill>
              </a:rPr>
              <a:t>Israfil</a:t>
            </a:r>
            <a:r>
              <a:rPr lang="en-GB" sz="1800" b="0" i="0" u="none" strike="noStrike" cap="none">
                <a:solidFill>
                  <a:schemeClr val="dk1"/>
                </a:solidFill>
                <a:latin typeface="Arial"/>
                <a:ea typeface="Arial"/>
                <a:cs typeface="Arial"/>
                <a:sym typeface="Arial"/>
              </a:rPr>
              <a:t> will blow a trumpet to announce the day of Judgement.</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Angel of Death has helpers to take people to take people to God.</a:t>
            </a:r>
            <a:endParaRPr sz="1800" b="0" i="0" u="none" strike="noStrike" cap="none">
              <a:solidFill>
                <a:schemeClr val="dk1"/>
              </a:solidFill>
              <a:latin typeface="Calibri"/>
              <a:ea typeface="Calibri"/>
              <a:cs typeface="Calibri"/>
              <a:sym typeface="Calibri"/>
            </a:endParaRPr>
          </a:p>
        </p:txBody>
      </p:sp>
      <p:sp>
        <p:nvSpPr>
          <p:cNvPr id="1262" name="Google Shape;1262;p8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86"/>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Predestination and Free Will</a:t>
            </a:r>
            <a:endParaRPr sz="2800" b="1" i="0" u="sng" strike="noStrike" cap="none">
              <a:solidFill>
                <a:schemeClr val="dk1"/>
              </a:solidFill>
              <a:latin typeface="Arial"/>
              <a:ea typeface="Arial"/>
              <a:cs typeface="Arial"/>
              <a:sym typeface="Arial"/>
            </a:endParaRPr>
          </a:p>
        </p:txBody>
      </p:sp>
      <p:sp>
        <p:nvSpPr>
          <p:cNvPr id="1268" name="Google Shape;1268;p86"/>
          <p:cNvSpPr txBox="1">
            <a:spLocks noGrp="1"/>
          </p:cNvSpPr>
          <p:nvPr>
            <p:ph type="body" idx="1"/>
          </p:nvPr>
        </p:nvSpPr>
        <p:spPr>
          <a:xfrm>
            <a:off x="257705" y="19384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Predestination: </a:t>
            </a:r>
            <a:r>
              <a:rPr lang="en-GB" sz="2000" b="0" i="0" u="none" strike="noStrike" cap="none">
                <a:solidFill>
                  <a:schemeClr val="dk1"/>
                </a:solidFill>
                <a:latin typeface="Arial"/>
                <a:ea typeface="Arial"/>
                <a:cs typeface="Arial"/>
                <a:sym typeface="Arial"/>
              </a:rPr>
              <a:t>The belief that Allah has already determined everything that will happen in the universe.</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He has written everything out in the ‘book of decrees’</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Allah creates all things, including the actions of creatures, so they must act to his will.</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It is linked to the Sunni idea of supremacy of Allah’s will.</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As Allah is so powerful, he can determine everything that will happen.</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People are still responsible for their actions.</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GB" sz="2000" b="0" i="1" u="none" strike="noStrike" cap="none">
                <a:solidFill>
                  <a:schemeClr val="dk1"/>
                </a:solidFill>
                <a:latin typeface="Arial"/>
                <a:ea typeface="Arial"/>
                <a:cs typeface="Arial"/>
                <a:sym typeface="Arial"/>
              </a:rPr>
              <a:t>‘Never will we be struck except by what Allah has decreed for us; He is our protector.’ </a:t>
            </a:r>
            <a:r>
              <a:rPr lang="en-GB" sz="2000" b="0" i="0" u="none" strike="noStrike" cap="none">
                <a:solidFill>
                  <a:schemeClr val="dk1"/>
                </a:solidFill>
                <a:latin typeface="Arial"/>
                <a:ea typeface="Arial"/>
                <a:cs typeface="Arial"/>
                <a:sym typeface="Arial"/>
              </a:rPr>
              <a:t>(Qur’an)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Human Freedom/Free Will:</a:t>
            </a:r>
            <a:r>
              <a:rPr lang="en-GB" sz="2000" b="0" i="0" u="none" strike="noStrike" cap="none">
                <a:solidFill>
                  <a:schemeClr val="dk1"/>
                </a:solidFill>
                <a:latin typeface="Arial"/>
                <a:ea typeface="Arial"/>
                <a:cs typeface="Arial"/>
                <a:sym typeface="Arial"/>
              </a:rPr>
              <a:t> The belief that Allah knows everything that is going to happen but does not decide what is going to happen.</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This means that people still have the ability to make their own choices</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Allah is the creator of time but not bound by it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The Day of Judgement: </a:t>
            </a:r>
            <a:r>
              <a:rPr lang="en-GB" sz="2000" b="0" i="0" u="none" strike="noStrike" cap="none">
                <a:solidFill>
                  <a:schemeClr val="dk1"/>
                </a:solidFill>
                <a:latin typeface="Arial"/>
                <a:ea typeface="Arial"/>
                <a:cs typeface="Arial"/>
                <a:sym typeface="Arial"/>
              </a:rPr>
              <a:t>The day Allah will judge humans according to everything that they have done throughout their life.</a:t>
            </a: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Many Muslims believe that Allah has given humans free will, so they are responsible for their actions can can be punished or rewarded.</a:t>
            </a:r>
            <a:endParaRPr sz="2000" b="0" i="0" u="none" strike="noStrike" cap="none">
              <a:solidFill>
                <a:schemeClr val="dk1"/>
              </a:solidFill>
              <a:latin typeface="Arial"/>
              <a:ea typeface="Arial"/>
              <a:cs typeface="Arial"/>
              <a:sym typeface="Arial"/>
            </a:endParaRPr>
          </a:p>
        </p:txBody>
      </p:sp>
      <p:sp>
        <p:nvSpPr>
          <p:cNvPr id="1269" name="Google Shape;1269;p8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8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Afterlife</a:t>
            </a:r>
            <a:endParaRPr sz="2800" b="1" i="0" u="sng" strike="noStrike" cap="none">
              <a:solidFill>
                <a:schemeClr val="dk1"/>
              </a:solidFill>
              <a:latin typeface="Arial"/>
              <a:ea typeface="Arial"/>
              <a:cs typeface="Arial"/>
              <a:sym typeface="Arial"/>
            </a:endParaRPr>
          </a:p>
        </p:txBody>
      </p:sp>
      <p:sp>
        <p:nvSpPr>
          <p:cNvPr id="1275" name="Google Shape;1275;p87"/>
          <p:cNvSpPr txBox="1">
            <a:spLocks noGrp="1"/>
          </p:cNvSpPr>
          <p:nvPr>
            <p:ph type="body" idx="1"/>
          </p:nvPr>
        </p:nvSpPr>
        <p:spPr>
          <a:xfrm>
            <a:off x="257705" y="22495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Life after death: </a:t>
            </a:r>
            <a:r>
              <a:rPr lang="en-GB" sz="2000" b="0" i="0" u="none" strike="noStrike" cap="none">
                <a:solidFill>
                  <a:schemeClr val="dk1"/>
                </a:solidFill>
                <a:latin typeface="Arial"/>
                <a:ea typeface="Arial"/>
                <a:cs typeface="Arial"/>
                <a:sym typeface="Arial"/>
              </a:rPr>
              <a:t>Death starts a new stage called Akhirah. Allah will send two angels to question about their faith, if people answer correctly they will be rewarded. They will be punished if they deny Allah.</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The Day of Judgement:</a:t>
            </a:r>
            <a:r>
              <a:rPr lang="en-GB" sz="2000" b="0" i="0" u="none" strike="noStrike" cap="none">
                <a:solidFill>
                  <a:schemeClr val="dk1"/>
                </a:solidFill>
                <a:latin typeface="Arial"/>
                <a:ea typeface="Arial"/>
                <a:cs typeface="Arial"/>
                <a:sym typeface="Arial"/>
              </a:rPr>
              <a:t> The day will come when Allah’s purpose for the universe has been fulfilled. The Angel Israfil will sound a trumpet to announce the world will be destroy the world.</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Everyone who has ever lived will be raised and judged by Allah. People will be given new bodies and their book of life will be read out. If you get the book in the right hand you will go to heaven. If you get the book in the left hand you will go to hell.</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Heaven (Jannah)</a:t>
            </a:r>
            <a:r>
              <a:rPr lang="en-GB" sz="2000" b="0" i="0" u="none" strike="noStrike" cap="none">
                <a:solidFill>
                  <a:schemeClr val="dk1"/>
                </a:solidFill>
                <a:latin typeface="Arial"/>
                <a:ea typeface="Arial"/>
                <a:cs typeface="Arial"/>
                <a:sym typeface="Arial"/>
              </a:rPr>
              <a:t> - Eternal happiness </a:t>
            </a:r>
            <a:r>
              <a:rPr lang="en-GB" sz="2000" b="0" i="1" u="none" strike="noStrike" cap="none">
                <a:solidFill>
                  <a:schemeClr val="dk1"/>
                </a:solidFill>
                <a:latin typeface="Arial"/>
                <a:ea typeface="Arial"/>
                <a:cs typeface="Arial"/>
                <a:sym typeface="Arial"/>
              </a:rPr>
              <a:t>“No soul knows what delights of the eye are kept hidden from them of joy, as a reward for what they did.”</a:t>
            </a:r>
            <a:endParaRPr sz="2000" b="0" i="1"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1"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1" i="0" u="none" strike="noStrike" cap="none">
                <a:solidFill>
                  <a:schemeClr val="dk1"/>
                </a:solidFill>
                <a:latin typeface="Arial"/>
                <a:ea typeface="Arial"/>
                <a:cs typeface="Arial"/>
                <a:sym typeface="Arial"/>
              </a:rPr>
              <a:t>Hell (Jahannam)</a:t>
            </a:r>
            <a:r>
              <a:rPr lang="en-GB" sz="2000" b="0" i="0" u="none" strike="noStrike" cap="none">
                <a:solidFill>
                  <a:schemeClr val="dk1"/>
                </a:solidFill>
                <a:latin typeface="Arial"/>
                <a:ea typeface="Arial"/>
                <a:cs typeface="Arial"/>
                <a:sym typeface="Arial"/>
              </a:rPr>
              <a:t> - Eternal suffering </a:t>
            </a:r>
            <a:r>
              <a:rPr lang="en-GB" sz="2000" b="0" i="1" u="none" strike="noStrike" cap="none">
                <a:solidFill>
                  <a:schemeClr val="dk1"/>
                </a:solidFill>
                <a:latin typeface="Arial"/>
                <a:ea typeface="Arial"/>
                <a:cs typeface="Arial"/>
                <a:sym typeface="Arial"/>
              </a:rPr>
              <a:t>“Oh humanity – your sins are against your soul. It is an enjoyment of the life of the present…we will show you the truth of what you did.”</a:t>
            </a:r>
            <a:endParaRPr sz="2000" b="0" i="1" u="none" strike="noStrike" cap="none">
              <a:solidFill>
                <a:schemeClr val="dk1"/>
              </a:solidFill>
              <a:latin typeface="Arial"/>
              <a:ea typeface="Arial"/>
              <a:cs typeface="Arial"/>
              <a:sym typeface="Arial"/>
            </a:endParaRPr>
          </a:p>
        </p:txBody>
      </p:sp>
      <p:sp>
        <p:nvSpPr>
          <p:cNvPr id="1276" name="Google Shape;1276;p8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88"/>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282" name="Google Shape;1282;p88"/>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of the roles of angels in Islam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ways in which a belief in predestination influences Muslims today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Muslim teachings about paradise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283" name="Google Shape;1283;p88"/>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84" name="Google Shape;1284;p88"/>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85" name="Google Shape;1285;p88"/>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86" name="Google Shape;1286;p88"/>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87" name="Google Shape;1287;p88"/>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88" name="Google Shape;1288;p88"/>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89" name="Google Shape;1289;p88"/>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0" name="Google Shape;1290;p88"/>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1" name="Google Shape;1291;p88"/>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2" name="Google Shape;1292;p88"/>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3" name="Google Shape;1293;p88"/>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4" name="Google Shape;1294;p88"/>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5" name="Google Shape;1295;p88"/>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6" name="Google Shape;1296;p88"/>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7" name="Google Shape;1297;p88"/>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8" name="Google Shape;1298;p88"/>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299" name="Google Shape;1299;p88"/>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0" name="Google Shape;1300;p88"/>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1" name="Google Shape;1301;p88"/>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2" name="Google Shape;1302;p88"/>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3" name="Google Shape;1303;p88"/>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4" name="Google Shape;1304;p88"/>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5" name="Google Shape;1305;p88"/>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6" name="Google Shape;1306;p88"/>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7" name="Google Shape;1307;p88"/>
          <p:cNvCxnSpPr/>
          <p:nvPr/>
        </p:nvCxnSpPr>
        <p:spPr>
          <a:xfrm>
            <a:off x="329000" y="658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08" name="Google Shape;1308;p88"/>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sp>
        <p:nvSpPr>
          <p:cNvPr id="1309" name="Google Shape;1309;p8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8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315" name="Google Shape;1315;p89"/>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“Muslims should be more concerned with this life than the next”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316" name="Google Shape;1316;p89"/>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17" name="Google Shape;1317;p8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18" name="Google Shape;1318;p89"/>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19" name="Google Shape;1319;p89"/>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0" name="Google Shape;1320;p89"/>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1" name="Google Shape;1321;p89"/>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2" name="Google Shape;1322;p89"/>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3" name="Google Shape;1323;p89"/>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4" name="Google Shape;1324;p89"/>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5" name="Google Shape;1325;p89"/>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6" name="Google Shape;1326;p89"/>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7" name="Google Shape;1327;p89"/>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8" name="Google Shape;1328;p89"/>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29" name="Google Shape;1329;p89"/>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0" name="Google Shape;1330;p89"/>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1" name="Google Shape;1331;p8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2" name="Google Shape;1332;p8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3" name="Google Shape;1333;p8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4" name="Google Shape;1334;p89"/>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5" name="Google Shape;1335;p89"/>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6" name="Google Shape;1336;p89"/>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7" name="Google Shape;1337;p89"/>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8" name="Google Shape;1338;p89"/>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39" name="Google Shape;1339;p89"/>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0" name="Google Shape;1340;p8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1" name="Google Shape;1341;p8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2" name="Google Shape;1342;p8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3" name="Google Shape;1343;p89"/>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4" name="Google Shape;1344;p89"/>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5" name="Google Shape;1345;p89"/>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6" name="Google Shape;1346;p89"/>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7" name="Google Shape;1347;p89"/>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48" name="Google Shape;1348;p89"/>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349" name="Google Shape;1349;p8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9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355" name="Google Shape;1355;p90"/>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“Predestination means that in Islam there is not a concept of Free Will”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356" name="Google Shape;1356;p90"/>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57" name="Google Shape;1357;p90"/>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58" name="Google Shape;1358;p90"/>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59" name="Google Shape;1359;p90"/>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0" name="Google Shape;1360;p90"/>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1" name="Google Shape;1361;p90"/>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2" name="Google Shape;1362;p90"/>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3" name="Google Shape;1363;p90"/>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4" name="Google Shape;1364;p90"/>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5" name="Google Shape;1365;p90"/>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6" name="Google Shape;1366;p90"/>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7" name="Google Shape;1367;p90"/>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8" name="Google Shape;1368;p90"/>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69" name="Google Shape;1369;p90"/>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0" name="Google Shape;1370;p90"/>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1" name="Google Shape;1371;p9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2" name="Google Shape;1372;p9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3" name="Google Shape;1373;p9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4" name="Google Shape;1374;p9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5" name="Google Shape;1375;p9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6" name="Google Shape;1376;p9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7" name="Google Shape;1377;p90"/>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8" name="Google Shape;1378;p90"/>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79" name="Google Shape;1379;p90"/>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0" name="Google Shape;1380;p9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1" name="Google Shape;1381;p9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2" name="Google Shape;1382;p9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3" name="Google Shape;1383;p9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4" name="Google Shape;1384;p9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5" name="Google Shape;1385;p90"/>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6" name="Google Shape;1386;p90"/>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7" name="Google Shape;1387;p90"/>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388" name="Google Shape;1388;p90"/>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389" name="Google Shape;1389;p9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91"/>
          <p:cNvSpPr txBox="1">
            <a:spLocks noGrp="1"/>
          </p:cNvSpPr>
          <p:nvPr>
            <p:ph type="title"/>
          </p:nvPr>
        </p:nvSpPr>
        <p:spPr>
          <a:xfrm>
            <a:off x="257705" y="736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b="1" u="sng"/>
              <a:t>Prophethood</a:t>
            </a:r>
            <a:endParaRPr sz="2800" b="1" i="0" u="sng" strike="noStrike" cap="none">
              <a:solidFill>
                <a:schemeClr val="dk1"/>
              </a:solidFill>
              <a:latin typeface="Arial"/>
              <a:ea typeface="Arial"/>
              <a:cs typeface="Arial"/>
              <a:sym typeface="Arial"/>
            </a:endParaRPr>
          </a:p>
        </p:txBody>
      </p:sp>
      <p:graphicFrame>
        <p:nvGraphicFramePr>
          <p:cNvPr id="1395" name="Google Shape;1395;p91"/>
          <p:cNvGraphicFramePr/>
          <p:nvPr/>
        </p:nvGraphicFramePr>
        <p:xfrm>
          <a:off x="97476" y="5176375"/>
          <a:ext cx="3000000" cy="3000000"/>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9687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Adam - </a:t>
                      </a:r>
                      <a:r>
                        <a:rPr lang="en-GB" sz="1800" u="none" strike="noStrike" cap="none"/>
                        <a:t>The first man and first prophet</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Ibrahim (Abraham)</a:t>
                      </a:r>
                      <a:endParaRPr sz="1800" u="none" strike="noStrike" cap="none"/>
                    </a:p>
                  </a:txBody>
                  <a:tcPr marL="75600" marR="75600" marT="190050" marB="190050"/>
                </a:tc>
                <a:extLst>
                  <a:ext uri="{0D108BD9-81ED-4DB2-BD59-A6C34878D82A}">
                    <a16:rowId xmlns:a16="http://schemas.microsoft.com/office/drawing/2014/main" val="10000"/>
                  </a:ext>
                </a:extLst>
              </a:tr>
              <a:tr h="4037600">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was created by the dust of the ground and is respected as the father of the human race.</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Allah created Hawwa (Eve) to stop Adam being lonely.</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There was one rule to obey and Iblis (Satan) tricked Hawwa into eating the fruit and they were kicked out of the garden, bring sin into the world and meaning humans will be judged.</a:t>
                      </a:r>
                      <a:endParaRPr sz="1800" u="none" strike="noStrike" cap="none">
                        <a:solidFill>
                          <a:schemeClr val="dk1"/>
                        </a:solidFill>
                      </a:endParaRPr>
                    </a:p>
                  </a:txBody>
                  <a:tcPr marL="75600" marR="75600" marT="190050" marB="190050"/>
                </a:tc>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fulfilled all the tests and commandments given to him by Allah</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was promised to be father of all nations.</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Muhammad was descended from Ibrahim through his first son, Ishmael.</a:t>
                      </a: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He is a role model because of his obedience to Allah, kindness and compassion.  He refused to worship idols.</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1"/>
                  </a:ext>
                </a:extLst>
              </a:tr>
            </a:tbl>
          </a:graphicData>
        </a:graphic>
      </p:graphicFrame>
      <p:sp>
        <p:nvSpPr>
          <p:cNvPr id="1396" name="Google Shape;1396;p91"/>
          <p:cNvSpPr txBox="1"/>
          <p:nvPr/>
        </p:nvSpPr>
        <p:spPr>
          <a:xfrm>
            <a:off x="126000" y="1108800"/>
            <a:ext cx="7262100" cy="4067400"/>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A prophet is someone that spoke to Allah and was given a message</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Importance of prophets is known as Risalah.</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It is a gift given by Allah to help man understand his knowledge.</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Muslims believe there was 124,000 prophets of which 25 are named in the Quran.</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These have been sent by Allah to every nation.</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They are important role models of people who have lived according to Allah’s will.</a:t>
            </a:r>
            <a:endParaRPr sz="1800" b="0" i="0" u="none" strike="noStrike" cap="none">
              <a:solidFill>
                <a:schemeClr val="dk1"/>
              </a:solidFill>
              <a:latin typeface="Arial"/>
              <a:ea typeface="Arial"/>
              <a:cs typeface="Arial"/>
              <a:sym typeface="Arial"/>
            </a:endParaRPr>
          </a:p>
          <a:p>
            <a:pPr marL="457200" marR="0" lvl="0" indent="-342900" algn="l" rtl="0">
              <a:lnSpc>
                <a:spcPct val="107916"/>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Important prophets include Adam, Ibrahim (Abraham), Musa (Moses) Isa(Jesus) and Muhammad.</a:t>
            </a:r>
            <a:endParaRPr sz="1800" b="0" i="0" u="none" strike="noStrike" cap="none">
              <a:solidFill>
                <a:schemeClr val="dk1"/>
              </a:solidFill>
              <a:latin typeface="Arial"/>
              <a:ea typeface="Arial"/>
              <a:cs typeface="Arial"/>
              <a:sym typeface="Arial"/>
            </a:endParaRPr>
          </a:p>
        </p:txBody>
      </p:sp>
      <p:sp>
        <p:nvSpPr>
          <p:cNvPr id="1397" name="Google Shape;1397;p9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9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Prophethood  - Muhammad</a:t>
            </a:r>
            <a:endParaRPr sz="2800" b="1" i="0" u="sng" strike="noStrike" cap="none">
              <a:solidFill>
                <a:schemeClr val="dk1"/>
              </a:solidFill>
              <a:latin typeface="Arial"/>
              <a:ea typeface="Arial"/>
              <a:cs typeface="Arial"/>
              <a:sym typeface="Arial"/>
            </a:endParaRPr>
          </a:p>
        </p:txBody>
      </p:sp>
      <p:sp>
        <p:nvSpPr>
          <p:cNvPr id="1403" name="Google Shape;1403;p92"/>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Muhammad received  the final revelation of Islam from Allah. Muhammad was born in Mecca in around 570 CE. </a:t>
            </a:r>
            <a:r>
              <a:rPr lang="en-GB" sz="1800" b="0" i="1" u="none" strike="noStrike" cap="none">
                <a:solidFill>
                  <a:schemeClr val="dk1"/>
                </a:solidFill>
                <a:latin typeface="Comic Sans MS"/>
                <a:ea typeface="Comic Sans MS"/>
                <a:cs typeface="Comic Sans MS"/>
                <a:sym typeface="Comic Sans MS"/>
              </a:rPr>
              <a:t>“</a:t>
            </a:r>
            <a:r>
              <a:rPr lang="en-GB" sz="1800" b="0" i="1" u="none" strike="noStrike" cap="none">
                <a:solidFill>
                  <a:schemeClr val="dk1"/>
                </a:solidFill>
                <a:latin typeface="Arial"/>
                <a:ea typeface="Arial"/>
                <a:cs typeface="Arial"/>
                <a:sym typeface="Arial"/>
              </a:rPr>
              <a:t>Muhammed is not the father of one of your men, but the messenger of Allah and the Seal of the Prophets” (Qur’an)</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He was religious and went to a cave to meditate and pray. On Mount Hira, the angel Jibril appeared to him with a message from Allah. For the next twenty years, more was revealed, which formed the Quran. Three years after the revelations, Muhammad started preaching. He proclaimed that Allah is One and completely surrendered the only acceptable way to live. He challenged the people of Mecca to give up cheating, drinking alcohol, gambling and idol worship.</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Night Journey saw Muhammad being carried on a winged horse like creature, called al-Buraq to Jerusalem.  He then ascended to heaven, witnessing the power of Allah and spoke to the prophets before him and was instructed to pray five times a day. Muhammad gathered support of an army of 10,000 men, he conquered Mecca in Allah’s name.  He destroyed 360 idols at the Kaaba. </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He introduced Muslim law, teachings and practices which are found in the Hadith and Sira texts and are still used as Islamic law (Shariah) today.</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1" i="0" u="none" strike="noStrike" cap="none">
              <a:solidFill>
                <a:schemeClr val="dk1"/>
              </a:solidFill>
              <a:latin typeface="Arial"/>
              <a:ea typeface="Arial"/>
              <a:cs typeface="Arial"/>
              <a:sym typeface="Arial"/>
            </a:endParaRPr>
          </a:p>
        </p:txBody>
      </p:sp>
      <p:sp>
        <p:nvSpPr>
          <p:cNvPr id="1404" name="Google Shape;1404;p9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93"/>
          <p:cNvSpPr txBox="1">
            <a:spLocks noGrp="1"/>
          </p:cNvSpPr>
          <p:nvPr>
            <p:ph type="title"/>
          </p:nvPr>
        </p:nvSpPr>
        <p:spPr>
          <a:xfrm>
            <a:off x="257705" y="5842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Holy Books</a:t>
            </a:r>
            <a:endParaRPr sz="2800" b="1" i="0" u="sng" strike="noStrike" cap="none">
              <a:solidFill>
                <a:schemeClr val="dk1"/>
              </a:solidFill>
              <a:latin typeface="Arial"/>
              <a:ea typeface="Arial"/>
              <a:cs typeface="Arial"/>
              <a:sym typeface="Arial"/>
            </a:endParaRPr>
          </a:p>
        </p:txBody>
      </p:sp>
      <p:graphicFrame>
        <p:nvGraphicFramePr>
          <p:cNvPr id="1410" name="Google Shape;1410;p93"/>
          <p:cNvGraphicFramePr/>
          <p:nvPr/>
        </p:nvGraphicFramePr>
        <p:xfrm>
          <a:off x="120419" y="1265693"/>
          <a:ext cx="3000000" cy="3000000"/>
        </p:xfrm>
        <a:graphic>
          <a:graphicData uri="http://schemas.openxmlformats.org/drawingml/2006/table">
            <a:tbl>
              <a:tblPr>
                <a:noFill/>
                <a:tableStyleId>{55E47D75-3FB6-48BB-AF47-C5BAB553A8F9}</a:tableStyleId>
              </a:tblPr>
              <a:tblGrid>
                <a:gridCol w="3659575">
                  <a:extLst>
                    <a:ext uri="{9D8B030D-6E8A-4147-A177-3AD203B41FA5}">
                      <a16:colId xmlns:a16="http://schemas.microsoft.com/office/drawing/2014/main" val="20000"/>
                    </a:ext>
                  </a:extLst>
                </a:gridCol>
                <a:gridCol w="3659575">
                  <a:extLst>
                    <a:ext uri="{9D8B030D-6E8A-4147-A177-3AD203B41FA5}">
                      <a16:colId xmlns:a16="http://schemas.microsoft.com/office/drawing/2014/main" val="20001"/>
                    </a:ext>
                  </a:extLst>
                </a:gridCol>
              </a:tblGrid>
              <a:tr h="968700">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Qur’an - </a:t>
                      </a:r>
                      <a:r>
                        <a:rPr lang="en-GB" sz="1800" u="none" strike="noStrike" cap="none"/>
                        <a:t>The word of Allah</a:t>
                      </a:r>
                      <a:endParaRPr sz="1800" u="none" strike="noStrike" cap="none"/>
                    </a:p>
                  </a:txBody>
                  <a:tcPr marL="75600" marR="75600" marT="190050" marB="19005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t>Hadith - </a:t>
                      </a:r>
                      <a:r>
                        <a:rPr lang="en-GB" sz="1800" u="none" strike="noStrike" cap="none"/>
                        <a:t>About the Life of the prophet Muhammad</a:t>
                      </a:r>
                      <a:endParaRPr sz="1800" u="none" strike="noStrike" cap="none"/>
                    </a:p>
                  </a:txBody>
                  <a:tcPr marL="75600" marR="75600" marT="190050" marB="19005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37600">
                <a:tc>
                  <a:txBody>
                    <a:bodyPr/>
                    <a:lstStyle/>
                    <a:p>
                      <a:pPr marL="0" marR="0" lvl="0" indent="0" algn="l" rtl="0">
                        <a:lnSpc>
                          <a:spcPct val="107916"/>
                        </a:lnSpc>
                        <a:spcBef>
                          <a:spcPts val="0"/>
                        </a:spcBef>
                        <a:spcAft>
                          <a:spcPts val="0"/>
                        </a:spcAft>
                        <a:buClr>
                          <a:srgbClr val="000000"/>
                        </a:buClr>
                        <a:buSzPts val="1800"/>
                        <a:buFont typeface="Arial"/>
                        <a:buNone/>
                      </a:pPr>
                      <a:r>
                        <a:rPr lang="en-GB" sz="1800" u="none" strike="noStrike" cap="none"/>
                        <a:t>The Qur’an is the word of Allah, revealed by the angel Jibril over 22 years. It contains the foundation of faith. It is an Infallible source of authority. </a:t>
                      </a:r>
                      <a:r>
                        <a:rPr lang="en-GB" sz="1800" i="1" u="none" strike="noStrike" cap="none">
                          <a:solidFill>
                            <a:schemeClr val="dk1"/>
                          </a:solidFill>
                        </a:rPr>
                        <a:t>‘Falsehood shall never come into it’ </a:t>
                      </a:r>
                      <a:r>
                        <a:rPr lang="en-GB" sz="1800" u="none" strike="noStrike" cap="none">
                          <a:solidFill>
                            <a:schemeClr val="dk1"/>
                          </a:solidFill>
                        </a:rPr>
                        <a:t>(Qur’an)</a:t>
                      </a:r>
                      <a:endParaRPr sz="1800" u="none" strike="noStrike" cap="none"/>
                    </a:p>
                    <a:p>
                      <a:pPr marL="0" marR="0" lvl="0" indent="0" algn="l" rtl="0">
                        <a:lnSpc>
                          <a:spcPct val="107916"/>
                        </a:lnSpc>
                        <a:spcBef>
                          <a:spcPts val="0"/>
                        </a:spcBef>
                        <a:spcAft>
                          <a:spcPts val="0"/>
                        </a:spcAft>
                        <a:buClr>
                          <a:srgbClr val="000000"/>
                        </a:buClr>
                        <a:buSzPts val="1800"/>
                        <a:buFont typeface="Arial"/>
                        <a:buNone/>
                      </a:pPr>
                      <a:endParaRPr sz="1800" u="none" strike="noStrike" cap="none"/>
                    </a:p>
                    <a:p>
                      <a:pPr marL="0" marR="0" lvl="0" indent="0" algn="l" rtl="0">
                        <a:lnSpc>
                          <a:spcPct val="107916"/>
                        </a:lnSpc>
                        <a:spcBef>
                          <a:spcPts val="0"/>
                        </a:spcBef>
                        <a:spcAft>
                          <a:spcPts val="0"/>
                        </a:spcAft>
                        <a:buClr>
                          <a:srgbClr val="000000"/>
                        </a:buClr>
                        <a:buSzPts val="1800"/>
                        <a:buFont typeface="Arial"/>
                        <a:buNone/>
                      </a:pPr>
                      <a:r>
                        <a:rPr lang="en-GB" sz="1800" u="none" strike="noStrike" cap="none"/>
                        <a:t>Muhammad’s followers memorised and scribes wrote it down. Abu Bakar was commissioned to make an official copy.</a:t>
                      </a:r>
                      <a:endParaRPr sz="1800" u="none" strike="noStrike" cap="none"/>
                    </a:p>
                    <a:p>
                      <a:pPr marL="0" marR="0" lvl="0" indent="0" algn="l" rtl="0">
                        <a:lnSpc>
                          <a:spcPct val="107916"/>
                        </a:lnSpc>
                        <a:spcBef>
                          <a:spcPts val="0"/>
                        </a:spcBef>
                        <a:spcAft>
                          <a:spcPts val="0"/>
                        </a:spcAft>
                        <a:buClr>
                          <a:srgbClr val="000000"/>
                        </a:buClr>
                        <a:buSzPts val="1800"/>
                        <a:buFont typeface="Arial"/>
                        <a:buNone/>
                      </a:pPr>
                      <a:endParaRPr sz="1800" u="none" strike="noStrike" cap="none">
                        <a:solidFill>
                          <a:schemeClr val="dk1"/>
                        </a:solidFill>
                      </a:endParaRPr>
                    </a:p>
                    <a:p>
                      <a:pPr marL="0" marR="0" lvl="0" indent="0" algn="l" rtl="0">
                        <a:lnSpc>
                          <a:spcPct val="107916"/>
                        </a:lnSpc>
                        <a:spcBef>
                          <a:spcPts val="0"/>
                        </a:spcBef>
                        <a:spcAft>
                          <a:spcPts val="0"/>
                        </a:spcAft>
                        <a:buClr>
                          <a:srgbClr val="000000"/>
                        </a:buClr>
                        <a:buSzPts val="1800"/>
                        <a:buFont typeface="Arial"/>
                        <a:buNone/>
                      </a:pPr>
                      <a:r>
                        <a:rPr lang="en-GB" sz="1800" u="none" strike="noStrike" cap="none">
                          <a:solidFill>
                            <a:schemeClr val="dk1"/>
                          </a:solidFill>
                        </a:rPr>
                        <a:t>The Qur’an is a mixture of historical accounts and how to follow Allah. There are 114 surahs (chapters) Muslim Children are encouraged to learn Arabic so they can read the Qur’an in its original language.</a:t>
                      </a:r>
                      <a:endParaRPr sz="1800" u="none" strike="noStrike" cap="none"/>
                    </a:p>
                  </a:txBody>
                  <a:tcPr marL="60375" marR="6037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The Hadith reveals stories and saying about the life of the prophet Muhammed. It is not considered to be the direct word of Allah and as it was written by people it is </a:t>
                      </a:r>
                      <a:r>
                        <a:rPr lang="en-GB" sz="1800"/>
                        <a:t>fallible</a:t>
                      </a:r>
                      <a:r>
                        <a:rPr lang="en-GB" sz="1800" u="none" strike="noStrike" cap="none"/>
                        <a:t>. </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t>However, Muslims may use the Hadith to help them understand how to worship. For example the Qur’an instructs Muslims to pray five times a day but the Hadith tells them how to pray correctly.</a:t>
                      </a:r>
                      <a:endParaRPr sz="1800" u="none" strike="noStrike" cap="none"/>
                    </a:p>
                  </a:txBody>
                  <a:tcPr marL="75600" marR="75600" marT="190050" marB="190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11" name="Google Shape;1411;p93"/>
          <p:cNvSpPr txBox="1"/>
          <p:nvPr/>
        </p:nvSpPr>
        <p:spPr>
          <a:xfrm>
            <a:off x="154524" y="7293312"/>
            <a:ext cx="7262100" cy="4067400"/>
          </a:xfrm>
          <a:prstGeom prst="rect">
            <a:avLst/>
          </a:prstGeom>
          <a:noFill/>
          <a:ln>
            <a:noFill/>
          </a:ln>
        </p:spPr>
        <p:txBody>
          <a:bodyPr spcFirstLastPara="1" wrap="square" lIns="91425" tIns="91425" rIns="91425" bIns="91425" anchor="ctr" anchorCtr="0">
            <a:noAutofit/>
          </a:bodyPr>
          <a:lstStyle/>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Other holy books are important in Islam but they do not have the same authority as they have been distorted.</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Torah (Tawrat) - Given to Musa (Moses) by Allah but has been changed over time</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a:solidFill>
                  <a:schemeClr val="dk1"/>
                </a:solidFill>
              </a:rPr>
              <a:t>Psalms</a:t>
            </a:r>
            <a:r>
              <a:rPr lang="en-GB" sz="1600" b="0" i="0" u="none" strike="noStrike" cap="none">
                <a:solidFill>
                  <a:schemeClr val="dk1"/>
                </a:solidFill>
                <a:latin typeface="Arial"/>
                <a:ea typeface="Arial"/>
                <a:cs typeface="Arial"/>
                <a:sym typeface="Arial"/>
              </a:rPr>
              <a:t> (Zabur) - Were revealed by Allah to David</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Gospel (Injil) - The message revealed by Allah to Isa (Jesus) but was lost and is distorted</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Scrolls of Abraham - Thought to be the earliest scriptures of Islam but have been lost.</a:t>
            </a:r>
            <a:endParaRPr sz="16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80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2" name="Google Shape;1412;p9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69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a:t>
            </a:fld>
            <a:endParaRPr sz="1000" b="0" i="0" u="none" strike="noStrike" cap="none">
              <a:solidFill>
                <a:schemeClr val="dk2"/>
              </a:solidFill>
              <a:latin typeface="Arial"/>
              <a:ea typeface="Arial"/>
              <a:cs typeface="Arial"/>
              <a:sym typeface="Arial"/>
            </a:endParaRPr>
          </a:p>
        </p:txBody>
      </p:sp>
      <p:sp>
        <p:nvSpPr>
          <p:cNvPr id="149" name="Google Shape;149;p31"/>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graphicFrame>
        <p:nvGraphicFramePr>
          <p:cNvPr id="150" name="Google Shape;150;p31"/>
          <p:cNvGraphicFramePr/>
          <p:nvPr/>
        </p:nvGraphicFramePr>
        <p:xfrm>
          <a:off x="228600" y="1219200"/>
          <a:ext cx="3000000" cy="3000000"/>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15950">
                  <a:extLst>
                    <a:ext uri="{9D8B030D-6E8A-4147-A177-3AD203B41FA5}">
                      <a16:colId xmlns:a16="http://schemas.microsoft.com/office/drawing/2014/main" val="20002"/>
                    </a:ext>
                  </a:extLst>
                </a:gridCol>
                <a:gridCol w="447600">
                  <a:extLst>
                    <a:ext uri="{9D8B030D-6E8A-4147-A177-3AD203B41FA5}">
                      <a16:colId xmlns:a16="http://schemas.microsoft.com/office/drawing/2014/main" val="20003"/>
                    </a:ext>
                  </a:extLst>
                </a:gridCol>
              </a:tblGrid>
              <a:tr h="533400">
                <a:tc>
                  <a:txBody>
                    <a:bodyPr/>
                    <a:lstStyle/>
                    <a:p>
                      <a:pPr marL="0" marR="0" lvl="0" indent="0" algn="ctr" rtl="0">
                        <a:lnSpc>
                          <a:spcPct val="100000"/>
                        </a:lnSpc>
                        <a:spcBef>
                          <a:spcPts val="0"/>
                        </a:spcBef>
                        <a:spcAft>
                          <a:spcPts val="0"/>
                        </a:spcAft>
                        <a:buClr>
                          <a:srgbClr val="000000"/>
                        </a:buClr>
                        <a:buSzPts val="500"/>
                        <a:buFont typeface="Arial"/>
                        <a:buNone/>
                      </a:pPr>
                      <a:endParaRPr sz="5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GB" sz="2200" i="1" u="none" strike="noStrike" cap="none">
                          <a:latin typeface="Calibri"/>
                          <a:ea typeface="Calibri"/>
                          <a:cs typeface="Calibri"/>
                          <a:sym typeface="Calibri"/>
                        </a:rPr>
                        <a:t>Component 1 - Islam Beliefs and Practices</a:t>
                      </a:r>
                      <a:endParaRPr sz="2400" i="1"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BELIEFS:</a:t>
                      </a:r>
                      <a:r>
                        <a:rPr lang="en-GB" sz="1300" u="none" strike="noStrike" cap="none">
                          <a:latin typeface="Calibri"/>
                          <a:ea typeface="Calibri"/>
                          <a:cs typeface="Calibri"/>
                          <a:sym typeface="Calibri"/>
                        </a:rPr>
                        <a:t> The </a:t>
                      </a:r>
                      <a:r>
                        <a:rPr lang="en-GB" sz="1300" b="1" u="none" strike="noStrike" cap="none">
                          <a:latin typeface="Calibri"/>
                          <a:ea typeface="Calibri"/>
                          <a:cs typeface="Calibri"/>
                          <a:sym typeface="Calibri"/>
                        </a:rPr>
                        <a:t>six articles of faith</a:t>
                      </a:r>
                      <a:r>
                        <a:rPr lang="en-GB" sz="1300" u="none" strike="noStrike" cap="none">
                          <a:latin typeface="Calibri"/>
                          <a:ea typeface="Calibri"/>
                          <a:cs typeface="Calibri"/>
                          <a:sym typeface="Calibri"/>
                        </a:rPr>
                        <a:t> in Sunni Islam and </a:t>
                      </a:r>
                      <a:r>
                        <a:rPr lang="en-GB" sz="1300" b="1" u="none" strike="noStrike" cap="none">
                          <a:latin typeface="Calibri"/>
                          <a:ea typeface="Calibri"/>
                          <a:cs typeface="Calibri"/>
                          <a:sym typeface="Calibri"/>
                        </a:rPr>
                        <a:t>five roots of U</a:t>
                      </a:r>
                      <a:r>
                        <a:rPr lang="en-GB" sz="1300" b="1">
                          <a:latin typeface="Calibri"/>
                          <a:ea typeface="Calibri"/>
                          <a:cs typeface="Calibri"/>
                          <a:sym typeface="Calibri"/>
                        </a:rPr>
                        <a:t>s</a:t>
                      </a:r>
                      <a:r>
                        <a:rPr lang="en-GB" sz="1300" b="1" u="none" strike="noStrike" cap="none">
                          <a:latin typeface="Calibri"/>
                          <a:ea typeface="Calibri"/>
                          <a:cs typeface="Calibri"/>
                          <a:sym typeface="Calibri"/>
                        </a:rPr>
                        <a:t>ul ad-Din</a:t>
                      </a:r>
                      <a:r>
                        <a:rPr lang="en-GB" sz="1300" u="none" strike="noStrike" cap="none">
                          <a:latin typeface="Calibri"/>
                          <a:ea typeface="Calibri"/>
                          <a:cs typeface="Calibri"/>
                          <a:sym typeface="Calibri"/>
                        </a:rPr>
                        <a:t> in Shi’a Islam, including key similarities and differences. </a:t>
                      </a: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The </a:t>
                      </a:r>
                      <a:r>
                        <a:rPr lang="en-GB" sz="1300" b="1" u="none" strike="noStrike" cap="none">
                          <a:latin typeface="Calibri"/>
                          <a:ea typeface="Calibri"/>
                          <a:cs typeface="Calibri"/>
                          <a:sym typeface="Calibri"/>
                        </a:rPr>
                        <a:t>oneness of God (Tawhid)</a:t>
                      </a:r>
                      <a:r>
                        <a:rPr lang="en-GB" sz="1300" u="none" strike="noStrike" cap="none">
                          <a:latin typeface="Calibri"/>
                          <a:ea typeface="Calibri"/>
                          <a:cs typeface="Calibri"/>
                          <a:sym typeface="Calibri"/>
                        </a:rPr>
                        <a:t>, Quran Surah 112 and the nature of God: </a:t>
                      </a:r>
                      <a:r>
                        <a:rPr lang="en-GB" sz="1300" b="1" u="none" strike="noStrike" cap="none">
                          <a:latin typeface="Calibri"/>
                          <a:ea typeface="Calibri"/>
                          <a:cs typeface="Calibri"/>
                          <a:sym typeface="Calibri"/>
                        </a:rPr>
                        <a:t>omnipotence, beneficence, mercy, fairness and justice</a:t>
                      </a:r>
                      <a:r>
                        <a:rPr lang="en-GB" sz="1300" u="none" strike="noStrike" cap="none">
                          <a:latin typeface="Calibri"/>
                          <a:ea typeface="Calibri"/>
                          <a:cs typeface="Calibri"/>
                          <a:sym typeface="Calibri"/>
                        </a:rPr>
                        <a:t> (Adalat in Shi’a Islam), including different ideas about God’s relationship with the world: </a:t>
                      </a:r>
                      <a:r>
                        <a:rPr lang="en-GB" sz="1300" b="1" u="none" strike="noStrike" cap="none">
                          <a:latin typeface="Calibri"/>
                          <a:ea typeface="Calibri"/>
                          <a:cs typeface="Calibri"/>
                          <a:sym typeface="Calibri"/>
                        </a:rPr>
                        <a:t>immanence and transcendence.</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Angels, their nature and role including </a:t>
                      </a:r>
                      <a:r>
                        <a:rPr lang="en-GB" sz="1300" b="1" u="none" strike="noStrike" cap="none">
                          <a:latin typeface="Calibri"/>
                          <a:ea typeface="Calibri"/>
                          <a:cs typeface="Calibri"/>
                          <a:sym typeface="Calibri"/>
                        </a:rPr>
                        <a:t>Jibril</a:t>
                      </a:r>
                      <a:r>
                        <a:rPr lang="en-GB" sz="1300" u="none" strike="noStrike" cap="none">
                          <a:latin typeface="Calibri"/>
                          <a:ea typeface="Calibri"/>
                          <a:cs typeface="Calibri"/>
                          <a:sym typeface="Calibri"/>
                        </a:rPr>
                        <a:t> and </a:t>
                      </a:r>
                      <a:r>
                        <a:rPr lang="en-GB" sz="1300" b="1">
                          <a:latin typeface="Calibri"/>
                          <a:ea typeface="Calibri"/>
                          <a:cs typeface="Calibri"/>
                          <a:sym typeface="Calibri"/>
                        </a:rPr>
                        <a:t>Mik'ail</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predestination</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human freedom</a:t>
                      </a:r>
                      <a:r>
                        <a:rPr lang="en-GB" sz="1300" u="none" strike="noStrike" cap="none">
                          <a:latin typeface="Calibri"/>
                          <a:ea typeface="Calibri"/>
                          <a:cs typeface="Calibri"/>
                          <a:sym typeface="Calibri"/>
                        </a:rPr>
                        <a:t> (free will) and its relationship to the </a:t>
                      </a:r>
                      <a:r>
                        <a:rPr lang="en-GB" sz="1300" b="1" u="none" strike="noStrike" cap="none">
                          <a:latin typeface="Calibri"/>
                          <a:ea typeface="Calibri"/>
                          <a:cs typeface="Calibri"/>
                          <a:sym typeface="Calibri"/>
                        </a:rPr>
                        <a:t>Day of Judgement</a:t>
                      </a:r>
                      <a:r>
                        <a:rPr lang="en-GB" sz="1300" u="none" strike="noStrike" cap="none">
                          <a:latin typeface="Calibri"/>
                          <a:ea typeface="Calibri"/>
                          <a:cs typeface="Calibri"/>
                          <a:sym typeface="Calibri"/>
                        </a:rPr>
                        <a:t>. </a:t>
                      </a: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Life after Death (</a:t>
                      </a:r>
                      <a:r>
                        <a:rPr lang="en-GB" sz="1300" b="1" u="none" strike="noStrike" cap="none">
                          <a:latin typeface="Calibri"/>
                          <a:ea typeface="Calibri"/>
                          <a:cs typeface="Calibri"/>
                          <a:sym typeface="Calibri"/>
                        </a:rPr>
                        <a:t>Akhirah</a:t>
                      </a:r>
                      <a:r>
                        <a:rPr lang="en-GB" sz="1300" u="none" strike="noStrike" cap="none">
                          <a:latin typeface="Calibri"/>
                          <a:ea typeface="Calibri"/>
                          <a:cs typeface="Calibri"/>
                          <a:sym typeface="Calibri"/>
                        </a:rPr>
                        <a:t>), </a:t>
                      </a:r>
                      <a:r>
                        <a:rPr lang="en-GB" sz="1300" b="1" u="none" strike="noStrike" cap="none">
                          <a:latin typeface="Calibri"/>
                          <a:ea typeface="Calibri"/>
                          <a:cs typeface="Calibri"/>
                          <a:sym typeface="Calibri"/>
                        </a:rPr>
                        <a:t>human responsibility</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accountability, resurrection, heaven and hell.</a:t>
                      </a:r>
                      <a:endParaRPr sz="1300" b="1"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Authority: Prophethood (</a:t>
                      </a:r>
                      <a:r>
                        <a:rPr lang="en-GB" sz="1300" b="1" u="none" strike="noStrike" cap="none">
                          <a:latin typeface="Calibri"/>
                          <a:ea typeface="Calibri"/>
                          <a:cs typeface="Calibri"/>
                          <a:sym typeface="Calibri"/>
                        </a:rPr>
                        <a:t>Risalah</a:t>
                      </a:r>
                      <a:r>
                        <a:rPr lang="en-GB" sz="1300" u="none" strike="noStrike" cap="none">
                          <a:latin typeface="Calibri"/>
                          <a:ea typeface="Calibri"/>
                          <a:cs typeface="Calibri"/>
                          <a:sym typeface="Calibri"/>
                        </a:rPr>
                        <a:t>) including the role and importance of </a:t>
                      </a:r>
                      <a:r>
                        <a:rPr lang="en-GB" sz="1300" b="1" u="none" strike="noStrike" cap="none">
                          <a:latin typeface="Calibri"/>
                          <a:ea typeface="Calibri"/>
                          <a:cs typeface="Calibri"/>
                          <a:sym typeface="Calibri"/>
                        </a:rPr>
                        <a:t>Adam, Ibrahim and Muhammad.  </a:t>
                      </a:r>
                      <a:endParaRPr sz="1300" b="1"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Authority: The Holy Books – </a:t>
                      </a:r>
                      <a:r>
                        <a:rPr lang="en-GB" sz="1300" b="1" u="none" strike="noStrike" cap="none">
                          <a:latin typeface="Calibri"/>
                          <a:ea typeface="Calibri"/>
                          <a:cs typeface="Calibri"/>
                          <a:sym typeface="Calibri"/>
                        </a:rPr>
                        <a:t>Qur’an: </a:t>
                      </a:r>
                      <a:r>
                        <a:rPr lang="en-GB" sz="1300" u="none" strike="noStrike" cap="none">
                          <a:latin typeface="Calibri"/>
                          <a:ea typeface="Calibri"/>
                          <a:cs typeface="Calibri"/>
                          <a:sym typeface="Calibri"/>
                        </a:rPr>
                        <a:t>revelation and authority, </a:t>
                      </a:r>
                      <a:r>
                        <a:rPr lang="en-GB" sz="1300" b="1" u="none" strike="noStrike" cap="none">
                          <a:latin typeface="Calibri"/>
                          <a:ea typeface="Calibri"/>
                          <a:cs typeface="Calibri"/>
                          <a:sym typeface="Calibri"/>
                        </a:rPr>
                        <a:t>the Torah, the Psalms, the Gospel </a:t>
                      </a:r>
                      <a:r>
                        <a:rPr lang="en-GB" sz="1300" u="none" strike="noStrike" cap="none">
                          <a:latin typeface="Calibri"/>
                          <a:ea typeface="Calibri"/>
                          <a:cs typeface="Calibri"/>
                          <a:sym typeface="Calibri"/>
                        </a:rPr>
                        <a:t>and their authority. The </a:t>
                      </a:r>
                      <a:r>
                        <a:rPr lang="en-GB" sz="1300" b="1" u="none" strike="noStrike" cap="none">
                          <a:latin typeface="Calibri"/>
                          <a:ea typeface="Calibri"/>
                          <a:cs typeface="Calibri"/>
                          <a:sym typeface="Calibri"/>
                        </a:rPr>
                        <a:t>imamate</a:t>
                      </a:r>
                      <a:r>
                        <a:rPr lang="en-GB" sz="1300" u="none" strike="noStrike" cap="none">
                          <a:latin typeface="Calibri"/>
                          <a:ea typeface="Calibri"/>
                          <a:cs typeface="Calibri"/>
                          <a:sym typeface="Calibri"/>
                        </a:rPr>
                        <a:t> in Shi’a Islam: its role and significance. </a:t>
                      </a:r>
                      <a:endParaRPr sz="1300" u="sng"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2900">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7"/>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sng" strike="noStrike" cap="none">
                          <a:latin typeface="Calibri"/>
                          <a:ea typeface="Calibri"/>
                          <a:cs typeface="Calibri"/>
                          <a:sym typeface="Calibri"/>
                        </a:rPr>
                        <a:t>PRACTICES: Worship:</a:t>
                      </a:r>
                      <a:r>
                        <a:rPr lang="en-GB" sz="1300" u="sng" strike="noStrike" cap="none">
                          <a:latin typeface="Calibri"/>
                          <a:ea typeface="Calibri"/>
                          <a:cs typeface="Calibri"/>
                          <a:sym typeface="Calibri"/>
                        </a:rPr>
                        <a:t> </a:t>
                      </a:r>
                      <a:r>
                        <a:rPr lang="en-GB" sz="1300" u="none" strike="noStrike" cap="none">
                          <a:latin typeface="Calibri"/>
                          <a:ea typeface="Calibri"/>
                          <a:cs typeface="Calibri"/>
                          <a:sym typeface="Calibri"/>
                        </a:rPr>
                        <a:t> </a:t>
                      </a:r>
                      <a:r>
                        <a:rPr lang="en-GB" sz="1200" b="1" u="none" strike="noStrike" cap="none">
                          <a:latin typeface="Calibri"/>
                          <a:ea typeface="Calibri"/>
                          <a:cs typeface="Calibri"/>
                          <a:sym typeface="Calibri"/>
                        </a:rPr>
                        <a:t>Five Pillars</a:t>
                      </a:r>
                      <a:r>
                        <a:rPr lang="en-GB" sz="1200" u="none" strike="noStrike" cap="none">
                          <a:latin typeface="Calibri"/>
                          <a:ea typeface="Calibri"/>
                          <a:cs typeface="Calibri"/>
                          <a:sym typeface="Calibri"/>
                        </a:rPr>
                        <a:t> of Sunni Islam and the </a:t>
                      </a:r>
                      <a:r>
                        <a:rPr lang="en-GB" sz="1200" b="1" u="none" strike="noStrike" cap="none">
                          <a:latin typeface="Calibri"/>
                          <a:ea typeface="Calibri"/>
                          <a:cs typeface="Calibri"/>
                          <a:sym typeface="Calibri"/>
                        </a:rPr>
                        <a:t>Ten Obligatory Acts </a:t>
                      </a:r>
                      <a:r>
                        <a:rPr lang="en-GB" sz="1200" u="none" strike="noStrike" cap="none">
                          <a:latin typeface="Calibri"/>
                          <a:ea typeface="Calibri"/>
                          <a:cs typeface="Calibri"/>
                          <a:sym typeface="Calibri"/>
                        </a:rPr>
                        <a:t>of Shi’a Islam </a:t>
                      </a:r>
                      <a:r>
                        <a:rPr lang="en-GB" sz="1200" b="1" u="none" strike="noStrike" cap="none">
                          <a:latin typeface="Calibri"/>
                          <a:ea typeface="Calibri"/>
                          <a:cs typeface="Calibri"/>
                          <a:sym typeface="Calibri"/>
                        </a:rPr>
                        <a:t>Shahadah</a:t>
                      </a:r>
                      <a:r>
                        <a:rPr lang="en-GB" sz="1200" u="none" strike="noStrike" cap="none">
                          <a:latin typeface="Calibri"/>
                          <a:ea typeface="Calibri"/>
                          <a:cs typeface="Calibri"/>
                          <a:sym typeface="Calibri"/>
                        </a:rPr>
                        <a:t>: Declaration of faith and its place in Muslim practice.</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8"/>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Salah</a:t>
                      </a:r>
                      <a:r>
                        <a:rPr lang="en-GB" sz="1300" u="none" strike="noStrike" cap="none">
                          <a:latin typeface="Calibri"/>
                          <a:ea typeface="Calibri"/>
                          <a:cs typeface="Calibri"/>
                          <a:sym typeface="Calibri"/>
                        </a:rPr>
                        <a:t> and its significance: how and why Muslims pray including times, directions, ablution (</a:t>
                      </a:r>
                      <a:r>
                        <a:rPr lang="en-GB" sz="1300" b="1" u="none" strike="noStrike" cap="none">
                          <a:latin typeface="Calibri"/>
                          <a:ea typeface="Calibri"/>
                          <a:cs typeface="Calibri"/>
                          <a:sym typeface="Calibri"/>
                        </a:rPr>
                        <a:t>wudu</a:t>
                      </a:r>
                      <a:r>
                        <a:rPr lang="en-GB" sz="1300" u="none" strike="noStrike" cap="none">
                          <a:latin typeface="Calibri"/>
                          <a:ea typeface="Calibri"/>
                          <a:cs typeface="Calibri"/>
                          <a:sym typeface="Calibri"/>
                        </a:rPr>
                        <a:t>), movements (</a:t>
                      </a:r>
                      <a:r>
                        <a:rPr lang="en-GB" sz="1300" b="1" u="none" strike="noStrike" cap="none">
                          <a:latin typeface="Calibri"/>
                          <a:ea typeface="Calibri"/>
                          <a:cs typeface="Calibri"/>
                          <a:sym typeface="Calibri"/>
                        </a:rPr>
                        <a:t>rak’ahs</a:t>
                      </a:r>
                      <a:r>
                        <a:rPr lang="en-GB" sz="1300" u="none" strike="noStrike" cap="none">
                          <a:latin typeface="Calibri"/>
                          <a:ea typeface="Calibri"/>
                          <a:cs typeface="Calibri"/>
                          <a:sym typeface="Calibri"/>
                        </a:rPr>
                        <a:t>) and recitations; salah in the home and mosque and elsewhere; Friday prayer (</a:t>
                      </a:r>
                      <a:r>
                        <a:rPr lang="en-GB" sz="1300" b="1" u="none" strike="noStrike" cap="none">
                          <a:latin typeface="Calibri"/>
                          <a:ea typeface="Calibri"/>
                          <a:cs typeface="Calibri"/>
                          <a:sym typeface="Calibri"/>
                        </a:rPr>
                        <a:t>Jummah</a:t>
                      </a:r>
                      <a:r>
                        <a:rPr lang="en-GB" sz="1300" u="none" strike="noStrike" cap="none">
                          <a:latin typeface="Calibri"/>
                          <a:ea typeface="Calibri"/>
                          <a:cs typeface="Calibri"/>
                          <a:sym typeface="Calibri"/>
                        </a:rPr>
                        <a:t>); key differences in practices of Salah in Sunni and Shi’a Islam, and different Muslim views about the importance of prayer. </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Sawm</a:t>
                      </a:r>
                      <a:r>
                        <a:rPr lang="en-GB" sz="1300" u="none" strike="noStrike" cap="none">
                          <a:latin typeface="Calibri"/>
                          <a:ea typeface="Calibri"/>
                          <a:cs typeface="Calibri"/>
                          <a:sym typeface="Calibri"/>
                        </a:rPr>
                        <a:t>: the role and significance of fasting during the month of </a:t>
                      </a:r>
                      <a:r>
                        <a:rPr lang="en-GB" sz="1300" b="1" u="none" strike="noStrike" cap="none">
                          <a:latin typeface="Calibri"/>
                          <a:ea typeface="Calibri"/>
                          <a:cs typeface="Calibri"/>
                          <a:sym typeface="Calibri"/>
                        </a:rPr>
                        <a:t>Ramadan </a:t>
                      </a:r>
                      <a:r>
                        <a:rPr lang="en-GB" sz="1300" u="none" strike="noStrike" cap="none">
                          <a:latin typeface="Calibri"/>
                          <a:ea typeface="Calibri"/>
                          <a:cs typeface="Calibri"/>
                          <a:sym typeface="Calibri"/>
                        </a:rPr>
                        <a:t>including origins, duties, benefits of fasting, the exceptions and their reasons, and the </a:t>
                      </a:r>
                      <a:r>
                        <a:rPr lang="en-GB" sz="1300" b="1" u="none" strike="noStrike" cap="none">
                          <a:latin typeface="Calibri"/>
                          <a:ea typeface="Calibri"/>
                          <a:cs typeface="Calibri"/>
                          <a:sym typeface="Calibri"/>
                        </a:rPr>
                        <a:t>Night of Power </a:t>
                      </a:r>
                      <a:endParaRPr sz="1300" b="1"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Zakah</a:t>
                      </a:r>
                      <a:r>
                        <a:rPr lang="en-GB" sz="1300" u="none" strike="noStrike" cap="none">
                          <a:latin typeface="Calibri"/>
                          <a:ea typeface="Calibri"/>
                          <a:cs typeface="Calibri"/>
                          <a:sym typeface="Calibri"/>
                        </a:rPr>
                        <a:t>: The role and significance of the pilgrimage to </a:t>
                      </a:r>
                      <a:r>
                        <a:rPr lang="en-GB" sz="1300" b="1" u="none" strike="noStrike" cap="none">
                          <a:latin typeface="Calibri"/>
                          <a:ea typeface="Calibri"/>
                          <a:cs typeface="Calibri"/>
                          <a:sym typeface="Calibri"/>
                        </a:rPr>
                        <a:t>Makkah</a:t>
                      </a:r>
                      <a:r>
                        <a:rPr lang="en-GB" sz="1300" u="none" strike="noStrike" cap="none">
                          <a:latin typeface="Calibri"/>
                          <a:ea typeface="Calibri"/>
                          <a:cs typeface="Calibri"/>
                          <a:sym typeface="Calibri"/>
                        </a:rPr>
                        <a:t> including origins how hajj is performed, the actions pilgrims perform at sites including the </a:t>
                      </a:r>
                      <a:r>
                        <a:rPr lang="en-GB" sz="1300" b="1" u="none" strike="noStrike" cap="none">
                          <a:latin typeface="Calibri"/>
                          <a:ea typeface="Calibri"/>
                          <a:cs typeface="Calibri"/>
                          <a:sym typeface="Calibri"/>
                        </a:rPr>
                        <a:t>Ka’aba at Makkah, Mina, Arafat, Muzdalifah </a:t>
                      </a:r>
                      <a:r>
                        <a:rPr lang="en-GB" sz="1300" u="none" strike="noStrike" cap="none">
                          <a:latin typeface="Calibri"/>
                          <a:ea typeface="Calibri"/>
                          <a:cs typeface="Calibri"/>
                          <a:sym typeface="Calibri"/>
                        </a:rPr>
                        <a:t>and their significance. </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b="1" u="none" strike="noStrike" cap="none">
                          <a:latin typeface="Calibri"/>
                          <a:ea typeface="Calibri"/>
                          <a:cs typeface="Calibri"/>
                          <a:sym typeface="Calibri"/>
                        </a:rPr>
                        <a:t>Jihad</a:t>
                      </a:r>
                      <a:r>
                        <a:rPr lang="en-GB" sz="1300" u="none" strike="noStrike" cap="none">
                          <a:latin typeface="Calibri"/>
                          <a:ea typeface="Calibri"/>
                          <a:cs typeface="Calibri"/>
                          <a:sym typeface="Calibri"/>
                        </a:rPr>
                        <a:t>: Different understandings of jihad: the meaning and significance of </a:t>
                      </a:r>
                      <a:r>
                        <a:rPr lang="en-GB" sz="1300" b="1" u="none" strike="noStrike" cap="none">
                          <a:latin typeface="Calibri"/>
                          <a:ea typeface="Calibri"/>
                          <a:cs typeface="Calibri"/>
                          <a:sym typeface="Calibri"/>
                        </a:rPr>
                        <a:t>greater jihad</a:t>
                      </a:r>
                      <a:r>
                        <a:rPr lang="en-GB" sz="1300" u="none" strike="noStrike" cap="none">
                          <a:latin typeface="Calibri"/>
                          <a:ea typeface="Calibri"/>
                          <a:cs typeface="Calibri"/>
                          <a:sym typeface="Calibri"/>
                        </a:rPr>
                        <a:t> and </a:t>
                      </a:r>
                      <a:r>
                        <a:rPr lang="en-GB" sz="1300" b="1" u="none" strike="noStrike" cap="none">
                          <a:latin typeface="Calibri"/>
                          <a:ea typeface="Calibri"/>
                          <a:cs typeface="Calibri"/>
                          <a:sym typeface="Calibri"/>
                        </a:rPr>
                        <a:t>lesser jihad</a:t>
                      </a:r>
                      <a:r>
                        <a:rPr lang="en-GB" sz="1300" u="none" strike="noStrike" cap="none">
                          <a:latin typeface="Calibri"/>
                          <a:ea typeface="Calibri"/>
                          <a:cs typeface="Calibri"/>
                          <a:sym typeface="Calibri"/>
                        </a:rPr>
                        <a:t>, origins and conditions for the declaration of lesser jihad. </a:t>
                      </a:r>
                      <a:endParaRPr sz="1300" u="sng"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533400">
                <a:tc>
                  <a:txBody>
                    <a:bodyPr/>
                    <a:lstStyle/>
                    <a:p>
                      <a:pPr marL="0" marR="0" lvl="0" indent="0" algn="l" rtl="0">
                        <a:lnSpc>
                          <a:spcPct val="115000"/>
                        </a:lnSpc>
                        <a:spcBef>
                          <a:spcPts val="0"/>
                        </a:spcBef>
                        <a:spcAft>
                          <a:spcPts val="0"/>
                        </a:spcAft>
                        <a:buClr>
                          <a:srgbClr val="000000"/>
                        </a:buClr>
                        <a:buSzPts val="1300"/>
                        <a:buFont typeface="Arial"/>
                        <a:buNone/>
                      </a:pPr>
                      <a:r>
                        <a:rPr lang="en-GB" sz="1300" u="none" strike="noStrike" cap="none">
                          <a:latin typeface="Calibri"/>
                          <a:ea typeface="Calibri"/>
                          <a:cs typeface="Calibri"/>
                          <a:sym typeface="Calibri"/>
                        </a:rPr>
                        <a:t>Festivals and commemorations and their importance for Muslims in Great Britain today, including the origins and meaning of</a:t>
                      </a:r>
                      <a:r>
                        <a:rPr lang="en-GB" sz="1300" b="1" u="none" strike="noStrike" cap="none">
                          <a:latin typeface="Calibri"/>
                          <a:ea typeface="Calibri"/>
                          <a:cs typeface="Calibri"/>
                          <a:sym typeface="Calibri"/>
                        </a:rPr>
                        <a:t> Id-ul-Adha, Id-ul-Fitr, Ashura.</a:t>
                      </a:r>
                      <a:endParaRPr sz="1300" b="1"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94"/>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Imamate - Shi’a Islam</a:t>
            </a:r>
            <a:endParaRPr sz="2800" b="1" i="0" u="sng" strike="noStrike" cap="none">
              <a:solidFill>
                <a:schemeClr val="dk1"/>
              </a:solidFill>
              <a:latin typeface="Arial"/>
              <a:ea typeface="Arial"/>
              <a:cs typeface="Arial"/>
              <a:sym typeface="Arial"/>
            </a:endParaRPr>
          </a:p>
        </p:txBody>
      </p:sp>
      <p:sp>
        <p:nvSpPr>
          <p:cNvPr id="1418" name="Google Shape;1418;p94"/>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When Muhammad died, it was not clear who should succeed him.</a:t>
            </a:r>
            <a:endParaRPr sz="1800" b="0" i="0" u="none" strike="noStrike" cap="none">
              <a:solidFill>
                <a:srgbClr val="000000"/>
              </a:solidFill>
              <a:latin typeface="Arial"/>
              <a:ea typeface="Arial"/>
              <a:cs typeface="Arial"/>
              <a:sym typeface="Arial"/>
            </a:endParaRPr>
          </a:p>
          <a:p>
            <a:pPr marL="457200" marR="0" lvl="0" indent="-342900" algn="l" rtl="0">
              <a:lnSpc>
                <a:spcPct val="107916"/>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Sunnis elected Abu Bakr as their first Caliph.</a:t>
            </a:r>
            <a:endParaRPr sz="1800" b="0" i="0" u="none" strike="noStrike" cap="none">
              <a:solidFill>
                <a:srgbClr val="000000"/>
              </a:solidFill>
              <a:latin typeface="Arial"/>
              <a:ea typeface="Arial"/>
              <a:cs typeface="Arial"/>
              <a:sym typeface="Arial"/>
            </a:endParaRPr>
          </a:p>
          <a:p>
            <a:pPr marL="457200" marR="0" lvl="0" indent="-342900" algn="l" rtl="0">
              <a:lnSpc>
                <a:spcPct val="107916"/>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Shi’as named Ali as their first Imam</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For Shi’as it was important that Ali took control as they believed he was appointed by divine instruction, following the family line. When Ali died his son was the next Imam.</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Twelver branch of Shi’a </a:t>
            </a:r>
            <a:r>
              <a:rPr lang="en-GB">
                <a:solidFill>
                  <a:srgbClr val="000000"/>
                </a:solidFill>
              </a:rPr>
              <a:t>Islam</a:t>
            </a:r>
            <a:r>
              <a:rPr lang="en-GB" sz="1800" b="0" i="0" u="none" strike="noStrike" cap="none">
                <a:solidFill>
                  <a:srgbClr val="000000"/>
                </a:solidFill>
                <a:latin typeface="Arial"/>
                <a:ea typeface="Arial"/>
                <a:cs typeface="Arial"/>
                <a:sym typeface="Arial"/>
              </a:rPr>
              <a:t>, believes that there have been 12 Imams. The last, Muhammad al-Mahdi, is believed to be being kept alive by God and hidden somewhere on earth to be return with Jesus to bring equality and justice.</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The Twelvers believe that the Imams not only rule but are able to maintain and interpret the Quran and Shariah law without fault. They believe that the Imams continue to guide people to follow the laws correctly. They believe that there has always been an Imam who is descendent of Muhammad.</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1" i="0" u="none" strike="noStrike" cap="none">
              <a:solidFill>
                <a:schemeClr val="dk1"/>
              </a:solidFill>
              <a:latin typeface="Arial"/>
              <a:ea typeface="Arial"/>
              <a:cs typeface="Arial"/>
              <a:sym typeface="Arial"/>
            </a:endParaRPr>
          </a:p>
        </p:txBody>
      </p:sp>
      <p:sp>
        <p:nvSpPr>
          <p:cNvPr id="1419" name="Google Shape;1419;p9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95"/>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425" name="Google Shape;1425;p95"/>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Name two holy books in Islam, other than the Qur’an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ways in which a belief in prophethood influences Muslims today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Muslim teachings about the imamate in Shi’a Islam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426" name="Google Shape;1426;p95"/>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27" name="Google Shape;1427;p95"/>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28" name="Google Shape;1428;p95"/>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29" name="Google Shape;1429;p95"/>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0" name="Google Shape;1430;p95"/>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1" name="Google Shape;1431;p95"/>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2" name="Google Shape;1432;p95"/>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3" name="Google Shape;1433;p95"/>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4" name="Google Shape;1434;p95"/>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5" name="Google Shape;1435;p95"/>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6" name="Google Shape;1436;p95"/>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7" name="Google Shape;1437;p95"/>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8" name="Google Shape;1438;p95"/>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39" name="Google Shape;1439;p95"/>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0" name="Google Shape;1440;p95"/>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1" name="Google Shape;1441;p95"/>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2" name="Google Shape;1442;p95"/>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3" name="Google Shape;1443;p95"/>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4" name="Google Shape;1444;p95"/>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5" name="Google Shape;1445;p95"/>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6" name="Google Shape;1446;p95"/>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7" name="Google Shape;1447;p95"/>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8" name="Google Shape;1448;p95"/>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49" name="Google Shape;1449;p95"/>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50" name="Google Shape;1450;p95"/>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sp>
        <p:nvSpPr>
          <p:cNvPr id="1451" name="Google Shape;1451;p9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9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457" name="Google Shape;1457;p96"/>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“The Sunnah is more important than the Qur’an as a guide to life for Muslims today”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458" name="Google Shape;1458;p96"/>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59" name="Google Shape;1459;p9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0" name="Google Shape;1460;p96"/>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1" name="Google Shape;1461;p96"/>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2" name="Google Shape;1462;p96"/>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3" name="Google Shape;1463;p96"/>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4" name="Google Shape;1464;p96"/>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5" name="Google Shape;1465;p96"/>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6" name="Google Shape;1466;p96"/>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7" name="Google Shape;1467;p96"/>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8" name="Google Shape;1468;p96"/>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69" name="Google Shape;1469;p96"/>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0" name="Google Shape;1470;p96"/>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1" name="Google Shape;1471;p96"/>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2" name="Google Shape;1472;p96"/>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3" name="Google Shape;1473;p9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4" name="Google Shape;1474;p9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5" name="Google Shape;1475;p9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6" name="Google Shape;1476;p96"/>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7" name="Google Shape;1477;p96"/>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8" name="Google Shape;1478;p96"/>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79" name="Google Shape;1479;p96"/>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0" name="Google Shape;1480;p96"/>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1" name="Google Shape;1481;p96"/>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2" name="Google Shape;1482;p9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3" name="Google Shape;1483;p9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4" name="Google Shape;1484;p9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5" name="Google Shape;1485;p96"/>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6" name="Google Shape;1486;p96"/>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7" name="Google Shape;1487;p96"/>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8" name="Google Shape;1488;p96"/>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89" name="Google Shape;1489;p96"/>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90" name="Google Shape;1490;p96"/>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491" name="Google Shape;1491;p9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97"/>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497" name="Google Shape;1497;p97"/>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“For Muslims, following the example of Muhammed is more important than following the teachings of the Qur’an”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498" name="Google Shape;1498;p97"/>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499" name="Google Shape;1499;p97"/>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0" name="Google Shape;1500;p97"/>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1" name="Google Shape;1501;p97"/>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2" name="Google Shape;1502;p97"/>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3" name="Google Shape;1503;p97"/>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4" name="Google Shape;1504;p97"/>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5" name="Google Shape;1505;p97"/>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6" name="Google Shape;1506;p97"/>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7" name="Google Shape;1507;p97"/>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8" name="Google Shape;1508;p97"/>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09" name="Google Shape;1509;p97"/>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0" name="Google Shape;1510;p97"/>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1" name="Google Shape;1511;p97"/>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2" name="Google Shape;1512;p97"/>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3" name="Google Shape;1513;p97"/>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4" name="Google Shape;1514;p97"/>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5" name="Google Shape;1515;p97"/>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6" name="Google Shape;1516;p97"/>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7" name="Google Shape;1517;p97"/>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8" name="Google Shape;1518;p97"/>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19" name="Google Shape;1519;p97"/>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0" name="Google Shape;1520;p97"/>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1" name="Google Shape;1521;p97"/>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2" name="Google Shape;1522;p9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3" name="Google Shape;1523;p97"/>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4" name="Google Shape;1524;p9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5" name="Google Shape;1525;p9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6" name="Google Shape;1526;p97"/>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7" name="Google Shape;1527;p97"/>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8" name="Google Shape;1528;p97"/>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29" name="Google Shape;1529;p97"/>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30" name="Google Shape;1530;p97"/>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531" name="Google Shape;1531;p9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9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Practices</a:t>
            </a:r>
            <a:endParaRPr sz="2800" b="1" i="0" u="sng" strike="noStrike" cap="none">
              <a:solidFill>
                <a:schemeClr val="dk1"/>
              </a:solidFill>
              <a:latin typeface="Arial"/>
              <a:ea typeface="Arial"/>
              <a:cs typeface="Arial"/>
              <a:sym typeface="Arial"/>
            </a:endParaRPr>
          </a:p>
        </p:txBody>
      </p:sp>
      <p:sp>
        <p:nvSpPr>
          <p:cNvPr id="1537" name="Google Shape;1537;p98"/>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Five Pillars of Sunni Islam</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Shahadah - statement of belief</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Salah  - obligation to pray 5 times a day</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Sawm - fasting during Ramadan</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Zakah - giving alms </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Hajj -  the pilgrimage to Makkah </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Ten Obligatory Acts of Shi’a Islam</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Jihad</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The meaning and significance of greater and lesser jihad</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Origins, influence and conditions for the declaration of lesser jihad.</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Festivals and commemorations and their importance for Muslims in Great Britain today</a:t>
            </a:r>
            <a:endParaRPr sz="2400" b="0" i="0" u="none" strike="noStrike" cap="none">
              <a:solidFill>
                <a:schemeClr val="dk1"/>
              </a:solidFill>
              <a:latin typeface="Arial"/>
              <a:ea typeface="Arial"/>
              <a:cs typeface="Arial"/>
              <a:sym typeface="Arial"/>
            </a:endParaRPr>
          </a:p>
          <a:p>
            <a:pPr marL="914400" marR="0" lvl="1"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Id-ul-Adha, Id-ul-Fitr, Ashura.</a:t>
            </a:r>
            <a:endParaRPr sz="2400" b="0" i="0" u="none" strike="noStrike" cap="none">
              <a:solidFill>
                <a:schemeClr val="dk1"/>
              </a:solidFill>
              <a:latin typeface="Arial"/>
              <a:ea typeface="Arial"/>
              <a:cs typeface="Arial"/>
              <a:sym typeface="Arial"/>
            </a:endParaRPr>
          </a:p>
        </p:txBody>
      </p:sp>
      <p:sp>
        <p:nvSpPr>
          <p:cNvPr id="1538" name="Google Shape;1538;p9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99"/>
          <p:cNvSpPr txBox="1">
            <a:spLocks noGrp="1"/>
          </p:cNvSpPr>
          <p:nvPr>
            <p:ph type="title"/>
          </p:nvPr>
        </p:nvSpPr>
        <p:spPr>
          <a:xfrm>
            <a:off x="257705" y="8488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Islam Practices - </a:t>
            </a:r>
            <a:endParaRPr sz="2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Key Teachings</a:t>
            </a:r>
            <a:endParaRPr sz="2800" b="1" i="0" u="sng" strike="noStrike" cap="none">
              <a:solidFill>
                <a:schemeClr val="dk1"/>
              </a:solidFill>
              <a:latin typeface="Arial"/>
              <a:ea typeface="Arial"/>
              <a:cs typeface="Arial"/>
              <a:sym typeface="Arial"/>
            </a:endParaRPr>
          </a:p>
        </p:txBody>
      </p:sp>
      <p:graphicFrame>
        <p:nvGraphicFramePr>
          <p:cNvPr id="1544" name="Google Shape;1544;p99"/>
          <p:cNvGraphicFramePr/>
          <p:nvPr/>
        </p:nvGraphicFramePr>
        <p:xfrm>
          <a:off x="152400" y="1981200"/>
          <a:ext cx="3000000" cy="3000000"/>
        </p:xfrm>
        <a:graphic>
          <a:graphicData uri="http://schemas.openxmlformats.org/drawingml/2006/table">
            <a:tbl>
              <a:tblPr bandRow="1" bandCol="1">
                <a:noFill/>
                <a:tableStyleId>{398B6CCC-08C6-4697-A90E-0D910526C975}</a:tableStyleId>
              </a:tblPr>
              <a:tblGrid>
                <a:gridCol w="2209150">
                  <a:extLst>
                    <a:ext uri="{9D8B030D-6E8A-4147-A177-3AD203B41FA5}">
                      <a16:colId xmlns:a16="http://schemas.microsoft.com/office/drawing/2014/main" val="20000"/>
                    </a:ext>
                  </a:extLst>
                </a:gridCol>
                <a:gridCol w="5077375">
                  <a:extLst>
                    <a:ext uri="{9D8B030D-6E8A-4147-A177-3AD203B41FA5}">
                      <a16:colId xmlns:a16="http://schemas.microsoft.com/office/drawing/2014/main" val="20001"/>
                    </a:ext>
                  </a:extLst>
                </a:gridCol>
              </a:tblGrid>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Topic</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b="1" u="none" strike="noStrike" cap="none">
                          <a:latin typeface="Comic Sans MS"/>
                          <a:ea typeface="Comic Sans MS"/>
                          <a:cs typeface="Comic Sans MS"/>
                          <a:sym typeface="Comic Sans MS"/>
                        </a:rPr>
                        <a:t>Key teaching/Quote</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0"/>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Shahadah – Statement of belief</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 declare that there is no God but Allah, And Muhammed is His messenger.’</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1"/>
                  </a:ext>
                </a:extLst>
              </a:tr>
              <a:tr h="0">
                <a:tc rowSpan="3">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Salah – prayer</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‘In the name of the compassionate Allah.’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‘People should know that Allah sees each person in prayer even if they do not see him.’ (</a:t>
                      </a:r>
                      <a:r>
                        <a:rPr lang="en-GB" i="1">
                          <a:latin typeface="Comic Sans MS"/>
                          <a:ea typeface="Comic Sans MS"/>
                          <a:cs typeface="Comic Sans MS"/>
                          <a:sym typeface="Comic Sans MS"/>
                        </a:rPr>
                        <a:t>Imam</a:t>
                      </a:r>
                      <a:r>
                        <a:rPr lang="en-GB" sz="1400" i="1" u="none" strike="noStrike" cap="none">
                          <a:latin typeface="Comic Sans MS"/>
                          <a:ea typeface="Comic Sans MS"/>
                          <a:cs typeface="Comic Sans MS"/>
                          <a:sym typeface="Comic Sans MS"/>
                        </a:rPr>
                        <a:t> Sadiq – Shi’a)</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Sawm – Fasting during Ramadan</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‘Oh believers! Fasting is prescribed for you as it were for those before you that you may learn self-restraint’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5"/>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Zakah – giving to charity</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‘Be steadfast in prayer and giving.’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6"/>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‘The purpose of zakah is to test the rich and provide for the poor, if all people paid their zakah no one would be poos any longer.’(Imam Ali – Shi’a)</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7"/>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Hajj – pilgrimage </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‘And proclaim that the people should observe Hajj pilgrimage.’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8"/>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‘For a single man [who goes on Hajj] of a believing family Allah will forgive all the sins of that family.’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09"/>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Mosques</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‘Whoever builds a mosque in the name of Allah is mentioned, Allah will build a house for him in Paradise.’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0"/>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Ummah – Muslim community</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‘This ummah of yours is a single ummah.’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1"/>
                  </a:ext>
                </a:extLst>
              </a:tr>
              <a:tr h="0">
                <a:tc rowSpan="2">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Jihad</a:t>
                      </a:r>
                      <a:endParaRPr sz="1400" u="none" strike="noStrike" cap="none">
                        <a:latin typeface="Comic Sans MS"/>
                        <a:ea typeface="Comic Sans MS"/>
                        <a:cs typeface="Comic Sans MS"/>
                        <a:sym typeface="Comic Sans MS"/>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‘The person who struggles so that Allah’s Word is supreme is the one serving Allah’s cause.’ (Prophet Muhammed)</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2"/>
                  </a:ext>
                </a:extLst>
              </a:tr>
              <a:tr h="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‘Repel evil with what is seen as better, then your enemy will become your friend.’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3"/>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Lesser Jihad</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‘The best Jihad is the word of justice in front of an oppressive ruler.’ (attributed to the Prophet Muhammed)</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4"/>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Amr bil-</a:t>
                      </a:r>
                      <a:r>
                        <a:rPr lang="en-GB">
                          <a:latin typeface="Comic Sans MS"/>
                          <a:ea typeface="Comic Sans MS"/>
                          <a:cs typeface="Comic Sans MS"/>
                          <a:sym typeface="Comic Sans MS"/>
                        </a:rPr>
                        <a:t>Maroof</a:t>
                      </a:r>
                      <a:r>
                        <a:rPr lang="en-GB" sz="1400" u="none" strike="noStrike" cap="none">
                          <a:latin typeface="Comic Sans MS"/>
                          <a:ea typeface="Comic Sans MS"/>
                          <a:cs typeface="Comic Sans MS"/>
                          <a:sym typeface="Comic Sans MS"/>
                        </a:rPr>
                        <a:t> and Nahi ‘Anil-Munkar (Shi’a)</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‘…and whatever the Messenger has given you – take; and what he has forbidden you – refrain from.’ (Qur’an)</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5"/>
                  </a:ext>
                </a:extLst>
              </a:tr>
              <a:tr h="0">
                <a:tc>
                  <a:txBody>
                    <a:bodyPr/>
                    <a:lstStyle/>
                    <a:p>
                      <a:pPr marL="0" marR="0" lvl="0" indent="0" algn="l" rtl="0">
                        <a:lnSpc>
                          <a:spcPct val="115000"/>
                        </a:lnSpc>
                        <a:spcBef>
                          <a:spcPts val="0"/>
                        </a:spcBef>
                        <a:spcAft>
                          <a:spcPts val="0"/>
                        </a:spcAft>
                        <a:buClr>
                          <a:srgbClr val="000000"/>
                        </a:buClr>
                        <a:buSzPts val="1400"/>
                        <a:buFont typeface="Arial"/>
                        <a:buNone/>
                      </a:pPr>
                      <a:r>
                        <a:rPr lang="en-GB">
                          <a:latin typeface="Comic Sans MS"/>
                          <a:ea typeface="Comic Sans MS"/>
                          <a:cs typeface="Comic Sans MS"/>
                          <a:sym typeface="Comic Sans MS"/>
                        </a:rPr>
                        <a:t>Eid</a:t>
                      </a:r>
                      <a:r>
                        <a:rPr lang="en-GB" sz="1400" u="none" strike="noStrike" cap="none">
                          <a:latin typeface="Comic Sans MS"/>
                          <a:ea typeface="Comic Sans MS"/>
                          <a:cs typeface="Comic Sans MS"/>
                          <a:sym typeface="Comic Sans MS"/>
                        </a:rPr>
                        <a:t> ul-Fitr</a:t>
                      </a:r>
                      <a:endParaRPr sz="1400" u="none" strike="noStrike" cap="none">
                        <a:latin typeface="Comic Sans MS"/>
                        <a:ea typeface="Comic Sans MS"/>
                        <a:cs typeface="Comic Sans MS"/>
                        <a:sym typeface="Comic Sans MS"/>
                      </a:endParaRPr>
                    </a:p>
                  </a:txBody>
                  <a:tcPr marL="68575" marR="68575" marT="0" marB="0"/>
                </a:tc>
                <a:tc>
                  <a:txBody>
                    <a:bodyPr/>
                    <a:lstStyle/>
                    <a:p>
                      <a:pPr marL="0" marR="0" lvl="0" indent="0" algn="l" rtl="0">
                        <a:lnSpc>
                          <a:spcPct val="115000"/>
                        </a:lnSpc>
                        <a:spcBef>
                          <a:spcPts val="0"/>
                        </a:spcBef>
                        <a:spcAft>
                          <a:spcPts val="0"/>
                        </a:spcAft>
                        <a:buClr>
                          <a:srgbClr val="000000"/>
                        </a:buClr>
                        <a:buSzPts val="1400"/>
                        <a:buFont typeface="Arial"/>
                        <a:buNone/>
                      </a:pPr>
                      <a:r>
                        <a:rPr lang="en-GB" sz="1400" i="1" u="none" strike="noStrike" cap="none">
                          <a:latin typeface="Comic Sans MS"/>
                          <a:ea typeface="Comic Sans MS"/>
                          <a:cs typeface="Comic Sans MS"/>
                          <a:sym typeface="Comic Sans MS"/>
                        </a:rPr>
                        <a:t>‘Verily it is only a festival for he whose fast Allah has accepted and whose prayers He has acknowledged…’ (Imam Ali – Shi’a)</a:t>
                      </a:r>
                      <a:endParaRPr sz="1400" u="none" strike="noStrike" cap="none">
                        <a:latin typeface="Comic Sans MS"/>
                        <a:ea typeface="Comic Sans MS"/>
                        <a:cs typeface="Comic Sans MS"/>
                        <a:sym typeface="Comic Sans MS"/>
                      </a:endParaRPr>
                    </a:p>
                  </a:txBody>
                  <a:tcPr marL="68575" marR="68575" marT="0" marB="0"/>
                </a:tc>
                <a:extLst>
                  <a:ext uri="{0D108BD9-81ED-4DB2-BD59-A6C34878D82A}">
                    <a16:rowId xmlns:a16="http://schemas.microsoft.com/office/drawing/2014/main" val="10016"/>
                  </a:ext>
                </a:extLst>
              </a:tr>
            </a:tbl>
          </a:graphicData>
        </a:graphic>
      </p:graphicFrame>
      <p:sp>
        <p:nvSpPr>
          <p:cNvPr id="1545" name="Google Shape;1545;p9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0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The Five Pillars (Sunni)</a:t>
            </a:r>
            <a:endParaRPr sz="2800" b="1" i="0" u="sng" strike="noStrike" cap="none">
              <a:solidFill>
                <a:schemeClr val="dk1"/>
              </a:solidFill>
              <a:latin typeface="Arial"/>
              <a:ea typeface="Arial"/>
              <a:cs typeface="Arial"/>
              <a:sym typeface="Arial"/>
            </a:endParaRPr>
          </a:p>
        </p:txBody>
      </p:sp>
      <p:sp>
        <p:nvSpPr>
          <p:cNvPr id="1551" name="Google Shape;1551;p100"/>
          <p:cNvSpPr txBox="1">
            <a:spLocks noGrp="1"/>
          </p:cNvSpPr>
          <p:nvPr>
            <p:ph type="body" idx="1"/>
          </p:nvPr>
        </p:nvSpPr>
        <p:spPr>
          <a:xfrm>
            <a:off x="257705" y="1786096"/>
            <a:ext cx="7044600" cy="7101900"/>
          </a:xfrm>
          <a:prstGeom prst="rect">
            <a:avLst/>
          </a:prstGeom>
          <a:noFill/>
          <a:ln>
            <a:noFill/>
          </a:ln>
        </p:spPr>
        <p:txBody>
          <a:bodyPr spcFirstLastPara="1" wrap="square" lIns="91425" tIns="91425" rIns="91425" bIns="91425" anchor="t" anchorCtr="0">
            <a:noAutofit/>
          </a:bodyPr>
          <a:lstStyle/>
          <a:p>
            <a:pPr marL="0" marR="0" lvl="0" indent="0" algn="just"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The five pillars in Sunni Islam are central to belief and considered to be essential to a perfect life. They are:</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Shahadah – declaration of faith</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Salah – Prayer</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Zakah – Charity</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Sawm – Fasting</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Hajj - Pilgrimage</a:t>
            </a:r>
            <a:endParaRPr sz="240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7916"/>
              </a:lnSpc>
              <a:spcBef>
                <a:spcPts val="800"/>
              </a:spcBef>
              <a:spcAft>
                <a:spcPts val="0"/>
              </a:spcAft>
              <a:buClr>
                <a:schemeClr val="dk2"/>
              </a:buClr>
              <a:buSzPts val="1800"/>
              <a:buFont typeface="Arial"/>
              <a:buNone/>
            </a:pPr>
            <a:r>
              <a:rPr lang="en-GB" sz="2800" b="1" i="0" u="sng" strike="noStrike" cap="none">
                <a:solidFill>
                  <a:schemeClr val="dk1"/>
                </a:solidFill>
                <a:latin typeface="Arial"/>
                <a:ea typeface="Arial"/>
                <a:cs typeface="Arial"/>
                <a:sym typeface="Arial"/>
              </a:rPr>
              <a:t>First Pillar - Shahadah</a:t>
            </a:r>
            <a:endParaRPr sz="2800" b="1" i="0" u="sng"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chemeClr val="dk2"/>
              </a:buClr>
              <a:buSzPts val="18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7916"/>
              </a:lnSpc>
              <a:spcBef>
                <a:spcPts val="80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‘There is no God but Allah and Muhammad is the prophet of Islam.</a:t>
            </a:r>
            <a:endParaRPr sz="2400" b="0" i="0" u="none" strike="noStrike" cap="none">
              <a:solidFill>
                <a:srgbClr val="000000"/>
              </a:solidFill>
              <a:latin typeface="Arial"/>
              <a:ea typeface="Arial"/>
              <a:cs typeface="Arial"/>
              <a:sym typeface="Arial"/>
            </a:endParaRPr>
          </a:p>
          <a:p>
            <a:pPr marL="457200" marR="0" lvl="0" indent="-381000" algn="l" rtl="0">
              <a:lnSpc>
                <a:spcPct val="107916"/>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It is the foundation of Islamic faith</a:t>
            </a:r>
            <a:endParaRPr sz="2400" b="0" i="0" u="none" strike="noStrike" cap="none">
              <a:solidFill>
                <a:srgbClr val="000000"/>
              </a:solidFill>
              <a:latin typeface="Arial"/>
              <a:ea typeface="Arial"/>
              <a:cs typeface="Arial"/>
              <a:sym typeface="Arial"/>
            </a:endParaRPr>
          </a:p>
          <a:p>
            <a:pPr marL="457200" marR="0" lvl="0" indent="-381000" algn="l" rtl="0">
              <a:lnSpc>
                <a:spcPct val="107916"/>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Add ‘and Ali is the friend of God’</a:t>
            </a:r>
            <a:endParaRPr sz="2400" b="0" i="0" u="none" strike="noStrike" cap="none">
              <a:solidFill>
                <a:srgbClr val="000000"/>
              </a:solidFill>
              <a:latin typeface="Arial"/>
              <a:ea typeface="Arial"/>
              <a:cs typeface="Arial"/>
              <a:sym typeface="Arial"/>
            </a:endParaRPr>
          </a:p>
          <a:p>
            <a:pPr marL="457200" marR="0" lvl="0" indent="-381000" algn="l" rtl="0">
              <a:lnSpc>
                <a:spcPct val="107916"/>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This shows that Ali is the true successor of Muhammad.</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p:txBody>
      </p:sp>
      <p:sp>
        <p:nvSpPr>
          <p:cNvPr id="1552" name="Google Shape;1552;p10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101"/>
          <p:cNvSpPr txBox="1">
            <a:spLocks noGrp="1"/>
          </p:cNvSpPr>
          <p:nvPr>
            <p:ph type="title"/>
          </p:nvPr>
        </p:nvSpPr>
        <p:spPr>
          <a:xfrm>
            <a:off x="257705" y="742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Second Pillar - Salah</a:t>
            </a:r>
            <a:endParaRPr sz="2800" b="1" i="0" u="sng" strike="noStrike" cap="none">
              <a:solidFill>
                <a:schemeClr val="dk1"/>
              </a:solidFill>
              <a:latin typeface="Arial"/>
              <a:ea typeface="Arial"/>
              <a:cs typeface="Arial"/>
              <a:sym typeface="Arial"/>
            </a:endParaRPr>
          </a:p>
        </p:txBody>
      </p:sp>
      <p:sp>
        <p:nvSpPr>
          <p:cNvPr id="1558" name="Google Shape;1558;p101"/>
          <p:cNvSpPr txBox="1">
            <a:spLocks noGrp="1"/>
          </p:cNvSpPr>
          <p:nvPr>
            <p:ph type="body" idx="1"/>
          </p:nvPr>
        </p:nvSpPr>
        <p:spPr>
          <a:xfrm>
            <a:off x="257705" y="1738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Sunnis are required to pray five times a day, from sunrise to sunset. Prayer timetables can guide this (Fajr – just before sunrise, Zuhr – just before midday, Asr – afternoon, Maghrib – just after sunset, Isha- Night)</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Shia Muslims pray three times a day, combining sunset and night prayers and midday and afternoon.</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Jummah is the midday prayer on Friday. All male Muslims are expected to attend and women can too. Once the prayer is completed, the Imam will deliver a sermon to remind Muslims of their obligation to God. Muslims should attend on and return to work after. Muslims can pray at home, but should perform Wudu before. The room must be clean and they should face Mecca.</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1" i="0" u="sng" strike="noStrike" cap="none">
                <a:solidFill>
                  <a:schemeClr val="dk1"/>
                </a:solidFill>
                <a:latin typeface="Arial"/>
                <a:ea typeface="Arial"/>
                <a:cs typeface="Arial"/>
                <a:sym typeface="Arial"/>
              </a:rPr>
              <a:t>How do Muslims prepare for prayer?</a:t>
            </a:r>
            <a:endParaRPr sz="1800" b="1" i="0" u="sng"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Muslims must be spiritually clean before they pray. This is achieved by a ritual washing called Wudu, following special instructions so they do it in the right order. Mosques have special rooms for this and running water is used. In the </a:t>
            </a:r>
            <a:r>
              <a:rPr lang="en-GB">
                <a:solidFill>
                  <a:srgbClr val="000000"/>
                </a:solidFill>
              </a:rPr>
              <a:t>desert</a:t>
            </a:r>
            <a:r>
              <a:rPr lang="en-GB" sz="1800" b="0" i="0" u="none" strike="noStrike" cap="none">
                <a:solidFill>
                  <a:srgbClr val="000000"/>
                </a:solidFill>
                <a:latin typeface="Arial"/>
                <a:ea typeface="Arial"/>
                <a:cs typeface="Arial"/>
                <a:sym typeface="Arial"/>
              </a:rPr>
              <a:t> a dry wash of sand and dust can be used. It allows man to fully concentrate on prayer.</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Must be facing the holy city of Mecca. Mosques have a Mihrab, which shows the direction of prayer. A special compass can be used to find the direction. A special carpets, set out the space for prayer. Prayers are led by an Imam. Men and women pray in separate spaces.</a:t>
            </a:r>
            <a:endParaRPr sz="1800" b="0" i="0" u="none" strike="noStrike" cap="none">
              <a:solidFill>
                <a:schemeClr val="dk1"/>
              </a:solidFill>
              <a:latin typeface="Arial"/>
              <a:ea typeface="Arial"/>
              <a:cs typeface="Arial"/>
              <a:sym typeface="Arial"/>
            </a:endParaRPr>
          </a:p>
        </p:txBody>
      </p:sp>
      <p:sp>
        <p:nvSpPr>
          <p:cNvPr id="1559" name="Google Shape;1559;p10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02"/>
          <p:cNvSpPr txBox="1">
            <a:spLocks noGrp="1"/>
          </p:cNvSpPr>
          <p:nvPr>
            <p:ph type="title"/>
          </p:nvPr>
        </p:nvSpPr>
        <p:spPr>
          <a:xfrm>
            <a:off x="257705" y="89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Second Pillar - Salah</a:t>
            </a:r>
            <a:endParaRPr sz="2800" b="1" i="0" u="sng" strike="noStrike" cap="none">
              <a:solidFill>
                <a:schemeClr val="dk1"/>
              </a:solidFill>
              <a:latin typeface="Arial"/>
              <a:ea typeface="Arial"/>
              <a:cs typeface="Arial"/>
              <a:sym typeface="Arial"/>
            </a:endParaRPr>
          </a:p>
        </p:txBody>
      </p:sp>
      <p:sp>
        <p:nvSpPr>
          <p:cNvPr id="1565" name="Google Shape;1565;p102"/>
          <p:cNvSpPr txBox="1">
            <a:spLocks noGrp="1"/>
          </p:cNvSpPr>
          <p:nvPr>
            <p:ph type="body" idx="1"/>
          </p:nvPr>
        </p:nvSpPr>
        <p:spPr>
          <a:xfrm>
            <a:off x="257705" y="2042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The basic actions of prayer are:</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While standing, Muslims recite the first chapter from the Quran.</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While bowing, Muslims say in Arabic; ‘Glory be to my Lord who is the greatest’ three times.  This bowing position show they believe God to be great.</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Returning to an upright position, they make a recitation praising God.</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They kneel with their forehead, nose, hands, knees and toes touching the floor. This is called prostration shows complete obedience to God.  They recite ‘How perfect is my Lord the most high’.</a:t>
            </a:r>
            <a:endParaRPr sz="2000" b="0" i="0" u="none" strike="noStrike" cap="none">
              <a:solidFill>
                <a:schemeClr val="dk1"/>
              </a:solidFill>
              <a:latin typeface="Arial"/>
              <a:ea typeface="Arial"/>
              <a:cs typeface="Arial"/>
              <a:sym typeface="Arial"/>
            </a:endParaRPr>
          </a:p>
          <a:p>
            <a:pPr marL="914400" marR="0" lvl="1" indent="-355600" algn="l" rtl="0">
              <a:lnSpc>
                <a:spcPct val="107916"/>
              </a:lnSpc>
              <a:spcBef>
                <a:spcPts val="0"/>
              </a:spcBef>
              <a:spcAft>
                <a:spcPts val="0"/>
              </a:spcAft>
              <a:buClr>
                <a:schemeClr val="dk1"/>
              </a:buClr>
              <a:buSzPts val="2000"/>
              <a:buFont typeface="Arial"/>
              <a:buChar char="o"/>
            </a:pPr>
            <a:r>
              <a:rPr lang="en-GB" sz="2000" b="0" i="0" u="none" strike="noStrike" cap="none">
                <a:solidFill>
                  <a:schemeClr val="dk1"/>
                </a:solidFill>
                <a:latin typeface="Arial"/>
                <a:ea typeface="Arial"/>
                <a:cs typeface="Arial"/>
                <a:sym typeface="Arial"/>
              </a:rPr>
              <a:t> Muslims then sit reciting ‘God is greatest’ and after pausing for a few seconds, they repeat ‘God is greatest’.</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chemeClr val="dk2"/>
              </a:buClr>
              <a:buSzPts val="1800"/>
              <a:buFont typeface="Arial"/>
              <a:buNone/>
            </a:pPr>
            <a:r>
              <a:rPr lang="en-GB" sz="2000" b="1" i="0" u="sng" strike="noStrike" cap="none">
                <a:solidFill>
                  <a:schemeClr val="dk1"/>
                </a:solidFill>
                <a:latin typeface="Arial"/>
                <a:ea typeface="Arial"/>
                <a:cs typeface="Arial"/>
                <a:sym typeface="Arial"/>
              </a:rPr>
              <a:t>Why is prayer important in Islam?</a:t>
            </a:r>
            <a:endParaRPr sz="2000" b="1" i="0" u="sng"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It is what God commanded them to do. </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It is a way Muslims across the world are united. </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chemeClr val="dk1"/>
                </a:solidFill>
                <a:latin typeface="Arial"/>
                <a:ea typeface="Arial"/>
                <a:cs typeface="Arial"/>
                <a:sym typeface="Arial"/>
              </a:rPr>
              <a:t>It reminds them that God is more important than they are.</a:t>
            </a:r>
            <a:endParaRPr sz="20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p:txBody>
      </p:sp>
      <p:sp>
        <p:nvSpPr>
          <p:cNvPr id="1566" name="Google Shape;1566;p10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03"/>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572" name="Google Shape;1572;p103"/>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reasons why Shahadah is the first pillar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understandings of Salah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ways in which Muslims view Salah as important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573" name="Google Shape;1573;p103"/>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74" name="Google Shape;1574;p103"/>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75" name="Google Shape;1575;p103"/>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76" name="Google Shape;1576;p103"/>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77" name="Google Shape;1577;p103"/>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78" name="Google Shape;1578;p103"/>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79" name="Google Shape;1579;p103"/>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0" name="Google Shape;1580;p103"/>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1" name="Google Shape;1581;p103"/>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2" name="Google Shape;1582;p103"/>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3" name="Google Shape;1583;p103"/>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4" name="Google Shape;1584;p103"/>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5" name="Google Shape;1585;p103"/>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6" name="Google Shape;1586;p103"/>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7" name="Google Shape;1587;p103"/>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8" name="Google Shape;1588;p103"/>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89" name="Google Shape;1589;p103"/>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0" name="Google Shape;1590;p103"/>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1" name="Google Shape;1591;p103"/>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2" name="Google Shape;1592;p103"/>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3" name="Google Shape;1593;p103"/>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4" name="Google Shape;1594;p103"/>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5" name="Google Shape;1595;p103"/>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6" name="Google Shape;1596;p103"/>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597" name="Google Shape;1597;p103"/>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sp>
        <p:nvSpPr>
          <p:cNvPr id="1598" name="Google Shape;1598;p10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79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a:t>
            </a:fld>
            <a:endParaRPr sz="1000" b="0" i="0" u="none" strike="noStrike" cap="none">
              <a:solidFill>
                <a:schemeClr val="dk2"/>
              </a:solidFill>
              <a:latin typeface="Arial"/>
              <a:ea typeface="Arial"/>
              <a:cs typeface="Arial"/>
              <a:sym typeface="Arial"/>
            </a:endParaRPr>
          </a:p>
        </p:txBody>
      </p:sp>
      <p:sp>
        <p:nvSpPr>
          <p:cNvPr id="156" name="Google Shape;156;p32"/>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graphicFrame>
        <p:nvGraphicFramePr>
          <p:cNvPr id="157" name="Google Shape;157;p32"/>
          <p:cNvGraphicFramePr/>
          <p:nvPr/>
        </p:nvGraphicFramePr>
        <p:xfrm>
          <a:off x="203200" y="1143000"/>
          <a:ext cx="3000000" cy="3000000"/>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23025">
                  <a:extLst>
                    <a:ext uri="{9D8B030D-6E8A-4147-A177-3AD203B41FA5}">
                      <a16:colId xmlns:a16="http://schemas.microsoft.com/office/drawing/2014/main" val="20002"/>
                    </a:ext>
                  </a:extLst>
                </a:gridCol>
                <a:gridCol w="453600">
                  <a:extLst>
                    <a:ext uri="{9D8B030D-6E8A-4147-A177-3AD203B41FA5}">
                      <a16:colId xmlns:a16="http://schemas.microsoft.com/office/drawing/2014/main" val="20003"/>
                    </a:ext>
                  </a:extLst>
                </a:gridCol>
              </a:tblGrid>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Component 2 - Relationships and Family</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2794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Human sexuality including: heterosexual and homosexual relationships.</a:t>
                      </a:r>
                      <a:endParaRPr sz="12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2413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nature and purpose of marriage.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571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Divorce, including reasons for divorce, and remarrying.</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Ethical arguments related to divorce, including those based on the sanctity of marriage vows and compassion.</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2413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Sexual relationships before and outside of marriage.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2159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Same-sex marriage and cohabitation.</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228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Contraception and family planning.</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6"/>
                  </a:ext>
                </a:extLst>
              </a:tr>
              <a:tr h="4318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nature of families including: the role of parents and children, extended families and the nuclear family.</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7"/>
                  </a:ext>
                </a:extLst>
              </a:tr>
              <a:tr h="3937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purpose of families, including: procreation, stability and the protection of children, educating children in a faith.</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8"/>
                  </a:ext>
                </a:extLst>
              </a:tr>
              <a:tr h="190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Contemporary family issues including: same-sex parents and polygamy.</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444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roles of men and women</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Gender equality. Gender prejudice and discrimination including examples.</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Religion and Life Issues</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Religious teachings about the origins of the universe, and different interpretations of these (</a:t>
                      </a:r>
                      <a:endParaRPr sz="12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relationship between scientific views, such as the Big Bang theory, and religious views. </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r h="571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value of the world and the duty of human beings to protect it, including religious teaching about stewardship, dominion, responsibility, awe and wonder. </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4"/>
                  </a:ext>
                </a:extLst>
              </a:tr>
              <a:tr h="2667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use and abuse of the environment, including the use of natural resources, pollution. </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5"/>
                  </a:ext>
                </a:extLst>
              </a:tr>
              <a:tr h="5715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use and abuse of animals, including: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 animal experimentation </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 the use of animals for food.</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6"/>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Religious teachings about the origins of human life, and different interpretations of these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7"/>
                  </a:ext>
                </a:extLst>
              </a:tr>
              <a:tr h="3048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relationship between scientific views, such as evolution, and religious views.</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8"/>
                  </a:ext>
                </a:extLst>
              </a:tr>
              <a:tr h="228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The concepts of sanctity of life and the quality of life.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9"/>
                  </a:ext>
                </a:extLst>
              </a:tr>
              <a:tr h="2032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Abortion, including situations when the mother's life is at risk.</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0"/>
                  </a:ext>
                </a:extLst>
              </a:tr>
              <a:tr h="3810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Euthanasia, including voluntary, non-voluntary and involuntary - passive and active.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1"/>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Ethical arguments related to abortion and euthanasia, including those based on the sanctity of life and quality of life.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2"/>
                  </a:ext>
                </a:extLst>
              </a:tr>
              <a:tr h="419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latin typeface="Calibri"/>
                          <a:ea typeface="Calibri"/>
                          <a:cs typeface="Calibri"/>
                          <a:sym typeface="Calibri"/>
                        </a:rPr>
                        <a:t>Beliefs about death and an afterlife, and their impact on beliefs about the value of human life.</a:t>
                      </a:r>
                      <a:endParaRPr sz="12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3"/>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104"/>
          <p:cNvSpPr txBox="1">
            <a:spLocks noGrp="1"/>
          </p:cNvSpPr>
          <p:nvPr>
            <p:ph type="title"/>
          </p:nvPr>
        </p:nvSpPr>
        <p:spPr>
          <a:xfrm>
            <a:off x="257705" y="89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Third Pillar - Sawm</a:t>
            </a:r>
            <a:endParaRPr sz="2800" b="1" i="0" u="sng" strike="noStrike" cap="none">
              <a:solidFill>
                <a:schemeClr val="dk1"/>
              </a:solidFill>
              <a:latin typeface="Arial"/>
              <a:ea typeface="Arial"/>
              <a:cs typeface="Arial"/>
              <a:sym typeface="Arial"/>
            </a:endParaRPr>
          </a:p>
        </p:txBody>
      </p:sp>
      <p:sp>
        <p:nvSpPr>
          <p:cNvPr id="1604" name="Google Shape;1604;p104"/>
          <p:cNvSpPr txBox="1">
            <a:spLocks noGrp="1"/>
          </p:cNvSpPr>
          <p:nvPr>
            <p:ph type="body" idx="1"/>
          </p:nvPr>
        </p:nvSpPr>
        <p:spPr>
          <a:xfrm>
            <a:off x="257705" y="1738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Ramadan is the ninth month of the Islamic calendar. It is believed that during Ramadan the Quran was first revealed. Many Muslims recite the whole Quran, in daily sections over 30 days. This allows Muslims to remember the importance of the teachings and their importance in their daily lives. Muslims will fast, complete charity and please God.</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Ramadan sees Muslims fast in daylight hours. They get up before sunrise to eat and drink enough to keep them satisfied until the end of the day.</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chemeClr val="dk1"/>
                </a:solidFill>
                <a:latin typeface="Arial"/>
                <a:ea typeface="Arial"/>
                <a:cs typeface="Arial"/>
                <a:sym typeface="Arial"/>
              </a:rPr>
              <a:t>The evening meal is often shared with family and friends, prayers are said and readings from the Quran. This can be difficult for Muslims living in non-Muslim countries. The focus of Ramadan is God. It is time to purify the thought to cleanse the soul.</a:t>
            </a: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People can be excused like pregnant women, nursing mothers, babies, young children and those who are ill. Some older children, may fast for a shorter length of time to help prepare themselves. It helps empathise with the poor. They may invite the poor to eat with them. Many pay Zakat during this month.</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1800" b="0" i="0" u="none" strike="noStrike" cap="none">
                <a:solidFill>
                  <a:srgbClr val="000000"/>
                </a:solidFill>
                <a:latin typeface="Arial"/>
                <a:ea typeface="Arial"/>
                <a:cs typeface="Arial"/>
                <a:sym typeface="Arial"/>
              </a:rPr>
              <a:t>Night of Power is an important festival that marks the beginning of God’s revelation. Observing the Night of Power give Muslims benefits of worshipping for a thousand months. Muslims try to keep awake on each possible night of each, devoting to prayers and studying the Quran.</a:t>
            </a:r>
            <a:endParaRPr sz="18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605" name="Google Shape;1605;p10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105"/>
          <p:cNvSpPr txBox="1">
            <a:spLocks noGrp="1"/>
          </p:cNvSpPr>
          <p:nvPr>
            <p:ph type="title"/>
          </p:nvPr>
        </p:nvSpPr>
        <p:spPr>
          <a:xfrm>
            <a:off x="257705" y="89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Fourth Pillar - Zakat</a:t>
            </a:r>
            <a:endParaRPr sz="2800" b="1" i="0" u="sng" strike="noStrike" cap="none">
              <a:solidFill>
                <a:schemeClr val="dk1"/>
              </a:solidFill>
              <a:latin typeface="Arial"/>
              <a:ea typeface="Arial"/>
              <a:cs typeface="Arial"/>
              <a:sym typeface="Arial"/>
            </a:endParaRPr>
          </a:p>
        </p:txBody>
      </p:sp>
      <p:sp>
        <p:nvSpPr>
          <p:cNvPr id="1611" name="Google Shape;1611;p105"/>
          <p:cNvSpPr txBox="1">
            <a:spLocks noGrp="1"/>
          </p:cNvSpPr>
          <p:nvPr>
            <p:ph type="body" idx="1"/>
          </p:nvPr>
        </p:nvSpPr>
        <p:spPr>
          <a:xfrm>
            <a:off x="257705" y="25240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For Muslims who have savings, it is compulsory to give 2.5% of their savings to the poor. Muslims work out how much to pay during Ramadan. This is an acknowledgement that everything comes from God, by giving to the poor. Zakat means to purify or cleanse, removing selfishness and greed. The figure of 2.5% was figured out by scholars as it was not stated in the Quran.</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Muslims can choose how to pay, some pay in gold. It can be paid directly to a charity like Islamic relief. Some may pay a Sadaqah, which is a voluntary payment on top of zakat.</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a:solidFill>
                  <a:srgbClr val="000000"/>
                </a:solidFill>
              </a:rPr>
              <a:t>Fulfilling</a:t>
            </a:r>
            <a:r>
              <a:rPr lang="en-GB" sz="2000" b="0" i="0" u="none" strike="noStrike" cap="none">
                <a:solidFill>
                  <a:srgbClr val="000000"/>
                </a:solidFill>
                <a:latin typeface="Arial"/>
                <a:ea typeface="Arial"/>
                <a:cs typeface="Arial"/>
                <a:sym typeface="Arial"/>
              </a:rPr>
              <a:t> a duty imposed by God, making clear they are a true Muslim.</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Shows a good attitude towards money as you are sharing.</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It strengthens communities</a:t>
            </a:r>
            <a:endParaRPr sz="2000" b="0" i="0" u="none" strike="noStrike" cap="none">
              <a:solidFill>
                <a:srgbClr val="000000"/>
              </a:solidFill>
              <a:latin typeface="Arial"/>
              <a:ea typeface="Arial"/>
              <a:cs typeface="Arial"/>
              <a:sym typeface="Arial"/>
            </a:endParaRPr>
          </a:p>
          <a:p>
            <a:pPr marL="457200" marR="0" lvl="0" indent="-355600" algn="l" rtl="0">
              <a:lnSpc>
                <a:spcPct val="107916"/>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It links to prayers and puts them into action.</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Khums refers to 20% of the excess income earned by Shi’a Muslims.  Half goes to religious leaders and half goes to the poor.</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612" name="Google Shape;1612;p10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10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618" name="Google Shape;1618;p10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rituals that are performed during Salah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Muslim views about the importance of Sawm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ways in which Muslims view Zakah as important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619" name="Google Shape;1619;p106"/>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0" name="Google Shape;1620;p10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1" name="Google Shape;1621;p106"/>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2" name="Google Shape;1622;p106"/>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3" name="Google Shape;1623;p106"/>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4" name="Google Shape;1624;p106"/>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5" name="Google Shape;1625;p106"/>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6" name="Google Shape;1626;p106"/>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7" name="Google Shape;1627;p106"/>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8" name="Google Shape;1628;p106"/>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29" name="Google Shape;1629;p106"/>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0" name="Google Shape;1630;p106"/>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1" name="Google Shape;1631;p106"/>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2" name="Google Shape;1632;p106"/>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3" name="Google Shape;1633;p106"/>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4" name="Google Shape;1634;p106"/>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5" name="Google Shape;1635;p106"/>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6" name="Google Shape;1636;p106"/>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7" name="Google Shape;1637;p106"/>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8" name="Google Shape;1638;p106"/>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39" name="Google Shape;1639;p106"/>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40" name="Google Shape;1640;p106"/>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41" name="Google Shape;1641;p106"/>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42" name="Google Shape;1642;p106"/>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43" name="Google Shape;1643;p106"/>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sp>
        <p:nvSpPr>
          <p:cNvPr id="1644" name="Google Shape;1644;p10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7"/>
          <p:cNvSpPr txBox="1">
            <a:spLocks noGrp="1"/>
          </p:cNvSpPr>
          <p:nvPr>
            <p:ph type="title"/>
          </p:nvPr>
        </p:nvSpPr>
        <p:spPr>
          <a:xfrm>
            <a:off x="257705" y="818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Fifth Pillar - Hajj</a:t>
            </a:r>
            <a:endParaRPr sz="2800" b="1" i="0" u="sng" strike="noStrike" cap="none">
              <a:solidFill>
                <a:schemeClr val="dk1"/>
              </a:solidFill>
              <a:latin typeface="Arial"/>
              <a:ea typeface="Arial"/>
              <a:cs typeface="Arial"/>
              <a:sym typeface="Arial"/>
            </a:endParaRPr>
          </a:p>
        </p:txBody>
      </p:sp>
      <p:sp>
        <p:nvSpPr>
          <p:cNvPr id="1650" name="Google Shape;1650;p107"/>
          <p:cNvSpPr txBox="1">
            <a:spLocks noGrp="1"/>
          </p:cNvSpPr>
          <p:nvPr>
            <p:ph type="body" idx="1"/>
          </p:nvPr>
        </p:nvSpPr>
        <p:spPr>
          <a:xfrm>
            <a:off x="257705" y="22192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800"/>
              <a:buFont typeface="Arial"/>
              <a:buNone/>
            </a:pPr>
            <a:r>
              <a:rPr lang="en-GB" sz="2000" b="0" i="0" u="none" strike="noStrike" cap="none">
                <a:solidFill>
                  <a:srgbClr val="000000"/>
                </a:solidFill>
                <a:latin typeface="Arial"/>
                <a:ea typeface="Arial"/>
                <a:cs typeface="Arial"/>
                <a:sym typeface="Arial"/>
              </a:rPr>
              <a:t>It should be made at least once in a Muslims life, provided they are fit and healthy. Some communities may pay for a person to go as it is a religious obligation. It starts and ends in Mecca. It usually takes place between 8</a:t>
            </a:r>
            <a:r>
              <a:rPr lang="en-GB" sz="2000" b="0" i="0" u="none" strike="noStrike" cap="none" baseline="30000">
                <a:solidFill>
                  <a:srgbClr val="000000"/>
                </a:solidFill>
                <a:latin typeface="Arial"/>
                <a:ea typeface="Arial"/>
                <a:cs typeface="Arial"/>
                <a:sym typeface="Arial"/>
              </a:rPr>
              <a:t>th</a:t>
            </a:r>
            <a:r>
              <a:rPr lang="en-GB" sz="2000" b="0" i="0" u="none" strike="noStrike" cap="none">
                <a:solidFill>
                  <a:srgbClr val="000000"/>
                </a:solidFill>
                <a:latin typeface="Arial"/>
                <a:ea typeface="Arial"/>
                <a:cs typeface="Arial"/>
                <a:sym typeface="Arial"/>
              </a:rPr>
              <a:t> to 12</a:t>
            </a:r>
            <a:r>
              <a:rPr lang="en-GB" sz="2000" b="0" i="0" u="none" strike="noStrike" cap="none" baseline="30000">
                <a:solidFill>
                  <a:srgbClr val="000000"/>
                </a:solidFill>
                <a:latin typeface="Arial"/>
                <a:ea typeface="Arial"/>
                <a:cs typeface="Arial"/>
                <a:sym typeface="Arial"/>
              </a:rPr>
              <a:t>th</a:t>
            </a:r>
            <a:r>
              <a:rPr lang="en-GB" sz="2000" b="0" i="0" u="none" strike="noStrike" cap="none">
                <a:solidFill>
                  <a:srgbClr val="000000"/>
                </a:solidFill>
                <a:latin typeface="Arial"/>
                <a:ea typeface="Arial"/>
                <a:cs typeface="Arial"/>
                <a:sym typeface="Arial"/>
              </a:rPr>
              <a:t> of Dhul-Hijjah, which is the last month in the Islamic calendar. Three million Muslims take part each year.</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000" b="1" i="0" u="sng" strike="noStrike" cap="none">
                <a:solidFill>
                  <a:srgbClr val="000000"/>
                </a:solidFill>
                <a:latin typeface="Arial"/>
                <a:ea typeface="Arial"/>
                <a:cs typeface="Arial"/>
                <a:sym typeface="Arial"/>
              </a:rPr>
              <a:t>Significance of Hajj</a:t>
            </a:r>
            <a:endParaRPr sz="2000" b="1" i="0" u="sng" strike="noStrike" cap="none">
              <a:solidFill>
                <a:srgbClr val="000000"/>
              </a:solidFill>
              <a:latin typeface="Arial"/>
              <a:ea typeface="Arial"/>
              <a:cs typeface="Arial"/>
              <a:sym typeface="Arial"/>
            </a:endParaRPr>
          </a:p>
          <a:p>
            <a:pPr marL="457200" marR="0" lvl="0" indent="-355600" algn="l" rtl="0">
              <a:lnSpc>
                <a:spcPct val="107916"/>
              </a:lnSpc>
              <a:spcBef>
                <a:spcPts val="80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Some go more than once in their lives.</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Once you complete hajj, you can be called Hajji.</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It can bring a deep spiritual transformation, being closer to God.</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Teachers sincerity and humility.</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Inner peace, valuing justice, honesty, respect, kindness, mercy and forgiveness.</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Self discipline as not all can complete it.</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Unity and equality, Ihram clothing is worn by everyone and pilgrims sleep in tents.</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Reminds of the faith and examples set by Ibrahim, Hajira and Ishmael.</a:t>
            </a:r>
            <a:endParaRPr sz="2000" b="0" i="0" u="none" strike="noStrike" cap="none">
              <a:solidFill>
                <a:schemeClr val="dk1"/>
              </a:solidFill>
              <a:latin typeface="Arial"/>
              <a:ea typeface="Arial"/>
              <a:cs typeface="Arial"/>
              <a:sym typeface="Arial"/>
            </a:endParaRPr>
          </a:p>
          <a:p>
            <a:pPr marL="457200" marR="0" lvl="0" indent="-355600" algn="l" rtl="0">
              <a:lnSpc>
                <a:spcPct val="107916"/>
              </a:lnSpc>
              <a:spcBef>
                <a:spcPts val="0"/>
              </a:spcBef>
              <a:spcAft>
                <a:spcPts val="0"/>
              </a:spcAft>
              <a:buClr>
                <a:schemeClr val="dk1"/>
              </a:buClr>
              <a:buSzPts val="2000"/>
              <a:buFont typeface="Arial"/>
              <a:buChar char="●"/>
            </a:pPr>
            <a:r>
              <a:rPr lang="en-GB" sz="2000" b="0" i="0" u="none" strike="noStrike" cap="none">
                <a:solidFill>
                  <a:schemeClr val="dk1"/>
                </a:solidFill>
                <a:latin typeface="Arial"/>
                <a:ea typeface="Arial"/>
                <a:cs typeface="Arial"/>
                <a:sym typeface="Arial"/>
              </a:rPr>
              <a:t>Can lead to forgiveness of sins.</a:t>
            </a:r>
            <a:endParaRPr sz="20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651" name="Google Shape;1651;p10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108"/>
          <p:cNvSpPr txBox="1">
            <a:spLocks noGrp="1"/>
          </p:cNvSpPr>
          <p:nvPr>
            <p:ph type="title"/>
          </p:nvPr>
        </p:nvSpPr>
        <p:spPr>
          <a:xfrm>
            <a:off x="257705" y="7426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Fifth Pillar - Hajj</a:t>
            </a:r>
            <a:endParaRPr sz="2800" b="1" i="0" u="sng" strike="noStrike" cap="none">
              <a:solidFill>
                <a:schemeClr val="dk1"/>
              </a:solidFill>
              <a:latin typeface="Arial"/>
              <a:ea typeface="Arial"/>
              <a:cs typeface="Arial"/>
              <a:sym typeface="Arial"/>
            </a:endParaRPr>
          </a:p>
        </p:txBody>
      </p:sp>
      <p:graphicFrame>
        <p:nvGraphicFramePr>
          <p:cNvPr id="1657" name="Google Shape;1657;p108"/>
          <p:cNvGraphicFramePr/>
          <p:nvPr/>
        </p:nvGraphicFramePr>
        <p:xfrm>
          <a:off x="187719" y="1535400"/>
          <a:ext cx="3000000" cy="3000000"/>
        </p:xfrm>
        <a:graphic>
          <a:graphicData uri="http://schemas.openxmlformats.org/drawingml/2006/table">
            <a:tbl>
              <a:tblPr>
                <a:noFill/>
                <a:tableStyleId>{55E47D75-3FB6-48BB-AF47-C5BAB553A8F9}</a:tableStyleId>
              </a:tblPr>
              <a:tblGrid>
                <a:gridCol w="1265825">
                  <a:extLst>
                    <a:ext uri="{9D8B030D-6E8A-4147-A177-3AD203B41FA5}">
                      <a16:colId xmlns:a16="http://schemas.microsoft.com/office/drawing/2014/main" val="20000"/>
                    </a:ext>
                  </a:extLst>
                </a:gridCol>
                <a:gridCol w="5993275">
                  <a:extLst>
                    <a:ext uri="{9D8B030D-6E8A-4147-A177-3AD203B41FA5}">
                      <a16:colId xmlns:a16="http://schemas.microsoft.com/office/drawing/2014/main" val="20001"/>
                    </a:ext>
                  </a:extLst>
                </a:gridCol>
              </a:tblGrid>
              <a:tr h="14611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Entering a state of Ihram</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Pilgrims must enter a sacred state called Ihram.</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This involved a ritual washing, prayers and putting on the Ihram.</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 white cloth is a sign of equality and purity.</a:t>
                      </a:r>
                      <a:endParaRPr sz="1600" u="none" strike="noStrike" cap="none"/>
                    </a:p>
                  </a:txBody>
                  <a:tcPr marL="75600" marR="75600" marT="190050" marB="190050"/>
                </a:tc>
                <a:extLst>
                  <a:ext uri="{0D108BD9-81ED-4DB2-BD59-A6C34878D82A}">
                    <a16:rowId xmlns:a16="http://schemas.microsoft.com/office/drawing/2014/main" val="10000"/>
                  </a:ext>
                </a:extLst>
              </a:tr>
              <a:tr h="7920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Circling the Ka’aba</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Hajj begins at the Ka’aba.</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Pilgrims circle the Ka’aba seven times, anti-clockwise.</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Others believe it was given by God to Adam to erase his sin and allow him a path into heaven.</a:t>
                      </a:r>
                      <a:endParaRPr sz="1600" u="none" strike="noStrike" cap="none"/>
                    </a:p>
                  </a:txBody>
                  <a:tcPr marL="75600" marR="75600" marT="190050" marB="190050"/>
                </a:tc>
                <a:extLst>
                  <a:ext uri="{0D108BD9-81ED-4DB2-BD59-A6C34878D82A}">
                    <a16:rowId xmlns:a16="http://schemas.microsoft.com/office/drawing/2014/main" val="10001"/>
                  </a:ext>
                </a:extLst>
              </a:tr>
              <a:tr h="14023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Travelling to Arafat</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 crowd walks along a covered walkway linking the hills, which feature in the story of Ibrahim.</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Muslims travel to Arafat, 13 miles away.  Some may at Mina and read the Qur’an and pray.</a:t>
                      </a:r>
                      <a:endParaRPr sz="1600" u="none" strike="noStrike" cap="none"/>
                    </a:p>
                  </a:txBody>
                  <a:tcPr marL="75600" marR="75600" marT="190050" marB="190050"/>
                </a:tc>
                <a:extLst>
                  <a:ext uri="{0D108BD9-81ED-4DB2-BD59-A6C34878D82A}">
                    <a16:rowId xmlns:a16="http://schemas.microsoft.com/office/drawing/2014/main" val="10002"/>
                  </a:ext>
                </a:extLst>
              </a:tr>
              <a:tr h="11340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Standing at Arafat</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Arafat is where Muhammad preached his last sermon.</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They spend the afternoon in prayer.</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God will forgive those who stand at Arafat.</a:t>
                      </a:r>
                      <a:endParaRPr sz="1600" u="none" strike="noStrike" cap="none"/>
                    </a:p>
                  </a:txBody>
                  <a:tcPr marL="75600" marR="75600" marT="190050" marB="190050"/>
                </a:tc>
                <a:extLst>
                  <a:ext uri="{0D108BD9-81ED-4DB2-BD59-A6C34878D82A}">
                    <a16:rowId xmlns:a16="http://schemas.microsoft.com/office/drawing/2014/main" val="10003"/>
                  </a:ext>
                </a:extLst>
              </a:tr>
              <a:tr h="79200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Throwing pebbles at Mina</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Muslims walk to Muzdalifah, collecting 49 stones on the way.</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These stones are thrown at three walls in Jamarat, which represent the devil and temptation and show they reject evil.</a:t>
                      </a:r>
                      <a:endParaRPr sz="1600" u="none" strike="noStrike" cap="none"/>
                    </a:p>
                  </a:txBody>
                  <a:tcPr marL="75600" marR="75600" marT="190050" marB="190050"/>
                </a:tc>
                <a:extLst>
                  <a:ext uri="{0D108BD9-81ED-4DB2-BD59-A6C34878D82A}">
                    <a16:rowId xmlns:a16="http://schemas.microsoft.com/office/drawing/2014/main" val="10004"/>
                  </a:ext>
                </a:extLst>
              </a:tr>
              <a:tr h="107662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Returning to Mecca</a:t>
                      </a:r>
                      <a:endParaRPr sz="1600" u="none" strike="noStrike" cap="none"/>
                    </a:p>
                  </a:txBody>
                  <a:tcPr marL="75600" marR="75600" marT="190050" marB="190050"/>
                </a:tc>
                <a:tc>
                  <a:txBody>
                    <a:bodyPr/>
                    <a:lstStyle/>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Pilgrims return to Mecca and circle the Ka’aba seven times</a:t>
                      </a:r>
                      <a:endParaRPr sz="1600" u="none" strike="noStrike" cap="none">
                        <a:solidFill>
                          <a:schemeClr val="dk1"/>
                        </a:solidFill>
                      </a:endParaRPr>
                    </a:p>
                    <a:p>
                      <a:pPr marL="952500" marR="0" lvl="0" indent="-584200" algn="l" rtl="0">
                        <a:lnSpc>
                          <a:spcPct val="100000"/>
                        </a:lnSpc>
                        <a:spcBef>
                          <a:spcPts val="0"/>
                        </a:spcBef>
                        <a:spcAft>
                          <a:spcPts val="0"/>
                        </a:spcAft>
                        <a:buClr>
                          <a:schemeClr val="dk1"/>
                        </a:buClr>
                        <a:buSzPts val="1600"/>
                        <a:buFont typeface="Arial"/>
                        <a:buChar char="●"/>
                      </a:pPr>
                      <a:r>
                        <a:rPr lang="en-GB" sz="1600" u="none" strike="noStrike" cap="none">
                          <a:solidFill>
                            <a:schemeClr val="dk1"/>
                          </a:solidFill>
                        </a:rPr>
                        <a:t>They return to Mina and spend two nights remembering God and reflecting on his blessing</a:t>
                      </a:r>
                      <a:endParaRPr sz="1600" u="none" strike="noStrike" cap="none"/>
                    </a:p>
                  </a:txBody>
                  <a:tcPr marL="75600" marR="75600" marT="190050" marB="190050"/>
                </a:tc>
                <a:extLst>
                  <a:ext uri="{0D108BD9-81ED-4DB2-BD59-A6C34878D82A}">
                    <a16:rowId xmlns:a16="http://schemas.microsoft.com/office/drawing/2014/main" val="10005"/>
                  </a:ext>
                </a:extLst>
              </a:tr>
            </a:tbl>
          </a:graphicData>
        </a:graphic>
      </p:graphicFrame>
      <p:sp>
        <p:nvSpPr>
          <p:cNvPr id="1658" name="Google Shape;1658;p10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84</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109"/>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664" name="Google Shape;1664;p109"/>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Give two places pilgrims visit during Hajj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Muslim views about the importance of Hajj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ways in which the Ka’aba is important in the Muslim Hajj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665" name="Google Shape;1665;p109"/>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66" name="Google Shape;1666;p109"/>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67" name="Google Shape;1667;p109"/>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68" name="Google Shape;1668;p109"/>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69" name="Google Shape;1669;p109"/>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0" name="Google Shape;1670;p109"/>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1" name="Google Shape;1671;p109"/>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2" name="Google Shape;1672;p109"/>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3" name="Google Shape;1673;p109"/>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4" name="Google Shape;1674;p109"/>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5" name="Google Shape;1675;p109"/>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6" name="Google Shape;1676;p109"/>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7" name="Google Shape;1677;p109"/>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8" name="Google Shape;1678;p109"/>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79" name="Google Shape;1679;p109"/>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0" name="Google Shape;1680;p109"/>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1" name="Google Shape;1681;p109"/>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2" name="Google Shape;1682;p109"/>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3" name="Google Shape;1683;p109"/>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4" name="Google Shape;1684;p109"/>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5" name="Google Shape;1685;p109"/>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6" name="Google Shape;1686;p109"/>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7" name="Google Shape;1687;p109"/>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8" name="Google Shape;1688;p109"/>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89" name="Google Shape;1689;p109"/>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sp>
        <p:nvSpPr>
          <p:cNvPr id="1690" name="Google Shape;1690;p10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110"/>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696" name="Google Shape;1696;p110"/>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“Shahadah is the most important of the five pillars”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697" name="Google Shape;1697;p110"/>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98" name="Google Shape;1698;p110"/>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699" name="Google Shape;1699;p110"/>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0" name="Google Shape;1700;p110"/>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1" name="Google Shape;1701;p110"/>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2" name="Google Shape;1702;p110"/>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3" name="Google Shape;1703;p110"/>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4" name="Google Shape;1704;p110"/>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5" name="Google Shape;1705;p110"/>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6" name="Google Shape;1706;p110"/>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7" name="Google Shape;1707;p110"/>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8" name="Google Shape;1708;p110"/>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09" name="Google Shape;1709;p110"/>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0" name="Google Shape;1710;p110"/>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1" name="Google Shape;1711;p110"/>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2" name="Google Shape;1712;p11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3" name="Google Shape;1713;p11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4" name="Google Shape;1714;p11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5" name="Google Shape;1715;p110"/>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6" name="Google Shape;1716;p110"/>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7" name="Google Shape;1717;p110"/>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8" name="Google Shape;1718;p110"/>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19" name="Google Shape;1719;p110"/>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0" name="Google Shape;1720;p110"/>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1" name="Google Shape;1721;p11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2" name="Google Shape;1722;p11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3" name="Google Shape;1723;p11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4" name="Google Shape;1724;p110"/>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5" name="Google Shape;1725;p110"/>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6" name="Google Shape;1726;p110"/>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7" name="Google Shape;1727;p110"/>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8" name="Google Shape;1728;p110"/>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29" name="Google Shape;1729;p110"/>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730" name="Google Shape;1730;p1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111"/>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736" name="Google Shape;1736;p111"/>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5. “The best way for Muslims to understand Allah is by practicing Salah”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737" name="Google Shape;1737;p111"/>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38" name="Google Shape;1738;p111"/>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39" name="Google Shape;1739;p111"/>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0" name="Google Shape;1740;p111"/>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1" name="Google Shape;1741;p111"/>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2" name="Google Shape;1742;p111"/>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3" name="Google Shape;1743;p111"/>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4" name="Google Shape;1744;p111"/>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5" name="Google Shape;1745;p111"/>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6" name="Google Shape;1746;p111"/>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7" name="Google Shape;1747;p111"/>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8" name="Google Shape;1748;p111"/>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49" name="Google Shape;1749;p111"/>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0" name="Google Shape;1750;p111"/>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1" name="Google Shape;1751;p111"/>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2" name="Google Shape;1752;p11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3" name="Google Shape;1753;p11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4" name="Google Shape;1754;p11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5" name="Google Shape;1755;p111"/>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6" name="Google Shape;1756;p111"/>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7" name="Google Shape;1757;p111"/>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8" name="Google Shape;1758;p111"/>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59" name="Google Shape;1759;p111"/>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0" name="Google Shape;1760;p111"/>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1" name="Google Shape;1761;p11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2" name="Google Shape;1762;p11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3" name="Google Shape;1763;p11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4" name="Google Shape;1764;p111"/>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5" name="Google Shape;1765;p111"/>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6" name="Google Shape;1766;p111"/>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7" name="Google Shape;1767;p111"/>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8" name="Google Shape;1768;p111"/>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69" name="Google Shape;1769;p111"/>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770" name="Google Shape;1770;p1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775" name="Google Shape;1775;p112"/>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776" name="Google Shape;1776;p112"/>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6. “Prayer is more beneficial than going on Hajj”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777" name="Google Shape;1777;p112"/>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78" name="Google Shape;1778;p112"/>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79" name="Google Shape;1779;p112"/>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0" name="Google Shape;1780;p112"/>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1" name="Google Shape;1781;p112"/>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2" name="Google Shape;1782;p112"/>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3" name="Google Shape;1783;p112"/>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4" name="Google Shape;1784;p112"/>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5" name="Google Shape;1785;p112"/>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6" name="Google Shape;1786;p112"/>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7" name="Google Shape;1787;p112"/>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8" name="Google Shape;1788;p112"/>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89" name="Google Shape;1789;p112"/>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0" name="Google Shape;1790;p112"/>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1" name="Google Shape;1791;p112"/>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2" name="Google Shape;1792;p11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3" name="Google Shape;1793;p11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4" name="Google Shape;1794;p11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5" name="Google Shape;1795;p112"/>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6" name="Google Shape;1796;p112"/>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7" name="Google Shape;1797;p112"/>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8" name="Google Shape;1798;p112"/>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799" name="Google Shape;1799;p112"/>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0" name="Google Shape;1800;p112"/>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1" name="Google Shape;1801;p11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2" name="Google Shape;1802;p11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3" name="Google Shape;1803;p11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4" name="Google Shape;1804;p112"/>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5" name="Google Shape;1805;p112"/>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6" name="Google Shape;1806;p112"/>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7" name="Google Shape;1807;p112"/>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8" name="Google Shape;1808;p112"/>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09" name="Google Shape;1809;p112"/>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810" name="Google Shape;1810;p1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113"/>
          <p:cNvSpPr txBox="1">
            <a:spLocks noGrp="1"/>
          </p:cNvSpPr>
          <p:nvPr>
            <p:ph type="title"/>
          </p:nvPr>
        </p:nvSpPr>
        <p:spPr>
          <a:xfrm>
            <a:off x="181505" y="6664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Ten Obligations of Faith - Shi’a</a:t>
            </a:r>
            <a:endParaRPr sz="2800" b="1" i="0" u="sng" strike="noStrike" cap="none">
              <a:solidFill>
                <a:schemeClr val="dk1"/>
              </a:solidFill>
              <a:latin typeface="Arial"/>
              <a:ea typeface="Arial"/>
              <a:cs typeface="Arial"/>
              <a:sym typeface="Arial"/>
            </a:endParaRPr>
          </a:p>
        </p:txBody>
      </p:sp>
      <p:sp>
        <p:nvSpPr>
          <p:cNvPr id="1816" name="Google Shape;1816;p113"/>
          <p:cNvSpPr txBox="1">
            <a:spLocks noGrp="1"/>
          </p:cNvSpPr>
          <p:nvPr>
            <p:ph type="body" idx="1"/>
          </p:nvPr>
        </p:nvSpPr>
        <p:spPr>
          <a:xfrm>
            <a:off x="257705" y="1762096"/>
            <a:ext cx="7044600" cy="7101900"/>
          </a:xfrm>
          <a:prstGeom prst="rect">
            <a:avLst/>
          </a:prstGeom>
          <a:noFill/>
          <a:ln>
            <a:noFill/>
          </a:ln>
        </p:spPr>
        <p:txBody>
          <a:bodyPr spcFirstLastPara="1" wrap="square" lIns="91425" tIns="91425" rIns="91425" bIns="91425" anchor="t" anchorCtr="0">
            <a:noAutofit/>
          </a:bodyPr>
          <a:lstStyle/>
          <a:p>
            <a:pPr marL="457200" marR="0" lvl="0" indent="-381000" algn="just"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Salah – Prayer</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Zakah – Charity</a:t>
            </a:r>
            <a:endParaRPr sz="2400" b="0" i="0" u="none" strike="noStrike" cap="none">
              <a:solidFill>
                <a:schemeClr val="dk1"/>
              </a:solidFill>
              <a:latin typeface="Arial"/>
              <a:ea typeface="Arial"/>
              <a:cs typeface="Arial"/>
              <a:sym typeface="Arial"/>
            </a:endParaRPr>
          </a:p>
          <a:p>
            <a:pPr marL="457200" marR="0" lvl="0" indent="-381000" algn="just"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Sawm – Fasting</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Khums – 20% income tax, half goes to charity, half to six Shi’a leaders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Hajj- pilgrimage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Jihad- Struggle to maintain the faith and defend Islam.</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Amr-bil Maruf – encouraging what is good.</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Nahi Anil Munkar – discouraging what is wrong</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Tawallah- To be loving towards the friends of God, including Muhammad and the Imams.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Tabarra – disassociating with the enemies of God.</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Five of the ten obligations are the same as the Five Pillars in Sunni Islam. The rest are additional obligations that are considered important under Shi’a Islam.</a:t>
            </a:r>
            <a:endParaRPr sz="2400" b="0" i="0" u="none" strike="noStrike" cap="none">
              <a:solidFill>
                <a:srgbClr val="000000"/>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817" name="Google Shape;1817;p11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89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a:t>
            </a:fld>
            <a:endParaRPr sz="1000" b="0" i="0" u="none" strike="noStrike" cap="none">
              <a:solidFill>
                <a:schemeClr val="dk2"/>
              </a:solidFill>
              <a:latin typeface="Arial"/>
              <a:ea typeface="Arial"/>
              <a:cs typeface="Arial"/>
              <a:sym typeface="Arial"/>
            </a:endParaRPr>
          </a:p>
        </p:txBody>
      </p:sp>
      <p:sp>
        <p:nvSpPr>
          <p:cNvPr id="163" name="Google Shape;163;p33"/>
          <p:cNvSpPr txBox="1">
            <a:spLocks noGrp="1"/>
          </p:cNvSpPr>
          <p:nvPr>
            <p:ph type="title"/>
          </p:nvPr>
        </p:nvSpPr>
        <p:spPr>
          <a:xfrm>
            <a:off x="257705" y="3154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Personalised Learning Checklists</a:t>
            </a:r>
            <a:endParaRPr sz="2800" b="1" i="0" u="sng" strike="noStrike" cap="none">
              <a:solidFill>
                <a:schemeClr val="dk1"/>
              </a:solidFill>
              <a:latin typeface="Arial"/>
              <a:ea typeface="Arial"/>
              <a:cs typeface="Arial"/>
              <a:sym typeface="Arial"/>
            </a:endParaRPr>
          </a:p>
        </p:txBody>
      </p:sp>
      <p:graphicFrame>
        <p:nvGraphicFramePr>
          <p:cNvPr id="164" name="Google Shape;164;p33"/>
          <p:cNvGraphicFramePr/>
          <p:nvPr/>
        </p:nvGraphicFramePr>
        <p:xfrm>
          <a:off x="231863" y="1232550"/>
          <a:ext cx="3000000" cy="3000000"/>
        </p:xfrm>
        <a:graphic>
          <a:graphicData uri="http://schemas.openxmlformats.org/drawingml/2006/table">
            <a:tbl>
              <a:tblPr bandRow="1">
                <a:noFill/>
                <a:tableStyleId>{398B6CCC-08C6-4697-A90E-0D910526C975}</a:tableStyleId>
              </a:tblPr>
              <a:tblGrid>
                <a:gridCol w="5848350">
                  <a:extLst>
                    <a:ext uri="{9D8B030D-6E8A-4147-A177-3AD203B41FA5}">
                      <a16:colId xmlns:a16="http://schemas.microsoft.com/office/drawing/2014/main" val="20000"/>
                    </a:ext>
                  </a:extLst>
                </a:gridCol>
                <a:gridCol w="428625">
                  <a:extLst>
                    <a:ext uri="{9D8B030D-6E8A-4147-A177-3AD203B41FA5}">
                      <a16:colId xmlns:a16="http://schemas.microsoft.com/office/drawing/2014/main" val="20001"/>
                    </a:ext>
                  </a:extLst>
                </a:gridCol>
                <a:gridCol w="423025">
                  <a:extLst>
                    <a:ext uri="{9D8B030D-6E8A-4147-A177-3AD203B41FA5}">
                      <a16:colId xmlns:a16="http://schemas.microsoft.com/office/drawing/2014/main" val="20002"/>
                    </a:ext>
                  </a:extLst>
                </a:gridCol>
                <a:gridCol w="396275">
                  <a:extLst>
                    <a:ext uri="{9D8B030D-6E8A-4147-A177-3AD203B41FA5}">
                      <a16:colId xmlns:a16="http://schemas.microsoft.com/office/drawing/2014/main" val="20003"/>
                    </a:ext>
                  </a:extLst>
                </a:gridCol>
              </a:tblGrid>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Component 2 - Religion, Peace and Conflict</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0"/>
                  </a:ext>
                </a:extLst>
              </a:tr>
              <a:tr h="2794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Meaning and significance of peace, justice, forgiveness and reconciliation.</a:t>
                      </a:r>
                      <a:endParaRPr sz="14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1"/>
                  </a:ext>
                </a:extLst>
              </a:tr>
              <a:tr h="2413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Violence including violent protest and terrorism</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254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Reasons for war including greed, self-defence and retaliation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3"/>
                  </a:ext>
                </a:extLst>
              </a:tr>
              <a:tr h="2413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Just War Theory including the criteria for a Just War</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4"/>
                  </a:ext>
                </a:extLst>
              </a:tr>
              <a:tr h="2159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beliefs about war including holy war and pacifism</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5"/>
                  </a:ext>
                </a:extLst>
              </a:tr>
              <a:tr h="2286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Religion and belief as a cause of war and violence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6"/>
                  </a:ext>
                </a:extLst>
              </a:tr>
              <a:tr h="2667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Nuclear weapons, arguments for and against including nuclear deterrence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7"/>
                  </a:ext>
                </a:extLst>
              </a:tr>
              <a:tr h="3937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The use of weapons of mass destruction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8"/>
                  </a:ext>
                </a:extLst>
              </a:tr>
              <a:tr h="1905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Religion and peace-making in a contemporary world including the work of individuals influenced by religious teaching</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09"/>
                  </a:ext>
                </a:extLst>
              </a:tr>
              <a:tr h="4445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responses to the victims of war including the work of one present day religious organisation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0"/>
                  </a:ext>
                </a:extLst>
              </a:tr>
              <a:tr h="5715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latin typeface="Calibri"/>
                          <a:ea typeface="Calibri"/>
                          <a:cs typeface="Calibri"/>
                          <a:sym typeface="Calibri"/>
                        </a:rPr>
                        <a:t>Religion, Crime and Punishment</a:t>
                      </a:r>
                      <a:endParaRPr sz="2400" u="none" strike="noStrike" cap="none">
                        <a:latin typeface="Calibri"/>
                        <a:ea typeface="Calibri"/>
                        <a:cs typeface="Calibri"/>
                        <a:sym typeface="Calibri"/>
                      </a:endParaRPr>
                    </a:p>
                  </a:txBody>
                  <a:tcPr marL="73025" marR="73025" marT="0" marB="0">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 Sept</a:t>
                      </a: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Dec</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Calibri"/>
                        <a:ea typeface="Calibri"/>
                        <a:cs typeface="Calibri"/>
                        <a:sym typeface="Calibri"/>
                      </a:endParaRPr>
                    </a:p>
                  </a:txBody>
                  <a:tcPr marL="73025" marR="73025" marT="0" marB="0"/>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Yr11</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GB" sz="1100" b="1" u="none" strike="noStrike" cap="none">
                          <a:latin typeface="Calibri"/>
                          <a:ea typeface="Calibri"/>
                          <a:cs typeface="Calibri"/>
                          <a:sym typeface="Calibri"/>
                        </a:rPr>
                        <a:t>Mar</a:t>
                      </a:r>
                      <a:endParaRPr sz="1100" b="1"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1"/>
                  </a:ext>
                </a:extLst>
              </a:tr>
              <a:tr h="4191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Good and evil intentions and actions, including whether it can ever be good to cause suffering.</a:t>
                      </a:r>
                      <a:endParaRPr sz="1400" u="none" strike="noStrike" cap="none">
                        <a:latin typeface="Calibri"/>
                        <a:ea typeface="Calibri"/>
                        <a:cs typeface="Calibri"/>
                        <a:sym typeface="Calibri"/>
                      </a:endParaRPr>
                    </a:p>
                  </a:txBody>
                  <a:tcPr marL="73025" marR="73025" marT="0" marB="0">
                    <a:lnT w="9525"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4191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Reasons for crime, including: poverty and upbringing, mental illness and addiction, greed and hate, opposition to an unjust law</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3"/>
                  </a:ext>
                </a:extLst>
              </a:tr>
              <a:tr h="3429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Views about people who break the law for the reasons above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4"/>
                  </a:ext>
                </a:extLst>
              </a:tr>
              <a:tr h="2667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Views about different types of crime, including hate crimes, theft and murder.</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The aims of punishment, including: retribution, deterrence and reformation.</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6"/>
                  </a:ext>
                </a:extLst>
              </a:tr>
              <a:tr h="2921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Treatment of criminals, including: prison, corporal punishment and community service.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7"/>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and non-religious attitudes towards forgiveness</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8"/>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Religious and non-religious attitudes towards the death penalty</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19"/>
                  </a:ext>
                </a:extLst>
              </a:tr>
              <a:tr h="2032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libri"/>
                          <a:ea typeface="Calibri"/>
                          <a:cs typeface="Calibri"/>
                          <a:sym typeface="Calibri"/>
                        </a:rPr>
                        <a:t>Ethical arguments related to the death penalty based on the principles of utility and sanctity of life</a:t>
                      </a:r>
                      <a:endParaRPr sz="14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73025" marR="73025" marT="0" marB="0"/>
                </a:tc>
                <a:extLst>
                  <a:ext uri="{0D108BD9-81ED-4DB2-BD59-A6C34878D82A}">
                    <a16:rowId xmlns:a16="http://schemas.microsoft.com/office/drawing/2014/main" val="10020"/>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114"/>
          <p:cNvSpPr txBox="1">
            <a:spLocks noGrp="1"/>
          </p:cNvSpPr>
          <p:nvPr>
            <p:ph type="title"/>
          </p:nvPr>
        </p:nvSpPr>
        <p:spPr>
          <a:xfrm>
            <a:off x="181505" y="818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Jihad</a:t>
            </a:r>
            <a:endParaRPr sz="2800" b="1" i="0" u="sng" strike="noStrike" cap="none">
              <a:solidFill>
                <a:schemeClr val="dk1"/>
              </a:solidFill>
              <a:latin typeface="Arial"/>
              <a:ea typeface="Arial"/>
              <a:cs typeface="Arial"/>
              <a:sym typeface="Arial"/>
            </a:endParaRPr>
          </a:p>
        </p:txBody>
      </p:sp>
      <p:sp>
        <p:nvSpPr>
          <p:cNvPr id="1823" name="Google Shape;1823;p114"/>
          <p:cNvSpPr txBox="1">
            <a:spLocks noGrp="1"/>
          </p:cNvSpPr>
          <p:nvPr>
            <p:ph type="body" idx="1"/>
          </p:nvPr>
        </p:nvSpPr>
        <p:spPr>
          <a:xfrm>
            <a:off x="257705" y="1762096"/>
            <a:ext cx="7044600" cy="7101900"/>
          </a:xfrm>
          <a:prstGeom prst="rect">
            <a:avLst/>
          </a:prstGeom>
          <a:noFill/>
          <a:ln>
            <a:noFill/>
          </a:ln>
        </p:spPr>
        <p:txBody>
          <a:bodyPr spcFirstLastPara="1" wrap="square" lIns="91425" tIns="91425" rIns="91425" bIns="91425" anchor="t" anchorCtr="0">
            <a:noAutofit/>
          </a:bodyPr>
          <a:lstStyle/>
          <a:p>
            <a:pPr marL="0" marR="0" lvl="0" indent="0" algn="just" rtl="0">
              <a:lnSpc>
                <a:spcPct val="107916"/>
              </a:lnSpc>
              <a:spcBef>
                <a:spcPts val="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What is Jihad?</a:t>
            </a:r>
            <a:endParaRPr sz="2400" b="1" i="0" u="sng"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Jihad is the struggle against evil with for the individual or as a collective fellowship. It required Muslims to strive to improve themselves and live how God wills. </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Greater Jihad</a:t>
            </a:r>
            <a:endParaRPr sz="2400" b="1" i="0" u="sng"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Personal struggle</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Keep the five pillars</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Purify one’s heart from evil.</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Devote life to God resisting temptations.</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0"/>
              </a:spcAft>
              <a:buClr>
                <a:schemeClr val="dk2"/>
              </a:buClr>
              <a:buSzPts val="18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800"/>
              </a:spcBef>
              <a:spcAft>
                <a:spcPts val="0"/>
              </a:spcAft>
              <a:buClr>
                <a:schemeClr val="dk2"/>
              </a:buClr>
              <a:buSzPts val="1800"/>
              <a:buFont typeface="Arial"/>
              <a:buNone/>
            </a:pPr>
            <a:r>
              <a:rPr lang="en-GB" sz="2400" b="1" i="0" u="sng" strike="noStrike" cap="none">
                <a:solidFill>
                  <a:schemeClr val="dk1"/>
                </a:solidFill>
                <a:latin typeface="Arial"/>
                <a:ea typeface="Arial"/>
                <a:cs typeface="Arial"/>
                <a:sym typeface="Arial"/>
              </a:rPr>
              <a:t>Lesser Jihad</a:t>
            </a:r>
            <a:endParaRPr sz="2400" b="1" i="0" u="sng" strike="noStrike" cap="none">
              <a:solidFill>
                <a:schemeClr val="dk1"/>
              </a:solidFill>
              <a:latin typeface="Arial"/>
              <a:ea typeface="Arial"/>
              <a:cs typeface="Arial"/>
              <a:sym typeface="Arial"/>
            </a:endParaRPr>
          </a:p>
          <a:p>
            <a:pPr marL="457200" marR="0" lvl="0" indent="-381000" algn="l" rtl="0">
              <a:lnSpc>
                <a:spcPct val="107916"/>
              </a:lnSpc>
              <a:spcBef>
                <a:spcPts val="80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This was written in the 7</a:t>
            </a:r>
            <a:r>
              <a:rPr lang="en-GB" sz="2400" b="0" i="0" u="none" strike="noStrike" cap="none" baseline="30000">
                <a:solidFill>
                  <a:schemeClr val="dk1"/>
                </a:solidFill>
                <a:latin typeface="Arial"/>
                <a:ea typeface="Arial"/>
                <a:cs typeface="Arial"/>
                <a:sym typeface="Arial"/>
              </a:rPr>
              <a:t>th</a:t>
            </a:r>
            <a:r>
              <a:rPr lang="en-GB" sz="2400" b="0" i="0" u="none" strike="noStrike" cap="none">
                <a:solidFill>
                  <a:schemeClr val="dk1"/>
                </a:solidFill>
                <a:latin typeface="Arial"/>
                <a:ea typeface="Arial"/>
                <a:cs typeface="Arial"/>
                <a:sym typeface="Arial"/>
              </a:rPr>
              <a:t> Century when Islam was at threat.</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Must be declared by a religious leader.</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Cannot be used to convert people to Islam.</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In response to a threat to the faith</a:t>
            </a:r>
            <a:endParaRPr sz="2400" b="0" i="0" u="none" strike="noStrike" cap="none">
              <a:solidFill>
                <a:schemeClr val="dk1"/>
              </a:solidFill>
              <a:latin typeface="Arial"/>
              <a:ea typeface="Arial"/>
              <a:cs typeface="Arial"/>
              <a:sym typeface="Arial"/>
            </a:endParaRPr>
          </a:p>
          <a:p>
            <a:pPr marL="457200" marR="0" lvl="0" indent="-381000" algn="l" rtl="0">
              <a:lnSpc>
                <a:spcPct val="107916"/>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Must not gain territory or wealth and be the last resort</a:t>
            </a:r>
            <a:endParaRPr sz="2400" b="0" i="0" u="none" strike="noStrike" cap="none">
              <a:solidFill>
                <a:schemeClr val="dk1"/>
              </a:solidFill>
              <a:latin typeface="Arial"/>
              <a:ea typeface="Arial"/>
              <a:cs typeface="Arial"/>
              <a:sym typeface="Arial"/>
            </a:endParaRPr>
          </a:p>
          <a:p>
            <a:pPr marL="0" marR="0" lvl="0" indent="0" algn="l" rtl="0">
              <a:lnSpc>
                <a:spcPct val="107916"/>
              </a:lnSpc>
              <a:spcBef>
                <a:spcPts val="0"/>
              </a:spcBef>
              <a:spcAft>
                <a:spcPts val="800"/>
              </a:spcAft>
              <a:buClr>
                <a:schemeClr val="dk2"/>
              </a:buClr>
              <a:buSzPts val="1800"/>
              <a:buFont typeface="Arial"/>
              <a:buNone/>
            </a:pPr>
            <a:endParaRPr sz="1100" b="0" i="0" u="none" strike="noStrike" cap="none">
              <a:solidFill>
                <a:schemeClr val="dk1"/>
              </a:solidFill>
              <a:latin typeface="Calibri"/>
              <a:ea typeface="Calibri"/>
              <a:cs typeface="Calibri"/>
              <a:sym typeface="Calibri"/>
            </a:endParaRPr>
          </a:p>
        </p:txBody>
      </p:sp>
      <p:sp>
        <p:nvSpPr>
          <p:cNvPr id="1824" name="Google Shape;1824;p11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90</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15"/>
          <p:cNvSpPr txBox="1">
            <a:spLocks noGrp="1"/>
          </p:cNvSpPr>
          <p:nvPr>
            <p:ph type="title"/>
          </p:nvPr>
        </p:nvSpPr>
        <p:spPr>
          <a:xfrm>
            <a:off x="257705" y="4318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Festivals</a:t>
            </a:r>
            <a:endParaRPr sz="2800" b="1" i="0" u="sng" strike="noStrike" cap="none">
              <a:solidFill>
                <a:schemeClr val="dk1"/>
              </a:solidFill>
              <a:latin typeface="Arial"/>
              <a:ea typeface="Arial"/>
              <a:cs typeface="Arial"/>
              <a:sym typeface="Arial"/>
            </a:endParaRPr>
          </a:p>
        </p:txBody>
      </p:sp>
      <p:graphicFrame>
        <p:nvGraphicFramePr>
          <p:cNvPr id="1830" name="Google Shape;1830;p115"/>
          <p:cNvGraphicFramePr/>
          <p:nvPr/>
        </p:nvGraphicFramePr>
        <p:xfrm>
          <a:off x="125049" y="1096795"/>
          <a:ext cx="3000000" cy="3000000"/>
        </p:xfrm>
        <a:graphic>
          <a:graphicData uri="http://schemas.openxmlformats.org/drawingml/2006/table">
            <a:tbl>
              <a:tblPr>
                <a:noFill/>
                <a:tableStyleId>{55E47D75-3FB6-48BB-AF47-C5BAB553A8F9}</a:tableStyleId>
              </a:tblPr>
              <a:tblGrid>
                <a:gridCol w="996925">
                  <a:extLst>
                    <a:ext uri="{9D8B030D-6E8A-4147-A177-3AD203B41FA5}">
                      <a16:colId xmlns:a16="http://schemas.microsoft.com/office/drawing/2014/main" val="20000"/>
                    </a:ext>
                  </a:extLst>
                </a:gridCol>
                <a:gridCol w="3131600">
                  <a:extLst>
                    <a:ext uri="{9D8B030D-6E8A-4147-A177-3AD203B41FA5}">
                      <a16:colId xmlns:a16="http://schemas.microsoft.com/office/drawing/2014/main" val="20001"/>
                    </a:ext>
                  </a:extLst>
                </a:gridCol>
                <a:gridCol w="3190625">
                  <a:extLst>
                    <a:ext uri="{9D8B030D-6E8A-4147-A177-3AD203B41FA5}">
                      <a16:colId xmlns:a16="http://schemas.microsoft.com/office/drawing/2014/main" val="20002"/>
                    </a:ext>
                  </a:extLst>
                </a:gridCol>
              </a:tblGrid>
              <a:tr h="729325">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Festival</a:t>
                      </a:r>
                      <a:endParaRPr sz="16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Importance</a:t>
                      </a:r>
                      <a:endParaRPr sz="1600" b="1"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t>How Celebrated</a:t>
                      </a:r>
                      <a:endParaRPr sz="1600" b="1" u="none" strike="noStrike" cap="none"/>
                    </a:p>
                  </a:txBody>
                  <a:tcPr marL="75600" marR="75600" marT="190050" marB="190050"/>
                </a:tc>
                <a:extLst>
                  <a:ext uri="{0D108BD9-81ED-4DB2-BD59-A6C34878D82A}">
                    <a16:rowId xmlns:a16="http://schemas.microsoft.com/office/drawing/2014/main" val="10000"/>
                  </a:ext>
                </a:extLst>
              </a:tr>
              <a:tr h="2826825">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a:solidFill>
                            <a:schemeClr val="dk1"/>
                          </a:solidFill>
                          <a:latin typeface="Calibri"/>
                          <a:ea typeface="Calibri"/>
                          <a:cs typeface="Calibri"/>
                          <a:sym typeface="Calibri"/>
                        </a:rPr>
                        <a:t>Eid-ul-Fitr</a:t>
                      </a:r>
                      <a:endParaRPr sz="1600" b="1" u="none" strike="noStrike" cap="none"/>
                    </a:p>
                  </a:txBody>
                  <a:tcPr marL="75600" marR="75600" marT="190050" marB="190050"/>
                </a:tc>
                <a:tc>
                  <a:txBody>
                    <a:bodyPr/>
                    <a:lstStyle/>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Eid-ul-Fitr means breaking of the fast.</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marks the end of Ramadan</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thanks God for the strength to complete the fast and for providing wisdom and guidance as it the Quran was revealed during this month</a:t>
                      </a:r>
                      <a:endParaRPr sz="1600" b="1" u="none" strike="noStrike" cap="none"/>
                    </a:p>
                  </a:txBody>
                  <a:tcPr marL="75600" marR="75600" marT="190050" marB="190050"/>
                </a:tc>
                <a:tc>
                  <a:txBody>
                    <a:bodyPr/>
                    <a:lstStyle/>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May be celebrated for between one and three days.</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Muslims gather in a mosque or large outdoor area.</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Everyone wears their best clothes and homes are decorated.</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Special foods are eaten and processions may take place.</a:t>
                      </a:r>
                      <a:endParaRPr sz="160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Cards and presents are exchanged</a:t>
                      </a:r>
                      <a:endParaRPr sz="1600" b="1" u="none" strike="noStrike" cap="none"/>
                    </a:p>
                  </a:txBody>
                  <a:tcPr marL="75600" marR="75600" marT="190050" marB="190050"/>
                </a:tc>
                <a:extLst>
                  <a:ext uri="{0D108BD9-81ED-4DB2-BD59-A6C34878D82A}">
                    <a16:rowId xmlns:a16="http://schemas.microsoft.com/office/drawing/2014/main" val="10001"/>
                  </a:ext>
                </a:extLst>
              </a:tr>
              <a:tr h="2013625">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a:solidFill>
                            <a:schemeClr val="dk1"/>
                          </a:solidFill>
                          <a:latin typeface="Calibri"/>
                          <a:ea typeface="Calibri"/>
                          <a:cs typeface="Calibri"/>
                          <a:sym typeface="Calibri"/>
                        </a:rPr>
                        <a:t>Eid-ul-Adha</a:t>
                      </a:r>
                      <a:endParaRPr sz="1600" b="1"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Also known as the festival of sacrifice or Greater Eid.</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lasts for four days</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remembers Ibrahim, who was willing to sacrifice his son for God.</a:t>
                      </a:r>
                      <a:endParaRPr sz="1600" b="1"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Muslims may visit friends and family and enjoy family meals.</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It begins with prayers in a mosque.</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Some families give money.</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Cards and presents are given and meals are shared.</a:t>
                      </a:r>
                      <a:endParaRPr sz="1600" b="1" u="none" strike="noStrike" cap="none"/>
                    </a:p>
                  </a:txBody>
                  <a:tcPr marL="75600" marR="75600" marT="190050" marB="190050"/>
                </a:tc>
                <a:extLst>
                  <a:ext uri="{0D108BD9-81ED-4DB2-BD59-A6C34878D82A}">
                    <a16:rowId xmlns:a16="http://schemas.microsoft.com/office/drawing/2014/main" val="10002"/>
                  </a:ext>
                </a:extLst>
              </a:tr>
              <a:tr h="729325">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a:solidFill>
                            <a:schemeClr val="dk1"/>
                          </a:solidFill>
                          <a:latin typeface="Calibri"/>
                          <a:ea typeface="Calibri"/>
                          <a:cs typeface="Calibri"/>
                          <a:sym typeface="Calibri"/>
                        </a:rPr>
                        <a:t>Day of Ashura</a:t>
                      </a:r>
                      <a:r>
                        <a:rPr lang="en-GB" sz="1600" u="none" strike="noStrike" cap="none">
                          <a:solidFill>
                            <a:schemeClr val="dk1"/>
                          </a:solidFill>
                          <a:latin typeface="Calibri"/>
                          <a:ea typeface="Calibri"/>
                          <a:cs typeface="Calibri"/>
                          <a:sym typeface="Calibri"/>
                        </a:rPr>
                        <a:t> </a:t>
                      </a:r>
                      <a:endParaRPr sz="1600" b="1" u="none" strike="noStrike" cap="none"/>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Shi’a Muslims also refer to it as the day of atonement, when the Israelites were freed from Egypt.</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Others believe it is the day that Noah left the ark after the flood.</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For Sunni’s it is a voluntary fast or give to charity</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For Shi’a Muslims it remembers the tragic events of Karbala and the death of Muhammad’s great grandson.</a:t>
                      </a:r>
                      <a:endParaRPr sz="1600" u="none" strike="noStrike" cap="none">
                        <a:solidFill>
                          <a:schemeClr val="dk1"/>
                        </a:solidFill>
                        <a:latin typeface="Calibri"/>
                        <a:ea typeface="Calibri"/>
                        <a:cs typeface="Calibri"/>
                        <a:sym typeface="Calibri"/>
                      </a:endParaRPr>
                    </a:p>
                  </a:txBody>
                  <a:tcPr marL="75600" marR="75600" marT="190050" marB="190050"/>
                </a:tc>
                <a:tc>
                  <a:txBody>
                    <a:bodyPr/>
                    <a:lstStyle/>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In some countries, a public holiday.</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Shi’a take part in a public expression of grief and mourning.</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Some flagellate to connect with Husayn’s death and sufferings.</a:t>
                      </a:r>
                      <a:endParaRPr sz="16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600"/>
                        <a:buFont typeface="Arial"/>
                        <a:buNone/>
                      </a:pPr>
                      <a:r>
                        <a:rPr lang="en-GB" sz="1600" u="none" strike="noStrike" cap="none">
                          <a:solidFill>
                            <a:schemeClr val="dk1"/>
                          </a:solidFill>
                          <a:latin typeface="Calibri"/>
                          <a:ea typeface="Calibri"/>
                          <a:cs typeface="Calibri"/>
                          <a:sym typeface="Calibri"/>
                        </a:rPr>
                        <a:t>Re-enactments of the story take place.</a:t>
                      </a:r>
                      <a:endParaRPr sz="1600" b="1" u="none" strike="noStrike" cap="none"/>
                    </a:p>
                  </a:txBody>
                  <a:tcPr marL="75600" marR="75600" marT="190050" marB="190050"/>
                </a:tc>
                <a:extLst>
                  <a:ext uri="{0D108BD9-81ED-4DB2-BD59-A6C34878D82A}">
                    <a16:rowId xmlns:a16="http://schemas.microsoft.com/office/drawing/2014/main" val="10003"/>
                  </a:ext>
                </a:extLst>
              </a:tr>
            </a:tbl>
          </a:graphicData>
        </a:graphic>
      </p:graphicFrame>
      <p:sp>
        <p:nvSpPr>
          <p:cNvPr id="1831" name="Google Shape;1831;p11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91</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116"/>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837" name="Google Shape;1837;p116"/>
          <p:cNvSpPr txBox="1">
            <a:spLocks noGrp="1"/>
          </p:cNvSpPr>
          <p:nvPr>
            <p:ph type="body" idx="1"/>
          </p:nvPr>
        </p:nvSpPr>
        <p:spPr>
          <a:xfrm>
            <a:off x="257700" y="1568300"/>
            <a:ext cx="7044600" cy="7929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GB" sz="1800" b="0" i="0" u="none" strike="noStrike" cap="none">
                <a:solidFill>
                  <a:schemeClr val="dk2"/>
                </a:solidFill>
                <a:latin typeface="Arial"/>
                <a:ea typeface="Arial"/>
                <a:cs typeface="Arial"/>
                <a:sym typeface="Arial"/>
              </a:rPr>
              <a:t>Name two of the Ten Obligations for Shi’a Muslims (2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2. Explain two contrasting Muslim understandings of Jihad (4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3. Explain two ways in which Muslims celebrate the festival of Eid-ul Adha (5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838" name="Google Shape;1838;p116"/>
          <p:cNvCxnSpPr/>
          <p:nvPr/>
        </p:nvCxnSpPr>
        <p:spPr>
          <a:xfrm>
            <a:off x="405200" y="216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39" name="Google Shape;1839;p116"/>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0" name="Google Shape;1840;p116"/>
          <p:cNvCxnSpPr/>
          <p:nvPr/>
        </p:nvCxnSpPr>
        <p:spPr>
          <a:xfrm>
            <a:off x="405200" y="353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1" name="Google Shape;1841;p116"/>
          <p:cNvCxnSpPr/>
          <p:nvPr/>
        </p:nvCxnSpPr>
        <p:spPr>
          <a:xfrm>
            <a:off x="405200" y="384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2" name="Google Shape;1842;p116"/>
          <p:cNvCxnSpPr/>
          <p:nvPr/>
        </p:nvCxnSpPr>
        <p:spPr>
          <a:xfrm>
            <a:off x="405200" y="414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3" name="Google Shape;1843;p116"/>
          <p:cNvCxnSpPr/>
          <p:nvPr/>
        </p:nvCxnSpPr>
        <p:spPr>
          <a:xfrm>
            <a:off x="405200" y="445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4" name="Google Shape;1844;p116"/>
          <p:cNvCxnSpPr/>
          <p:nvPr/>
        </p:nvCxnSpPr>
        <p:spPr>
          <a:xfrm>
            <a:off x="405200" y="475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5" name="Google Shape;1845;p116"/>
          <p:cNvCxnSpPr/>
          <p:nvPr/>
        </p:nvCxnSpPr>
        <p:spPr>
          <a:xfrm>
            <a:off x="405200" y="506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6" name="Google Shape;1846;p116"/>
          <p:cNvCxnSpPr/>
          <p:nvPr/>
        </p:nvCxnSpPr>
        <p:spPr>
          <a:xfrm>
            <a:off x="405200" y="536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7" name="Google Shape;1847;p116"/>
          <p:cNvCxnSpPr/>
          <p:nvPr/>
        </p:nvCxnSpPr>
        <p:spPr>
          <a:xfrm>
            <a:off x="405200" y="567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8" name="Google Shape;1848;p116"/>
          <p:cNvCxnSpPr/>
          <p:nvPr/>
        </p:nvCxnSpPr>
        <p:spPr>
          <a:xfrm>
            <a:off x="329000" y="719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49" name="Google Shape;1849;p116"/>
          <p:cNvCxnSpPr/>
          <p:nvPr/>
        </p:nvCxnSpPr>
        <p:spPr>
          <a:xfrm>
            <a:off x="329000" y="749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0" name="Google Shape;1850;p116"/>
          <p:cNvCxnSpPr/>
          <p:nvPr/>
        </p:nvCxnSpPr>
        <p:spPr>
          <a:xfrm>
            <a:off x="329000" y="780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1" name="Google Shape;1851;p116"/>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2" name="Google Shape;1852;p116"/>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3" name="Google Shape;1853;p116"/>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4" name="Google Shape;1854;p116"/>
          <p:cNvCxnSpPr/>
          <p:nvPr/>
        </p:nvCxnSpPr>
        <p:spPr>
          <a:xfrm>
            <a:off x="329000" y="810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5" name="Google Shape;1855;p116"/>
          <p:cNvCxnSpPr/>
          <p:nvPr/>
        </p:nvCxnSpPr>
        <p:spPr>
          <a:xfrm>
            <a:off x="329000" y="841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6" name="Google Shape;1856;p116"/>
          <p:cNvCxnSpPr/>
          <p:nvPr/>
        </p:nvCxnSpPr>
        <p:spPr>
          <a:xfrm>
            <a:off x="329000" y="871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7" name="Google Shape;1857;p116"/>
          <p:cNvCxnSpPr/>
          <p:nvPr/>
        </p:nvCxnSpPr>
        <p:spPr>
          <a:xfrm>
            <a:off x="329000" y="902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8" name="Google Shape;1858;p116"/>
          <p:cNvCxnSpPr/>
          <p:nvPr/>
        </p:nvCxnSpPr>
        <p:spPr>
          <a:xfrm>
            <a:off x="329000" y="932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59" name="Google Shape;1859;p116"/>
          <p:cNvCxnSpPr/>
          <p:nvPr/>
        </p:nvCxnSpPr>
        <p:spPr>
          <a:xfrm>
            <a:off x="329000" y="963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60" name="Google Shape;1860;p116"/>
          <p:cNvCxnSpPr/>
          <p:nvPr/>
        </p:nvCxnSpPr>
        <p:spPr>
          <a:xfrm>
            <a:off x="329000" y="993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61" name="Google Shape;1861;p116"/>
          <p:cNvCxnSpPr/>
          <p:nvPr/>
        </p:nvCxnSpPr>
        <p:spPr>
          <a:xfrm>
            <a:off x="329000" y="1024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62" name="Google Shape;1862;p116"/>
          <p:cNvCxnSpPr/>
          <p:nvPr/>
        </p:nvCxnSpPr>
        <p:spPr>
          <a:xfrm>
            <a:off x="329000" y="6890300"/>
            <a:ext cx="6919800" cy="0"/>
          </a:xfrm>
          <a:prstGeom prst="straightConnector1">
            <a:avLst/>
          </a:prstGeom>
          <a:noFill/>
          <a:ln w="9525" cap="flat" cmpd="sng">
            <a:solidFill>
              <a:schemeClr val="dk2"/>
            </a:solidFill>
            <a:prstDash val="solid"/>
            <a:round/>
            <a:headEnd type="none" w="sm" len="sm"/>
            <a:tailEnd type="none" w="sm" len="sm"/>
          </a:ln>
        </p:spPr>
      </p:cxnSp>
      <p:sp>
        <p:nvSpPr>
          <p:cNvPr id="1863" name="Google Shape;1863;p11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92</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117"/>
          <p:cNvSpPr txBox="1">
            <a:spLocks noGrp="1"/>
          </p:cNvSpPr>
          <p:nvPr>
            <p:ph type="title"/>
          </p:nvPr>
        </p:nvSpPr>
        <p:spPr>
          <a:xfrm>
            <a:off x="257700" y="925096"/>
            <a:ext cx="7044600" cy="64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Practice Exam Questions</a:t>
            </a:r>
            <a:endParaRPr sz="2800" b="0" i="0" u="none" strike="noStrike" cap="none">
              <a:solidFill>
                <a:schemeClr val="dk1"/>
              </a:solidFill>
              <a:latin typeface="Arial"/>
              <a:ea typeface="Arial"/>
              <a:cs typeface="Arial"/>
              <a:sym typeface="Arial"/>
            </a:endParaRPr>
          </a:p>
        </p:txBody>
      </p:sp>
      <p:sp>
        <p:nvSpPr>
          <p:cNvPr id="1869" name="Google Shape;1869;p117"/>
          <p:cNvSpPr txBox="1">
            <a:spLocks noGrp="1"/>
          </p:cNvSpPr>
          <p:nvPr>
            <p:ph type="body" idx="1"/>
          </p:nvPr>
        </p:nvSpPr>
        <p:spPr>
          <a:xfrm>
            <a:off x="333900" y="1568300"/>
            <a:ext cx="7044600" cy="456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1800" b="0" i="0" u="none" strike="noStrike" cap="none">
                <a:solidFill>
                  <a:schemeClr val="dk2"/>
                </a:solidFill>
                <a:latin typeface="Arial"/>
                <a:ea typeface="Arial"/>
                <a:cs typeface="Arial"/>
                <a:sym typeface="Arial"/>
              </a:rPr>
              <a:t>4. “It is important that Muslims celebrate their festivals in Great Britain today” (12 marks)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0"/>
              </a:spcAft>
              <a:buClr>
                <a:schemeClr val="dk2"/>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cxnSp>
        <p:nvCxnSpPr>
          <p:cNvPr id="1870" name="Google Shape;1870;p117"/>
          <p:cNvCxnSpPr/>
          <p:nvPr/>
        </p:nvCxnSpPr>
        <p:spPr>
          <a:xfrm>
            <a:off x="405200" y="2775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1" name="Google Shape;1871;p117"/>
          <p:cNvCxnSpPr/>
          <p:nvPr/>
        </p:nvCxnSpPr>
        <p:spPr>
          <a:xfrm>
            <a:off x="405200" y="247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2" name="Google Shape;1872;p117"/>
          <p:cNvCxnSpPr/>
          <p:nvPr/>
        </p:nvCxnSpPr>
        <p:spPr>
          <a:xfrm>
            <a:off x="405200" y="3080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3" name="Google Shape;1873;p117"/>
          <p:cNvCxnSpPr/>
          <p:nvPr/>
        </p:nvCxnSpPr>
        <p:spPr>
          <a:xfrm>
            <a:off x="405200" y="3385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4" name="Google Shape;1874;p117"/>
          <p:cNvCxnSpPr/>
          <p:nvPr/>
        </p:nvCxnSpPr>
        <p:spPr>
          <a:xfrm>
            <a:off x="405200" y="3689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5" name="Google Shape;1875;p117"/>
          <p:cNvCxnSpPr/>
          <p:nvPr/>
        </p:nvCxnSpPr>
        <p:spPr>
          <a:xfrm>
            <a:off x="405200" y="3994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6" name="Google Shape;1876;p117"/>
          <p:cNvCxnSpPr/>
          <p:nvPr/>
        </p:nvCxnSpPr>
        <p:spPr>
          <a:xfrm>
            <a:off x="405200" y="4299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7" name="Google Shape;1877;p117"/>
          <p:cNvCxnSpPr/>
          <p:nvPr/>
        </p:nvCxnSpPr>
        <p:spPr>
          <a:xfrm>
            <a:off x="405200" y="4604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8" name="Google Shape;1878;p117"/>
          <p:cNvCxnSpPr/>
          <p:nvPr/>
        </p:nvCxnSpPr>
        <p:spPr>
          <a:xfrm>
            <a:off x="405200" y="4909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79" name="Google Shape;1879;p117"/>
          <p:cNvCxnSpPr/>
          <p:nvPr/>
        </p:nvCxnSpPr>
        <p:spPr>
          <a:xfrm>
            <a:off x="405200" y="5213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0" name="Google Shape;1880;p117"/>
          <p:cNvCxnSpPr/>
          <p:nvPr/>
        </p:nvCxnSpPr>
        <p:spPr>
          <a:xfrm>
            <a:off x="405200" y="5518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1" name="Google Shape;1881;p117"/>
          <p:cNvCxnSpPr/>
          <p:nvPr/>
        </p:nvCxnSpPr>
        <p:spPr>
          <a:xfrm>
            <a:off x="405200" y="5823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2" name="Google Shape;1882;p117"/>
          <p:cNvCxnSpPr/>
          <p:nvPr/>
        </p:nvCxnSpPr>
        <p:spPr>
          <a:xfrm>
            <a:off x="405200" y="6128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3" name="Google Shape;1883;p117"/>
          <p:cNvCxnSpPr/>
          <p:nvPr/>
        </p:nvCxnSpPr>
        <p:spPr>
          <a:xfrm>
            <a:off x="405200" y="6433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4" name="Google Shape;1884;p117"/>
          <p:cNvCxnSpPr/>
          <p:nvPr/>
        </p:nvCxnSpPr>
        <p:spPr>
          <a:xfrm>
            <a:off x="405200" y="6737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5" name="Google Shape;1885;p117"/>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6" name="Google Shape;1886;p117"/>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7" name="Google Shape;1887;p117"/>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8" name="Google Shape;1888;p117"/>
          <p:cNvCxnSpPr/>
          <p:nvPr/>
        </p:nvCxnSpPr>
        <p:spPr>
          <a:xfrm>
            <a:off x="405200" y="7042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89" name="Google Shape;1889;p117"/>
          <p:cNvCxnSpPr/>
          <p:nvPr/>
        </p:nvCxnSpPr>
        <p:spPr>
          <a:xfrm>
            <a:off x="405200" y="7347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0" name="Google Shape;1890;p117"/>
          <p:cNvCxnSpPr/>
          <p:nvPr/>
        </p:nvCxnSpPr>
        <p:spPr>
          <a:xfrm>
            <a:off x="405200" y="7652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1" name="Google Shape;1891;p117"/>
          <p:cNvCxnSpPr/>
          <p:nvPr/>
        </p:nvCxnSpPr>
        <p:spPr>
          <a:xfrm>
            <a:off x="405200" y="7957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2" name="Google Shape;1892;p117"/>
          <p:cNvCxnSpPr/>
          <p:nvPr/>
        </p:nvCxnSpPr>
        <p:spPr>
          <a:xfrm>
            <a:off x="405200" y="8261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3" name="Google Shape;1893;p117"/>
          <p:cNvCxnSpPr/>
          <p:nvPr/>
        </p:nvCxnSpPr>
        <p:spPr>
          <a:xfrm>
            <a:off x="405200" y="8566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4" name="Google Shape;1894;p11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5" name="Google Shape;1895;p117"/>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6" name="Google Shape;1896;p11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7" name="Google Shape;1897;p117"/>
          <p:cNvCxnSpPr/>
          <p:nvPr/>
        </p:nvCxnSpPr>
        <p:spPr>
          <a:xfrm>
            <a:off x="405200" y="88715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8" name="Google Shape;1898;p117"/>
          <p:cNvCxnSpPr/>
          <p:nvPr/>
        </p:nvCxnSpPr>
        <p:spPr>
          <a:xfrm>
            <a:off x="405200" y="9176300"/>
            <a:ext cx="6919800" cy="0"/>
          </a:xfrm>
          <a:prstGeom prst="straightConnector1">
            <a:avLst/>
          </a:prstGeom>
          <a:noFill/>
          <a:ln w="9525" cap="flat" cmpd="sng">
            <a:solidFill>
              <a:schemeClr val="dk2"/>
            </a:solidFill>
            <a:prstDash val="solid"/>
            <a:round/>
            <a:headEnd type="none" w="sm" len="sm"/>
            <a:tailEnd type="none" w="sm" len="sm"/>
          </a:ln>
        </p:spPr>
      </p:cxnSp>
      <p:cxnSp>
        <p:nvCxnSpPr>
          <p:cNvPr id="1899" name="Google Shape;1899;p117"/>
          <p:cNvCxnSpPr/>
          <p:nvPr/>
        </p:nvCxnSpPr>
        <p:spPr>
          <a:xfrm>
            <a:off x="405200" y="94811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00" name="Google Shape;1900;p117"/>
          <p:cNvCxnSpPr/>
          <p:nvPr/>
        </p:nvCxnSpPr>
        <p:spPr>
          <a:xfrm>
            <a:off x="405200" y="97859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01" name="Google Shape;1901;p117"/>
          <p:cNvCxnSpPr/>
          <p:nvPr/>
        </p:nvCxnSpPr>
        <p:spPr>
          <a:xfrm>
            <a:off x="405200" y="10090700"/>
            <a:ext cx="6919800" cy="0"/>
          </a:xfrm>
          <a:prstGeom prst="straightConnector1">
            <a:avLst/>
          </a:prstGeom>
          <a:noFill/>
          <a:ln w="9525" cap="flat" cmpd="sng">
            <a:solidFill>
              <a:schemeClr val="dk2"/>
            </a:solidFill>
            <a:prstDash val="solid"/>
            <a:round/>
            <a:headEnd type="none" w="sm" len="sm"/>
            <a:tailEnd type="none" w="sm" len="sm"/>
          </a:ln>
        </p:spPr>
      </p:cxnSp>
      <p:cxnSp>
        <p:nvCxnSpPr>
          <p:cNvPr id="1902" name="Google Shape;1902;p117"/>
          <p:cNvCxnSpPr/>
          <p:nvPr/>
        </p:nvCxnSpPr>
        <p:spPr>
          <a:xfrm>
            <a:off x="405200" y="10395500"/>
            <a:ext cx="6919800" cy="0"/>
          </a:xfrm>
          <a:prstGeom prst="straightConnector1">
            <a:avLst/>
          </a:prstGeom>
          <a:noFill/>
          <a:ln w="9525" cap="flat" cmpd="sng">
            <a:solidFill>
              <a:schemeClr val="dk2"/>
            </a:solidFill>
            <a:prstDash val="solid"/>
            <a:round/>
            <a:headEnd type="none" w="sm" len="sm"/>
            <a:tailEnd type="none" w="sm" len="sm"/>
          </a:ln>
        </p:spPr>
      </p:cxnSp>
      <p:sp>
        <p:nvSpPr>
          <p:cNvPr id="1903" name="Google Shape;1903;p11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93</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Google Shape;1908;p118"/>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GB" sz="5200" b="0" i="0" u="none" strike="noStrike" cap="none">
                <a:solidFill>
                  <a:schemeClr val="dk1"/>
                </a:solidFill>
                <a:latin typeface="Arial"/>
                <a:ea typeface="Arial"/>
                <a:cs typeface="Arial"/>
                <a:sym typeface="Arial"/>
              </a:rPr>
              <a:t>Component 2 - Thematic Studies</a:t>
            </a:r>
            <a:endParaRPr sz="5200" b="0" i="0" u="none" strike="noStrike" cap="non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11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Exam Structure</a:t>
            </a:r>
            <a:endParaRPr sz="2800" b="1" i="0" u="sng" strike="noStrike" cap="none">
              <a:solidFill>
                <a:schemeClr val="dk1"/>
              </a:solidFill>
              <a:latin typeface="Arial"/>
              <a:ea typeface="Arial"/>
              <a:cs typeface="Arial"/>
              <a:sym typeface="Arial"/>
            </a:endParaRPr>
          </a:p>
        </p:txBody>
      </p:sp>
      <p:sp>
        <p:nvSpPr>
          <p:cNvPr id="1914" name="Google Shape;1914;p119"/>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Time - 1 hour and 45 Mins (25 mins per section)</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On the paper there will be 6 sections, each with 1, 2, 4, 5, 12 mark questions</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You will answer 4 of the 6 sections:</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Relationships and Families</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Religion and Life</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Religion, Peace and Conflict</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Religion, Crime and Punishment</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800"/>
              <a:buFont typeface="Arial"/>
              <a:buNone/>
            </a:pPr>
            <a:r>
              <a:rPr lang="en-GB" sz="2400" b="0" i="0" u="none" strike="noStrike" cap="none">
                <a:solidFill>
                  <a:srgbClr val="000000"/>
                </a:solidFill>
                <a:latin typeface="Arial"/>
                <a:ea typeface="Arial"/>
                <a:cs typeface="Arial"/>
                <a:sym typeface="Arial"/>
              </a:rPr>
              <a:t>You will have 1 question paper and 1 answer booklet</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Write all answers (including notes) in the booklet</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Write question numbers in margins</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a:ea typeface="Arial"/>
                <a:cs typeface="Arial"/>
                <a:sym typeface="Arial"/>
              </a:rPr>
              <a:t>Leave 2 or 3 lines between each answer</a:t>
            </a:r>
            <a:endParaRPr sz="2400" b="0" i="0" u="none" strike="noStrike" cap="none">
              <a:solidFill>
                <a:srgbClr val="000000"/>
              </a:solidFill>
              <a:latin typeface="Arial"/>
              <a:ea typeface="Arial"/>
              <a:cs typeface="Arial"/>
              <a:sym typeface="Arial"/>
            </a:endParaRPr>
          </a:p>
        </p:txBody>
      </p:sp>
      <p:sp>
        <p:nvSpPr>
          <p:cNvPr id="1915" name="Google Shape;1915;p11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95</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12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GB" sz="2800" b="1" i="0" u="sng" strike="noStrike" cap="none">
                <a:solidFill>
                  <a:schemeClr val="dk1"/>
                </a:solidFill>
                <a:latin typeface="Arial"/>
                <a:ea typeface="Arial"/>
                <a:cs typeface="Arial"/>
                <a:sym typeface="Arial"/>
              </a:rPr>
              <a:t>Relationships and Families - Key Terms</a:t>
            </a:r>
            <a:endParaRPr sz="2800" b="1" i="0" u="sng" strike="noStrike" cap="none">
              <a:solidFill>
                <a:schemeClr val="dk1"/>
              </a:solidFill>
              <a:latin typeface="Arial"/>
              <a:ea typeface="Arial"/>
              <a:cs typeface="Arial"/>
              <a:sym typeface="Arial"/>
            </a:endParaRPr>
          </a:p>
        </p:txBody>
      </p:sp>
      <p:sp>
        <p:nvSpPr>
          <p:cNvPr id="1921" name="Google Shape;1921;p120"/>
          <p:cNvSpPr txBox="1">
            <a:spLocks noGrp="1"/>
          </p:cNvSpPr>
          <p:nvPr>
            <p:ph type="body" idx="1"/>
          </p:nvPr>
        </p:nvSpPr>
        <p:spPr>
          <a:xfrm>
            <a:off x="257705" y="2078896"/>
            <a:ext cx="7044600" cy="71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Adultery - A sexual relationship between a couple not married to each other, but married to/in relationship with others (affair).</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Age of consent - According to the law, the age at which a person is considered old enough to give consent to have sex.</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Annulment - Cancellation of a marriage in Roman Catholic tradition, as if marriage never was.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Civil marriage - Non-religious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Civil partnership - Legal union of two people of same gender; now of equality with heterosexual marriage in all respects.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Commitment - Making a promise or pledge, in this case, in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Celibacy - Not having sexual relations.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Chastity - Sexual purity, eg not having sex before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Cohabitation - Where a couple live together without being married/in civil partnership.</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Contraception - Precautions taken to prevent pregnancy and to protect against contracting/transmitting STIs (sexually transmitted infections).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Contract - A binding agreement between two sides.</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Covenant - An agreement based on promises between two sides, here in marriage where the agreement is made before God (as a witness) and with God (as a partner).</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highlight>
                  <a:srgbClr val="FFFFFF"/>
                </a:highlight>
                <a:latin typeface="Calibri"/>
                <a:ea typeface="Calibri"/>
                <a:cs typeface="Calibri"/>
                <a:sym typeface="Calibri"/>
              </a:rPr>
              <a:t>Divorce - Legal ending of a marriage.</a:t>
            </a:r>
            <a:endParaRPr sz="14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Extended family - Family unit comprising mother, father and children, but also grandparents, cousins etc.</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Family planning - Planning when to have a family and how big a family to have by use of birth control practices and/or contraception.</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Gender discrimination - Acting on prejudices against someone because of their gender.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Gender equality - Belief that both genders have equal status and value, so discrimination against either is wrong.</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Gender prejudice - The belief that one gender is ‘better’ than the other.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Heterosexuality - Being physically/sexually attracted to persons of the opposite gender.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Homosexuality - Being physically/sexually attracted to persons of the same gender.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Nuclear family - Family unit made up of mother, father and their child(ren).</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Polygamy - The practice of one man having several wives; legal under Shariah law (up to four wives, given specific circumstances).</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Procreation - Having a child; seen as a duty in many religions.</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Remarriage - Marriage for the second time, after divorce ending an earlier marriage.</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Responsibility - Duties; what a person has to do as part of the agreement they have made, or role they have taken on.</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Single parent family - Family unit in which child(ren) and one parent, either mum or dad, live together.</a:t>
            </a:r>
            <a:endParaRPr sz="1400" b="0"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highlight>
                  <a:schemeClr val="lt1"/>
                </a:highlight>
                <a:latin typeface="Calibri"/>
                <a:ea typeface="Calibri"/>
                <a:cs typeface="Calibri"/>
                <a:sym typeface="Calibri"/>
              </a:rPr>
              <a:t>Vows - Promises made by bride and groom during marriage ceremony.</a:t>
            </a:r>
            <a:endParaRPr sz="1100" b="0" i="0" u="none" strike="noStrike" cap="none">
              <a:solidFill>
                <a:srgbClr val="000000"/>
              </a:solidFill>
              <a:latin typeface="Arial"/>
              <a:ea typeface="Arial"/>
              <a:cs typeface="Arial"/>
              <a:sym typeface="Arial"/>
            </a:endParaRPr>
          </a:p>
        </p:txBody>
      </p:sp>
      <p:sp>
        <p:nvSpPr>
          <p:cNvPr id="1922" name="Google Shape;1922;p12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96</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12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Relationships and Families - Sexuality</a:t>
            </a:r>
            <a:endParaRPr sz="2800" b="1" i="0" u="sng" strike="noStrike" cap="none">
              <a:solidFill>
                <a:srgbClr val="000000"/>
              </a:solidFill>
              <a:latin typeface="Arial"/>
              <a:ea typeface="Arial"/>
              <a:cs typeface="Arial"/>
              <a:sym typeface="Arial"/>
            </a:endParaRPr>
          </a:p>
        </p:txBody>
      </p:sp>
      <p:sp>
        <p:nvSpPr>
          <p:cNvPr id="1928" name="Google Shape;1928;p121"/>
          <p:cNvSpPr txBox="1">
            <a:spLocks noGrp="1"/>
          </p:cNvSpPr>
          <p:nvPr>
            <p:ph type="body" idx="1"/>
          </p:nvPr>
        </p:nvSpPr>
        <p:spPr>
          <a:xfrm>
            <a:off x="309295" y="1602931"/>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Hetrosexual - A sexual relationship with someone of the opposite sex.</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Homosexual - A sexual relationship with someone of the same sex.</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1600"/>
              </a:spcAft>
              <a:buClr>
                <a:schemeClr val="dk1"/>
              </a:buClr>
              <a:buSzPts val="1100"/>
              <a:buFont typeface="Arial"/>
              <a:buNone/>
            </a:pPr>
            <a:r>
              <a:rPr lang="en-GB" sz="2400" b="0" i="0" u="none" strike="noStrike" cap="none">
                <a:solidFill>
                  <a:schemeClr val="dk1"/>
                </a:solidFill>
                <a:latin typeface="Arial"/>
                <a:ea typeface="Arial"/>
                <a:cs typeface="Arial"/>
                <a:sym typeface="Arial"/>
              </a:rPr>
              <a:t>In Britain homosexual relationships are legal and homosexual couples can marry if they want to, this law broadly reflects contemporary British attitudes.</a:t>
            </a:r>
            <a:endParaRPr sz="2400" b="0" i="0" u="none" strike="noStrike" cap="none">
              <a:solidFill>
                <a:schemeClr val="dk1"/>
              </a:solidFill>
              <a:latin typeface="Arial"/>
              <a:ea typeface="Arial"/>
              <a:cs typeface="Arial"/>
              <a:sym typeface="Arial"/>
            </a:endParaRPr>
          </a:p>
        </p:txBody>
      </p:sp>
      <p:graphicFrame>
        <p:nvGraphicFramePr>
          <p:cNvPr id="1929" name="Google Shape;1929;p121"/>
          <p:cNvGraphicFramePr/>
          <p:nvPr/>
        </p:nvGraphicFramePr>
        <p:xfrm>
          <a:off x="175689" y="6067800"/>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rPr>
                        <a:t>Increasingly Christians are arguing that an all-loving God would not condemn people who love one another.</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chemeClr val="dk1"/>
                          </a:solidFill>
                        </a:rPr>
                        <a:t>Many Christians would argue that the only legitimate place for a sexual relationship is within marriage. Some would argue that marriage is created by God for the purpose of procreation and as such same-sex marriage is not following God’s plan.</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30" name="Google Shape;1930;p12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97</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12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Relationships and Families - Contraception</a:t>
            </a:r>
            <a:endParaRPr sz="2800" b="1" i="0" u="sng" strike="noStrike" cap="none">
              <a:solidFill>
                <a:srgbClr val="000000"/>
              </a:solidFill>
              <a:latin typeface="Arial"/>
              <a:ea typeface="Arial"/>
              <a:cs typeface="Arial"/>
              <a:sym typeface="Arial"/>
            </a:endParaRPr>
          </a:p>
        </p:txBody>
      </p:sp>
      <p:sp>
        <p:nvSpPr>
          <p:cNvPr id="1936" name="Google Shape;1936;p122"/>
          <p:cNvSpPr txBox="1">
            <a:spLocks noGrp="1"/>
          </p:cNvSpPr>
          <p:nvPr>
            <p:ph type="body" idx="1"/>
          </p:nvPr>
        </p:nvSpPr>
        <p:spPr>
          <a:xfrm>
            <a:off x="257705" y="2167096"/>
            <a:ext cx="70446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2"/>
                </a:solidFill>
                <a:latin typeface="Arial"/>
                <a:ea typeface="Arial"/>
                <a:cs typeface="Arial"/>
                <a:sym typeface="Arial"/>
              </a:rPr>
              <a:t>Facts:</a:t>
            </a:r>
            <a:endParaRPr sz="2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Contraception - Any method that is used to prevent pregnancy (condoms etc)</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GB" sz="2400" b="0" i="0" u="none" strike="noStrike" cap="none">
                <a:solidFill>
                  <a:schemeClr val="dk1"/>
                </a:solidFill>
                <a:latin typeface="Arial"/>
                <a:ea typeface="Arial"/>
                <a:cs typeface="Arial"/>
                <a:sym typeface="Arial"/>
              </a:rPr>
              <a:t>Natural contraception - Method to guard against pregnancy by monitoring a woman’s fertility cycle</a:t>
            </a:r>
            <a:endParaRPr sz="2400" b="0" i="0" u="none" strike="noStrike" cap="none">
              <a:solidFill>
                <a:schemeClr val="dk1"/>
              </a:solidFill>
              <a:latin typeface="Arial"/>
              <a:ea typeface="Arial"/>
              <a:cs typeface="Arial"/>
              <a:sym typeface="Arial"/>
            </a:endParaRPr>
          </a:p>
        </p:txBody>
      </p:sp>
      <p:graphicFrame>
        <p:nvGraphicFramePr>
          <p:cNvPr id="1937" name="Google Shape;1937;p122"/>
          <p:cNvGraphicFramePr/>
          <p:nvPr/>
        </p:nvGraphicFramePr>
        <p:xfrm>
          <a:off x="175689" y="5029200"/>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4C4C4B"/>
                          </a:solidFill>
                          <a:highlight>
                            <a:srgbClr val="FFFFFF"/>
                          </a:highlight>
                        </a:rPr>
                        <a:t>Many Christians think that contraception is acceptable in many circumstances, such as a couple unable to cope financially with having a child. They see this as a responsible use of the God-given autonomy that is part and parcel of being created in the image of God.</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rgbClr val="4C4C4B"/>
                          </a:solidFill>
                          <a:highlight>
                            <a:srgbClr val="FFFFFF"/>
                          </a:highlight>
                        </a:rPr>
                        <a:t>Roman Catholic teaching states that artificial contraception goes against natural law. Every sexual act should be open to the possibility of creating life. This fulfils God’s command to be fruitful and multiply.</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38" name="Google Shape;1938;p12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98</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123"/>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GB" sz="2800" b="1" i="0" u="sng" strike="noStrike" cap="none">
                <a:solidFill>
                  <a:srgbClr val="000000"/>
                </a:solidFill>
                <a:latin typeface="Arial"/>
                <a:ea typeface="Arial"/>
                <a:cs typeface="Arial"/>
                <a:sym typeface="Arial"/>
              </a:rPr>
              <a:t>Relationships and Families - Sex Before Marriage</a:t>
            </a:r>
            <a:endParaRPr sz="2800" b="1" i="0" u="sng" strike="noStrike" cap="none">
              <a:solidFill>
                <a:srgbClr val="000000"/>
              </a:solidFill>
              <a:latin typeface="Arial"/>
              <a:ea typeface="Arial"/>
              <a:cs typeface="Arial"/>
              <a:sym typeface="Arial"/>
            </a:endParaRPr>
          </a:p>
        </p:txBody>
      </p:sp>
      <p:graphicFrame>
        <p:nvGraphicFramePr>
          <p:cNvPr id="1944" name="Google Shape;1944;p123"/>
          <p:cNvGraphicFramePr/>
          <p:nvPr/>
        </p:nvGraphicFramePr>
        <p:xfrm>
          <a:off x="175689" y="2653200"/>
          <a:ext cx="3000000" cy="3000000"/>
        </p:xfrm>
        <a:graphic>
          <a:graphicData uri="http://schemas.openxmlformats.org/drawingml/2006/table">
            <a:tbl>
              <a:tblPr>
                <a:noFill/>
                <a:tableStyleId>{55E47D75-3FB6-48BB-AF47-C5BAB553A8F9}</a:tableStyleId>
              </a:tblPr>
              <a:tblGrid>
                <a:gridCol w="3589100">
                  <a:extLst>
                    <a:ext uri="{9D8B030D-6E8A-4147-A177-3AD203B41FA5}">
                      <a16:colId xmlns:a16="http://schemas.microsoft.com/office/drawing/2014/main" val="20000"/>
                    </a:ext>
                  </a:extLst>
                </a:gridCol>
                <a:gridCol w="3589100">
                  <a:extLst>
                    <a:ext uri="{9D8B030D-6E8A-4147-A177-3AD203B41FA5}">
                      <a16:colId xmlns:a16="http://schemas.microsoft.com/office/drawing/2014/main" val="20001"/>
                    </a:ext>
                  </a:extLst>
                </a:gridCol>
              </a:tblGrid>
              <a:tr h="7920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Agree:</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4C4C4B"/>
                          </a:solidFill>
                          <a:highlight>
                            <a:srgbClr val="FFFFFF"/>
                          </a:highlight>
                        </a:rPr>
                        <a:t>Although he teaches that marriage is the appropriate context for sexual relationships, Pope Francis has stated that this is a matter for conscience rather than strict rules and recognised that financial and cultural issue might underlie cohabitation as opposed to marriage. In ‘The Joy of Love’ he said: ‘In such cases, respect also can be shown for those signs of love which in some way reflect God’s own love’</a:t>
                      </a:r>
                      <a:endParaRPr sz="1800" u="none" strike="noStrike" cap="none"/>
                    </a:p>
                  </a:txBody>
                  <a:tcPr marL="75600" marR="75600" marT="190050" marB="190050"/>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Disagree:</a:t>
                      </a:r>
                      <a:endParaRPr sz="1800" u="none" strike="noStrike" cap="none"/>
                    </a:p>
                    <a:p>
                      <a:pPr marL="952500" marR="0" lvl="0" indent="-596900" algn="l" rtl="0">
                        <a:lnSpc>
                          <a:spcPct val="100000"/>
                        </a:lnSpc>
                        <a:spcBef>
                          <a:spcPts val="0"/>
                        </a:spcBef>
                        <a:spcAft>
                          <a:spcPts val="0"/>
                        </a:spcAft>
                        <a:buClr>
                          <a:schemeClr val="dk1"/>
                        </a:buClr>
                        <a:buSzPts val="1800"/>
                        <a:buFont typeface="Arial"/>
                        <a:buChar char="-"/>
                      </a:pPr>
                      <a:r>
                        <a:rPr lang="en-GB" sz="1800" u="none" strike="noStrike" cap="none">
                          <a:solidFill>
                            <a:srgbClr val="4C4C4B"/>
                          </a:solidFill>
                          <a:highlight>
                            <a:srgbClr val="FFFFFF"/>
                          </a:highlight>
                        </a:rPr>
                        <a:t>Many Christians believe that sex before marriage devalues the God-given gift of sexuality. It was intended by God to be enjoyed within the context of marriage. In the New Testament Paul said that those whose sexual urges were very strong should marry.</a:t>
                      </a:r>
                      <a:endParaRPr sz="1800" u="none" strike="noStrike" cap="none">
                        <a:solidFill>
                          <a:schemeClr val="dk1"/>
                        </a:solidFill>
                      </a:endParaRPr>
                    </a:p>
                  </a:txBody>
                  <a:tcPr marL="75600" marR="75600" marT="190050" marB="190050"/>
                </a:tc>
                <a:extLst>
                  <a:ext uri="{0D108BD9-81ED-4DB2-BD59-A6C34878D82A}">
                    <a16:rowId xmlns:a16="http://schemas.microsoft.com/office/drawing/2014/main" val="10000"/>
                  </a:ext>
                </a:extLst>
              </a:tr>
            </a:tbl>
          </a:graphicData>
        </a:graphic>
      </p:graphicFrame>
      <p:sp>
        <p:nvSpPr>
          <p:cNvPr id="1945" name="Google Shape;1945;p12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chemeClr val="dk2"/>
                </a:solidFill>
                <a:latin typeface="Arial"/>
                <a:ea typeface="Arial"/>
                <a:cs typeface="Arial"/>
                <a:sym typeface="Arial"/>
              </a:rPr>
              <a:t>99</a:t>
            </a:fld>
            <a:endParaRPr sz="1000" b="0" i="0" u="none" strike="noStrike" cap="none">
              <a:solidFill>
                <a:schemeClr val="dk2"/>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19068</Words>
  <Application>Microsoft Office PowerPoint</Application>
  <PresentationFormat>Custom</PresentationFormat>
  <Paragraphs>2031</Paragraphs>
  <Slides>152</Slides>
  <Notes>152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152</vt:i4>
      </vt:variant>
    </vt:vector>
  </HeadingPairs>
  <TitlesOfParts>
    <vt:vector size="158" baseType="lpstr">
      <vt:lpstr>Arial</vt:lpstr>
      <vt:lpstr>Calibri</vt:lpstr>
      <vt:lpstr>Comic Sans MS</vt:lpstr>
      <vt:lpstr>Times New Roman</vt:lpstr>
      <vt:lpstr>Simple Light</vt:lpstr>
      <vt:lpstr>Office Theme</vt:lpstr>
      <vt:lpstr>RS GCSE  AQA A - 8062   Year 11 - Work Booklet</vt:lpstr>
      <vt:lpstr>Contents</vt:lpstr>
      <vt:lpstr>Exam Information</vt:lpstr>
      <vt:lpstr>Question Structures</vt:lpstr>
      <vt:lpstr>Mark Scheme - 12 mark questions</vt:lpstr>
      <vt:lpstr>Personalised Learning Checklists</vt:lpstr>
      <vt:lpstr>Personalised Learning Checklists</vt:lpstr>
      <vt:lpstr>Personalised Learning Checklists</vt:lpstr>
      <vt:lpstr>Personalised Learning Checklists</vt:lpstr>
      <vt:lpstr>Component 1 - Study of Religion</vt:lpstr>
      <vt:lpstr>Exam Structure</vt:lpstr>
      <vt:lpstr>Christianity Beliefs and Teachings</vt:lpstr>
      <vt:lpstr>Christianity Beliefs and Teachings -  Key Teachings</vt:lpstr>
      <vt:lpstr>Nature of God</vt:lpstr>
      <vt:lpstr>Evil and Suffering</vt:lpstr>
      <vt:lpstr>Practice Exam Questions</vt:lpstr>
      <vt:lpstr>Practice Exam Questions</vt:lpstr>
      <vt:lpstr>Practice Exam Questions</vt:lpstr>
      <vt:lpstr>The Trinity</vt:lpstr>
      <vt:lpstr>Creation - Literalist vs Non-Literalist</vt:lpstr>
      <vt:lpstr>Afterlife</vt:lpstr>
      <vt:lpstr>Practice Exam Questions</vt:lpstr>
      <vt:lpstr>Practice Exam Questions</vt:lpstr>
      <vt:lpstr>Practice Exam Questions</vt:lpstr>
      <vt:lpstr>Life of Jesus</vt:lpstr>
      <vt:lpstr>Sin and Salvation</vt:lpstr>
      <vt:lpstr>Practice Exam Questions</vt:lpstr>
      <vt:lpstr>Practice Exam Questions</vt:lpstr>
      <vt:lpstr>Practice Exam Questions</vt:lpstr>
      <vt:lpstr>Christianity Practices</vt:lpstr>
      <vt:lpstr>Christianity Practices -  Key Teachings</vt:lpstr>
      <vt:lpstr>Forms of Worship</vt:lpstr>
      <vt:lpstr>Prayer</vt:lpstr>
      <vt:lpstr>Practice Exam Questions</vt:lpstr>
      <vt:lpstr>Practice Exam Questions</vt:lpstr>
      <vt:lpstr>Practice Exam Questions</vt:lpstr>
      <vt:lpstr>Sacraments</vt:lpstr>
      <vt:lpstr>Sacraments - Baptism Before his ascension Jesus said to his disciples: “Therefore go  make disciples of all nations, baptising them in the name of the Father and of the Son and of the Holy Spirit.”</vt:lpstr>
      <vt:lpstr>Practice Exam Questions</vt:lpstr>
      <vt:lpstr>Practice Exam Questions</vt:lpstr>
      <vt:lpstr>Practice Exam Questions</vt:lpstr>
      <vt:lpstr>Celebrations/Actions - Pilgrimage A pilgrimage is a religious journey that someone might choose to undertake in order to better understand God, seek forgiveness for their sins or demonstrate their faith.</vt:lpstr>
      <vt:lpstr>Celebrations/Actions - Festivals Festivals are important in all faiths as the mark important moments and give believers and opportunity to reflect on what is important in their life. In Christianity festivals mark events in the life of Jesus.</vt:lpstr>
      <vt:lpstr>Practice Exam Questions</vt:lpstr>
      <vt:lpstr>Practice Exam Questions</vt:lpstr>
      <vt:lpstr>Practice Exam Questions</vt:lpstr>
      <vt:lpstr>Role of the Church - Helping Local Community</vt:lpstr>
      <vt:lpstr>Role of the Church - Evangelism</vt:lpstr>
      <vt:lpstr>Role of the Church - Worldwide</vt:lpstr>
      <vt:lpstr>Practice Exam Questions</vt:lpstr>
      <vt:lpstr>Practice Exam Questions</vt:lpstr>
      <vt:lpstr>Practice Exam Questions</vt:lpstr>
      <vt:lpstr>Islam Beliefs and Teachings</vt:lpstr>
      <vt:lpstr>Islam Beliefs and Teachings -  Key Teachings</vt:lpstr>
      <vt:lpstr>Sunni and Shi’a Islam</vt:lpstr>
      <vt:lpstr>Key Beliefs</vt:lpstr>
      <vt:lpstr>Nature of Allah</vt:lpstr>
      <vt:lpstr>Practice Exam Questions</vt:lpstr>
      <vt:lpstr>Practice Exam Questions</vt:lpstr>
      <vt:lpstr>Practice Exam Questions</vt:lpstr>
      <vt:lpstr>Angels</vt:lpstr>
      <vt:lpstr>Predestination and Free Will</vt:lpstr>
      <vt:lpstr>Afterlife</vt:lpstr>
      <vt:lpstr>Practice Exam Questions</vt:lpstr>
      <vt:lpstr>Practice Exam Questions</vt:lpstr>
      <vt:lpstr>Practice Exam Questions</vt:lpstr>
      <vt:lpstr>Prophethood</vt:lpstr>
      <vt:lpstr>Prophethood  - Muhammad</vt:lpstr>
      <vt:lpstr>Holy Books</vt:lpstr>
      <vt:lpstr>Imamate - Shi’a Islam</vt:lpstr>
      <vt:lpstr>Practice Exam Questions</vt:lpstr>
      <vt:lpstr>Practice Exam Questions</vt:lpstr>
      <vt:lpstr>Practice Exam Questions</vt:lpstr>
      <vt:lpstr>Islam Practices</vt:lpstr>
      <vt:lpstr>Islam Practices -  Key Teachings</vt:lpstr>
      <vt:lpstr>The Five Pillars (Sunni)</vt:lpstr>
      <vt:lpstr>Second Pillar - Salah</vt:lpstr>
      <vt:lpstr>Second Pillar - Salah</vt:lpstr>
      <vt:lpstr>Practice Exam Questions</vt:lpstr>
      <vt:lpstr>Third Pillar - Sawm</vt:lpstr>
      <vt:lpstr>Fourth Pillar - Zakat</vt:lpstr>
      <vt:lpstr>Practice Exam Questions</vt:lpstr>
      <vt:lpstr>Fifth Pillar - Hajj</vt:lpstr>
      <vt:lpstr>Fifth Pillar - Hajj</vt:lpstr>
      <vt:lpstr>Practice Exam Questions</vt:lpstr>
      <vt:lpstr>Practice Exam Questions</vt:lpstr>
      <vt:lpstr>Practice Exam Questions</vt:lpstr>
      <vt:lpstr>Practice Exam Questions</vt:lpstr>
      <vt:lpstr>Ten Obligations of Faith - Shi’a</vt:lpstr>
      <vt:lpstr>Jihad</vt:lpstr>
      <vt:lpstr>Festivals</vt:lpstr>
      <vt:lpstr>Practice Exam Questions</vt:lpstr>
      <vt:lpstr>Practice Exam Questions</vt:lpstr>
      <vt:lpstr>Component 2 - Thematic Studies</vt:lpstr>
      <vt:lpstr>Exam Structure</vt:lpstr>
      <vt:lpstr>Relationships and Families - Key Terms</vt:lpstr>
      <vt:lpstr>Relationships and Families - Sexuality</vt:lpstr>
      <vt:lpstr>Relationships and Families - Contraception</vt:lpstr>
      <vt:lpstr>Relationships and Families - Sex Before Marriage</vt:lpstr>
      <vt:lpstr>Relationships and Families - Marriage</vt:lpstr>
      <vt:lpstr>Relationships and Families - Divorce</vt:lpstr>
      <vt:lpstr>Relationships and Families - Role of Men and Women</vt:lpstr>
      <vt:lpstr>Nature of families</vt:lpstr>
      <vt:lpstr>Contemporary family issues</vt:lpstr>
      <vt:lpstr>Practice Exam Questions - 2 mark</vt:lpstr>
      <vt:lpstr>Practice Exam Questions - 4 mark</vt:lpstr>
      <vt:lpstr>Practice Exam Questions - 5 mark</vt:lpstr>
      <vt:lpstr>Practice Exam Questions</vt:lpstr>
      <vt:lpstr>Practice Exam Questions</vt:lpstr>
      <vt:lpstr>Practice Exam Questions</vt:lpstr>
      <vt:lpstr>Religion and Life - Key Terms</vt:lpstr>
      <vt:lpstr>Religion and Life - Animal Experimentation</vt:lpstr>
      <vt:lpstr>Religion and Life - Abortion</vt:lpstr>
      <vt:lpstr>Religion and Life - Euthanasia</vt:lpstr>
      <vt:lpstr>Religion and Life - Creation</vt:lpstr>
      <vt:lpstr>Religion and Life - Afterlife</vt:lpstr>
      <vt:lpstr>Practice Exam Questions - 2 mark</vt:lpstr>
      <vt:lpstr>Practice Exam Questions - 4 mark</vt:lpstr>
      <vt:lpstr>Practice Exam Questions - 5 mark</vt:lpstr>
      <vt:lpstr>Practice Exam Questions</vt:lpstr>
      <vt:lpstr>Practice Exam Questions</vt:lpstr>
      <vt:lpstr>Practice Exam Questions</vt:lpstr>
      <vt:lpstr>Peace and Conflict - Key Terms</vt:lpstr>
      <vt:lpstr>Religion, War and Peace - Violent protest/terrorism</vt:lpstr>
      <vt:lpstr>Religion, War and Peace - Pacifism and Going to War</vt:lpstr>
      <vt:lpstr>Religion, War and Peace - WMDs</vt:lpstr>
      <vt:lpstr>Peace, Justice, Forgiveness and Reconciliation</vt:lpstr>
      <vt:lpstr>Reasons for war</vt:lpstr>
      <vt:lpstr>Just War Theory</vt:lpstr>
      <vt:lpstr>Holy War </vt:lpstr>
      <vt:lpstr>Religions and the Victims of War</vt:lpstr>
      <vt:lpstr>Practice Exam Questions - 2 mark</vt:lpstr>
      <vt:lpstr>Practice Exam Questions - 4 mark</vt:lpstr>
      <vt:lpstr>Practice Exam Questions - 5 mark</vt:lpstr>
      <vt:lpstr>Practice Exam Questions</vt:lpstr>
      <vt:lpstr>Practice Exam Questions</vt:lpstr>
      <vt:lpstr>Practice Exam Questions</vt:lpstr>
      <vt:lpstr>Crime and Punishment - Key Terms</vt:lpstr>
      <vt:lpstr>Religion, Crime and Punishment - Aims of punishment</vt:lpstr>
      <vt:lpstr>Religion, Crime and Punishment - Corporal Punishment</vt:lpstr>
      <vt:lpstr>Religion, Crime and Punishment - Capital Punishment</vt:lpstr>
      <vt:lpstr>Religion, Crime and Punishment - Forgiveness</vt:lpstr>
      <vt:lpstr>Religion, Crime and Punishment - Following the Law</vt:lpstr>
      <vt:lpstr>Good and Evil intentions and actions</vt:lpstr>
      <vt:lpstr>PowerPoint Presentation</vt:lpstr>
      <vt:lpstr>Types of crime</vt:lpstr>
      <vt:lpstr>Practice Exam Questions - 2 mark</vt:lpstr>
      <vt:lpstr>Practice Exam Questions - 4 mark</vt:lpstr>
      <vt:lpstr>Practice Exam Questions - 5 mark</vt:lpstr>
      <vt:lpstr>Practice Exam Questions</vt:lpstr>
      <vt:lpstr>Practice Exam Questions</vt:lpstr>
      <vt:lpstr>Practice Exam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 GCSE  AQA A - 8062   Year 11 - Work Booklet</dc:title>
  <dc:creator>L Bugler</dc:creator>
  <cp:lastModifiedBy>L Bugler</cp:lastModifiedBy>
  <cp:revision>1</cp:revision>
  <dcterms:modified xsi:type="dcterms:W3CDTF">2019-02-27T07:40:34Z</dcterms:modified>
</cp:coreProperties>
</file>