
<file path=[Content_Types].xml><?xml version="1.0" encoding="utf-8"?>
<Types xmlns="http://schemas.openxmlformats.org/package/2006/content-types">
  <Default Extension="png" ContentType="image/png"/>
  <Default Extension="96039603960395"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41" r:id="rId2"/>
    <p:sldId id="256" r:id="rId3"/>
    <p:sldId id="396" r:id="rId4"/>
    <p:sldId id="397" r:id="rId5"/>
    <p:sldId id="398" r:id="rId6"/>
    <p:sldId id="399" r:id="rId7"/>
    <p:sldId id="407" r:id="rId8"/>
    <p:sldId id="400" r:id="rId9"/>
    <p:sldId id="401" r:id="rId10"/>
    <p:sldId id="402" r:id="rId11"/>
    <p:sldId id="403" r:id="rId12"/>
    <p:sldId id="408" r:id="rId13"/>
    <p:sldId id="409" r:id="rId14"/>
    <p:sldId id="404" r:id="rId15"/>
    <p:sldId id="405" r:id="rId16"/>
    <p:sldId id="406" r:id="rId17"/>
    <p:sldId id="410" r:id="rId18"/>
    <p:sldId id="411" r:id="rId19"/>
    <p:sldId id="412" r:id="rId20"/>
    <p:sldId id="413" r:id="rId21"/>
    <p:sldId id="419" r:id="rId22"/>
    <p:sldId id="420" r:id="rId23"/>
    <p:sldId id="414" r:id="rId24"/>
    <p:sldId id="415" r:id="rId25"/>
    <p:sldId id="416" r:id="rId26"/>
    <p:sldId id="417" r:id="rId27"/>
    <p:sldId id="418" r:id="rId28"/>
    <p:sldId id="421" r:id="rId29"/>
    <p:sldId id="422" r:id="rId30"/>
    <p:sldId id="428" r:id="rId31"/>
    <p:sldId id="423" r:id="rId32"/>
    <p:sldId id="424" r:id="rId33"/>
    <p:sldId id="425" r:id="rId34"/>
    <p:sldId id="426" r:id="rId35"/>
    <p:sldId id="427" r:id="rId36"/>
    <p:sldId id="429" r:id="rId37"/>
    <p:sldId id="433" r:id="rId38"/>
    <p:sldId id="434" r:id="rId39"/>
    <p:sldId id="430" r:id="rId40"/>
    <p:sldId id="431" r:id="rId41"/>
    <p:sldId id="432" r:id="rId42"/>
    <p:sldId id="435" r:id="rId43"/>
    <p:sldId id="436" r:id="rId44"/>
    <p:sldId id="439" r:id="rId45"/>
    <p:sldId id="440" r:id="rId4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1" autoAdjust="0"/>
    <p:restoredTop sz="94660"/>
  </p:normalViewPr>
  <p:slideViewPr>
    <p:cSldViewPr snapToGrid="0">
      <p:cViewPr varScale="1">
        <p:scale>
          <a:sx n="48" d="100"/>
          <a:sy n="48" d="100"/>
        </p:scale>
        <p:origin x="21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D33A3-1F48-4478-A17A-C0BF834B5749}" type="datetimeFigureOut">
              <a:rPr lang="en-GB" smtClean="0"/>
              <a:t>01/07/2020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E9672-D1E3-49B2-B0A0-538E7CFE150A}" type="slidenum">
              <a:rPr lang="en-GB" smtClean="0"/>
              <a:t>‹#›</a:t>
            </a:fld>
            <a:endParaRPr lang="en-GB"/>
          </a:p>
        </p:txBody>
      </p:sp>
    </p:spTree>
    <p:extLst>
      <p:ext uri="{BB962C8B-B14F-4D97-AF65-F5344CB8AC3E}">
        <p14:creationId xmlns:p14="http://schemas.microsoft.com/office/powerpoint/2010/main" val="427217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EE9672-D1E3-49B2-B0A0-538E7CFE150A}" type="slidenum">
              <a:rPr lang="en-GB" smtClean="0"/>
              <a:t>4</a:t>
            </a:fld>
            <a:endParaRPr lang="en-GB"/>
          </a:p>
        </p:txBody>
      </p:sp>
    </p:spTree>
    <p:extLst>
      <p:ext uri="{BB962C8B-B14F-4D97-AF65-F5344CB8AC3E}">
        <p14:creationId xmlns:p14="http://schemas.microsoft.com/office/powerpoint/2010/main" val="250793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EE9672-D1E3-49B2-B0A0-538E7CFE150A}" type="slidenum">
              <a:rPr lang="en-GB" smtClean="0"/>
              <a:t>16</a:t>
            </a:fld>
            <a:endParaRPr lang="en-GB"/>
          </a:p>
        </p:txBody>
      </p:sp>
    </p:spTree>
    <p:extLst>
      <p:ext uri="{BB962C8B-B14F-4D97-AF65-F5344CB8AC3E}">
        <p14:creationId xmlns:p14="http://schemas.microsoft.com/office/powerpoint/2010/main" val="375144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EE9672-D1E3-49B2-B0A0-538E7CFE150A}" type="slidenum">
              <a:rPr lang="en-GB" smtClean="0"/>
              <a:t>32</a:t>
            </a:fld>
            <a:endParaRPr lang="en-GB"/>
          </a:p>
        </p:txBody>
      </p:sp>
    </p:spTree>
    <p:extLst>
      <p:ext uri="{BB962C8B-B14F-4D97-AF65-F5344CB8AC3E}">
        <p14:creationId xmlns:p14="http://schemas.microsoft.com/office/powerpoint/2010/main" val="407507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A7A2-3AEE-47A6-B17A-2F01B9A2181F}"/>
              </a:ext>
            </a:extLst>
          </p:cNvPr>
          <p:cNvSpPr txBox="1">
            <a:spLocks noGrp="1"/>
          </p:cNvSpPr>
          <p:nvPr>
            <p:ph type="ctrTitle"/>
          </p:nvPr>
        </p:nvSpPr>
        <p:spPr>
          <a:xfrm>
            <a:off x="514350" y="1621194"/>
            <a:ext cx="5829300" cy="3448760"/>
          </a:xfrm>
        </p:spPr>
        <p:txBody>
          <a:bodyPr anchor="b" anchorCtr="1"/>
          <a:lstStyle>
            <a:lvl1pPr algn="ctr">
              <a:defRPr sz="4500"/>
            </a:lvl1pPr>
          </a:lstStyle>
          <a:p>
            <a:pPr lvl="0"/>
            <a:r>
              <a:rPr lang="en-US"/>
              <a:t>Click to edit Master title style</a:t>
            </a:r>
          </a:p>
        </p:txBody>
      </p:sp>
      <p:sp>
        <p:nvSpPr>
          <p:cNvPr id="3" name="Subtitle 2">
            <a:extLst>
              <a:ext uri="{FF2B5EF4-FFF2-40B4-BE49-F238E27FC236}">
                <a16:creationId xmlns:a16="http://schemas.microsoft.com/office/drawing/2014/main" id="{C29F2969-88DC-4604-9C54-5AA646B1C843}"/>
              </a:ext>
            </a:extLst>
          </p:cNvPr>
          <p:cNvSpPr txBox="1">
            <a:spLocks noGrp="1"/>
          </p:cNvSpPr>
          <p:nvPr>
            <p:ph type="subTitle" idx="1"/>
          </p:nvPr>
        </p:nvSpPr>
        <p:spPr>
          <a:xfrm>
            <a:off x="857250" y="5202945"/>
            <a:ext cx="5143499" cy="2391658"/>
          </a:xfrm>
        </p:spPr>
        <p:txBody>
          <a:bodyPr anchorCtr="1"/>
          <a:lstStyle>
            <a:lvl1pPr marL="0" indent="0" algn="ctr">
              <a:buNone/>
              <a:defRPr sz="1800"/>
            </a:lvl1pPr>
          </a:lstStyle>
          <a:p>
            <a:pPr lvl="0"/>
            <a:r>
              <a:rPr lang="en-US"/>
              <a:t>Click to edit Master subtitle style</a:t>
            </a:r>
          </a:p>
        </p:txBody>
      </p:sp>
      <p:sp>
        <p:nvSpPr>
          <p:cNvPr id="4" name="Date Placeholder 3">
            <a:extLst>
              <a:ext uri="{FF2B5EF4-FFF2-40B4-BE49-F238E27FC236}">
                <a16:creationId xmlns:a16="http://schemas.microsoft.com/office/drawing/2014/main" id="{1B3F7C9D-89E6-41B4-A19A-6C84407A7608}"/>
              </a:ext>
            </a:extLst>
          </p:cNvPr>
          <p:cNvSpPr txBox="1">
            <a:spLocks noGrp="1"/>
          </p:cNvSpPr>
          <p:nvPr>
            <p:ph type="dt" sz="half" idx="7"/>
          </p:nvPr>
        </p:nvSpPr>
        <p:spPr/>
        <p:txBody>
          <a:bodyPr/>
          <a:lstStyle>
            <a:lvl1pPr>
              <a:defRPr/>
            </a:lvl1pPr>
          </a:lstStyle>
          <a:p>
            <a:pPr lvl="0"/>
            <a:fld id="{DE8370A3-60BC-4786-A34A-77DB5E7FDE2A}" type="datetime1">
              <a:rPr lang="en-GB"/>
              <a:pPr lvl="0"/>
              <a:t>01/07/2020</a:t>
            </a:fld>
            <a:endParaRPr lang="en-GB"/>
          </a:p>
        </p:txBody>
      </p:sp>
      <p:sp>
        <p:nvSpPr>
          <p:cNvPr id="5" name="Footer Placeholder 4">
            <a:extLst>
              <a:ext uri="{FF2B5EF4-FFF2-40B4-BE49-F238E27FC236}">
                <a16:creationId xmlns:a16="http://schemas.microsoft.com/office/drawing/2014/main" id="{FF8CFE12-4356-4ACC-9FF7-F1B1AFA8EF6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6F86B09-EA37-49FD-820B-7010326FD09A}"/>
              </a:ext>
            </a:extLst>
          </p:cNvPr>
          <p:cNvSpPr txBox="1">
            <a:spLocks noGrp="1"/>
          </p:cNvSpPr>
          <p:nvPr>
            <p:ph type="sldNum" sz="quarter" idx="8"/>
          </p:nvPr>
        </p:nvSpPr>
        <p:spPr/>
        <p:txBody>
          <a:bodyPr/>
          <a:lstStyle>
            <a:lvl1pPr>
              <a:defRPr/>
            </a:lvl1pPr>
          </a:lstStyle>
          <a:p>
            <a:pPr lvl="0"/>
            <a:fld id="{A9A43E7D-BA47-4865-87BF-4A34DE87754C}" type="slidenum">
              <a:t>‹#›</a:t>
            </a:fld>
            <a:endParaRPr lang="en-GB"/>
          </a:p>
        </p:txBody>
      </p:sp>
    </p:spTree>
    <p:extLst>
      <p:ext uri="{BB962C8B-B14F-4D97-AF65-F5344CB8AC3E}">
        <p14:creationId xmlns:p14="http://schemas.microsoft.com/office/powerpoint/2010/main" val="11700300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BAC3-C87C-4D6B-BBFB-1D29CB12C67B}"/>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BD838E2-0CD9-4F09-8844-60471886EFD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D23FE-C900-4A37-9D95-84326939D8D3}"/>
              </a:ext>
            </a:extLst>
          </p:cNvPr>
          <p:cNvSpPr txBox="1">
            <a:spLocks noGrp="1"/>
          </p:cNvSpPr>
          <p:nvPr>
            <p:ph type="dt" sz="half" idx="7"/>
          </p:nvPr>
        </p:nvSpPr>
        <p:spPr/>
        <p:txBody>
          <a:bodyPr/>
          <a:lstStyle>
            <a:lvl1pPr>
              <a:defRPr/>
            </a:lvl1pPr>
          </a:lstStyle>
          <a:p>
            <a:pPr lvl="0"/>
            <a:fld id="{F025BB62-3DAE-483A-845D-6C4CCF2A2289}" type="datetime1">
              <a:rPr lang="en-GB"/>
              <a:pPr lvl="0"/>
              <a:t>01/07/2020</a:t>
            </a:fld>
            <a:endParaRPr lang="en-GB"/>
          </a:p>
        </p:txBody>
      </p:sp>
      <p:sp>
        <p:nvSpPr>
          <p:cNvPr id="5" name="Footer Placeholder 4">
            <a:extLst>
              <a:ext uri="{FF2B5EF4-FFF2-40B4-BE49-F238E27FC236}">
                <a16:creationId xmlns:a16="http://schemas.microsoft.com/office/drawing/2014/main" id="{25F7AB98-0695-41AA-939F-F88A5F64C7B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D76A065-9131-4CAF-AD10-DEA19365FFF1}"/>
              </a:ext>
            </a:extLst>
          </p:cNvPr>
          <p:cNvSpPr txBox="1">
            <a:spLocks noGrp="1"/>
          </p:cNvSpPr>
          <p:nvPr>
            <p:ph type="sldNum" sz="quarter" idx="8"/>
          </p:nvPr>
        </p:nvSpPr>
        <p:spPr/>
        <p:txBody>
          <a:bodyPr/>
          <a:lstStyle>
            <a:lvl1pPr>
              <a:defRPr/>
            </a:lvl1pPr>
          </a:lstStyle>
          <a:p>
            <a:pPr lvl="0"/>
            <a:fld id="{C7B1BD09-1368-430F-86E5-2D9A5173917D}" type="slidenum">
              <a:t>‹#›</a:t>
            </a:fld>
            <a:endParaRPr lang="en-GB"/>
          </a:p>
        </p:txBody>
      </p:sp>
    </p:spTree>
    <p:extLst>
      <p:ext uri="{BB962C8B-B14F-4D97-AF65-F5344CB8AC3E}">
        <p14:creationId xmlns:p14="http://schemas.microsoft.com/office/powerpoint/2010/main" val="263922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19B8A-9B3B-4825-8415-013BAA829B91}"/>
              </a:ext>
            </a:extLst>
          </p:cNvPr>
          <p:cNvSpPr txBox="1">
            <a:spLocks noGrp="1"/>
          </p:cNvSpPr>
          <p:nvPr>
            <p:ph type="title" orient="vert"/>
          </p:nvPr>
        </p:nvSpPr>
        <p:spPr>
          <a:xfrm>
            <a:off x="4907758" y="527398"/>
            <a:ext cx="1478758" cy="8394877"/>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EDE11ED-2BCD-4F11-9059-71A7B14849EE}"/>
              </a:ext>
            </a:extLst>
          </p:cNvPr>
          <p:cNvSpPr txBox="1">
            <a:spLocks noGrp="1"/>
          </p:cNvSpPr>
          <p:nvPr>
            <p:ph type="body" orient="vert" idx="1"/>
          </p:nvPr>
        </p:nvSpPr>
        <p:spPr>
          <a:xfrm>
            <a:off x="471492" y="527398"/>
            <a:ext cx="4350541" cy="8394877"/>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EB888-BBB0-4B3C-ACB7-4F3E6B3D54F6}"/>
              </a:ext>
            </a:extLst>
          </p:cNvPr>
          <p:cNvSpPr txBox="1">
            <a:spLocks noGrp="1"/>
          </p:cNvSpPr>
          <p:nvPr>
            <p:ph type="dt" sz="half" idx="7"/>
          </p:nvPr>
        </p:nvSpPr>
        <p:spPr/>
        <p:txBody>
          <a:bodyPr/>
          <a:lstStyle>
            <a:lvl1pPr>
              <a:defRPr/>
            </a:lvl1pPr>
          </a:lstStyle>
          <a:p>
            <a:pPr lvl="0"/>
            <a:fld id="{B4870576-B583-4382-BE72-90F79DA99F3E}" type="datetime1">
              <a:rPr lang="en-GB"/>
              <a:pPr lvl="0"/>
              <a:t>01/07/2020</a:t>
            </a:fld>
            <a:endParaRPr lang="en-GB"/>
          </a:p>
        </p:txBody>
      </p:sp>
      <p:sp>
        <p:nvSpPr>
          <p:cNvPr id="5" name="Footer Placeholder 4">
            <a:extLst>
              <a:ext uri="{FF2B5EF4-FFF2-40B4-BE49-F238E27FC236}">
                <a16:creationId xmlns:a16="http://schemas.microsoft.com/office/drawing/2014/main" id="{2BA4FACB-B680-48FA-9D80-12CD8D78531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AD27390-34D8-4B3C-8738-76C517186C35}"/>
              </a:ext>
            </a:extLst>
          </p:cNvPr>
          <p:cNvSpPr txBox="1">
            <a:spLocks noGrp="1"/>
          </p:cNvSpPr>
          <p:nvPr>
            <p:ph type="sldNum" sz="quarter" idx="8"/>
          </p:nvPr>
        </p:nvSpPr>
        <p:spPr/>
        <p:txBody>
          <a:bodyPr/>
          <a:lstStyle>
            <a:lvl1pPr>
              <a:defRPr/>
            </a:lvl1pPr>
          </a:lstStyle>
          <a:p>
            <a:pPr lvl="0"/>
            <a:fld id="{677ACB7C-DEB7-4A76-830C-0750BBEF05BC}" type="slidenum">
              <a:t>‹#›</a:t>
            </a:fld>
            <a:endParaRPr lang="en-GB"/>
          </a:p>
        </p:txBody>
      </p:sp>
    </p:spTree>
    <p:extLst>
      <p:ext uri="{BB962C8B-B14F-4D97-AF65-F5344CB8AC3E}">
        <p14:creationId xmlns:p14="http://schemas.microsoft.com/office/powerpoint/2010/main" val="7188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1DCA-599A-40F2-A5C4-31BD20ECD29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C1714F5-7436-4D13-A70F-21B12D3F7D9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60EB2-324C-489F-9A3E-4018C6B63695}"/>
              </a:ext>
            </a:extLst>
          </p:cNvPr>
          <p:cNvSpPr txBox="1">
            <a:spLocks noGrp="1"/>
          </p:cNvSpPr>
          <p:nvPr>
            <p:ph type="dt" sz="half" idx="7"/>
          </p:nvPr>
        </p:nvSpPr>
        <p:spPr/>
        <p:txBody>
          <a:bodyPr/>
          <a:lstStyle>
            <a:lvl1pPr>
              <a:defRPr/>
            </a:lvl1pPr>
          </a:lstStyle>
          <a:p>
            <a:pPr lvl="0"/>
            <a:fld id="{523B6CAD-FC81-42C0-9720-742977C1FD75}" type="datetime1">
              <a:rPr lang="en-GB"/>
              <a:pPr lvl="0"/>
              <a:t>01/07/2020</a:t>
            </a:fld>
            <a:endParaRPr lang="en-GB"/>
          </a:p>
        </p:txBody>
      </p:sp>
      <p:sp>
        <p:nvSpPr>
          <p:cNvPr id="5" name="Footer Placeholder 4">
            <a:extLst>
              <a:ext uri="{FF2B5EF4-FFF2-40B4-BE49-F238E27FC236}">
                <a16:creationId xmlns:a16="http://schemas.microsoft.com/office/drawing/2014/main" id="{410D30B3-B3BA-42CF-97A9-BF7831F9BD0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758744F-8B17-4DF5-A1A9-FCC7080E3761}"/>
              </a:ext>
            </a:extLst>
          </p:cNvPr>
          <p:cNvSpPr txBox="1">
            <a:spLocks noGrp="1"/>
          </p:cNvSpPr>
          <p:nvPr>
            <p:ph type="sldNum" sz="quarter" idx="8"/>
          </p:nvPr>
        </p:nvSpPr>
        <p:spPr/>
        <p:txBody>
          <a:bodyPr/>
          <a:lstStyle>
            <a:lvl1pPr>
              <a:defRPr/>
            </a:lvl1pPr>
          </a:lstStyle>
          <a:p>
            <a:pPr lvl="0"/>
            <a:fld id="{EE80B6C2-9CAB-4F63-BC6E-1573D5F137A5}" type="slidenum">
              <a:t>‹#›</a:t>
            </a:fld>
            <a:endParaRPr lang="en-GB"/>
          </a:p>
        </p:txBody>
      </p:sp>
    </p:spTree>
    <p:extLst>
      <p:ext uri="{BB962C8B-B14F-4D97-AF65-F5344CB8AC3E}">
        <p14:creationId xmlns:p14="http://schemas.microsoft.com/office/powerpoint/2010/main" val="2244524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A8AA-39D6-4A83-AA82-3F1718A84621}"/>
              </a:ext>
            </a:extLst>
          </p:cNvPr>
          <p:cNvSpPr txBox="1">
            <a:spLocks noGrp="1"/>
          </p:cNvSpPr>
          <p:nvPr>
            <p:ph type="title"/>
          </p:nvPr>
        </p:nvSpPr>
        <p:spPr>
          <a:xfrm>
            <a:off x="467916" y="2469620"/>
            <a:ext cx="5915025" cy="4120615"/>
          </a:xfrm>
        </p:spPr>
        <p:txBody>
          <a:bodyPr anchor="b"/>
          <a:lstStyle>
            <a:lvl1pPr>
              <a:defRPr sz="4500"/>
            </a:lvl1pPr>
          </a:lstStyle>
          <a:p>
            <a:pPr lvl="0"/>
            <a:r>
              <a:rPr lang="en-US"/>
              <a:t>Click to edit Master title style</a:t>
            </a:r>
          </a:p>
        </p:txBody>
      </p:sp>
      <p:sp>
        <p:nvSpPr>
          <p:cNvPr id="3" name="Text Placeholder 2">
            <a:extLst>
              <a:ext uri="{FF2B5EF4-FFF2-40B4-BE49-F238E27FC236}">
                <a16:creationId xmlns:a16="http://schemas.microsoft.com/office/drawing/2014/main" id="{93BCDA83-8ADD-459F-B050-93D39E4A9C50}"/>
              </a:ext>
            </a:extLst>
          </p:cNvPr>
          <p:cNvSpPr txBox="1">
            <a:spLocks noGrp="1"/>
          </p:cNvSpPr>
          <p:nvPr>
            <p:ph type="body" idx="1"/>
          </p:nvPr>
        </p:nvSpPr>
        <p:spPr>
          <a:xfrm>
            <a:off x="467916" y="6629226"/>
            <a:ext cx="5915025" cy="2166935"/>
          </a:xfrm>
        </p:spPr>
        <p:txBody>
          <a:bodyPr/>
          <a:lstStyle>
            <a:lvl1pPr marL="0" indent="0">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E09E6698-DBA6-47CB-94A7-7E51C9D137D9}"/>
              </a:ext>
            </a:extLst>
          </p:cNvPr>
          <p:cNvSpPr txBox="1">
            <a:spLocks noGrp="1"/>
          </p:cNvSpPr>
          <p:nvPr>
            <p:ph type="dt" sz="half" idx="7"/>
          </p:nvPr>
        </p:nvSpPr>
        <p:spPr/>
        <p:txBody>
          <a:bodyPr/>
          <a:lstStyle>
            <a:lvl1pPr>
              <a:defRPr/>
            </a:lvl1pPr>
          </a:lstStyle>
          <a:p>
            <a:pPr lvl="0"/>
            <a:fld id="{29006E11-BBF0-4374-8B6C-394EA4A0648B}" type="datetime1">
              <a:rPr lang="en-GB"/>
              <a:pPr lvl="0"/>
              <a:t>01/07/2020</a:t>
            </a:fld>
            <a:endParaRPr lang="en-GB"/>
          </a:p>
        </p:txBody>
      </p:sp>
      <p:sp>
        <p:nvSpPr>
          <p:cNvPr id="5" name="Footer Placeholder 4">
            <a:extLst>
              <a:ext uri="{FF2B5EF4-FFF2-40B4-BE49-F238E27FC236}">
                <a16:creationId xmlns:a16="http://schemas.microsoft.com/office/drawing/2014/main" id="{925C1E40-0178-4A0C-9BAA-68BE7D47581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FE931D1-01B9-4FC9-954A-75CE0C8D4980}"/>
              </a:ext>
            </a:extLst>
          </p:cNvPr>
          <p:cNvSpPr txBox="1">
            <a:spLocks noGrp="1"/>
          </p:cNvSpPr>
          <p:nvPr>
            <p:ph type="sldNum" sz="quarter" idx="8"/>
          </p:nvPr>
        </p:nvSpPr>
        <p:spPr/>
        <p:txBody>
          <a:bodyPr/>
          <a:lstStyle>
            <a:lvl1pPr>
              <a:defRPr/>
            </a:lvl1pPr>
          </a:lstStyle>
          <a:p>
            <a:pPr lvl="0"/>
            <a:fld id="{616B479E-9022-4430-A204-1DF49F5D1ADD}" type="slidenum">
              <a:t>‹#›</a:t>
            </a:fld>
            <a:endParaRPr lang="en-GB"/>
          </a:p>
        </p:txBody>
      </p:sp>
    </p:spTree>
    <p:extLst>
      <p:ext uri="{BB962C8B-B14F-4D97-AF65-F5344CB8AC3E}">
        <p14:creationId xmlns:p14="http://schemas.microsoft.com/office/powerpoint/2010/main" val="225787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A601-10E0-492B-B307-D31A2E91FF7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433823F-486C-4E4B-B2B9-6A218BA261D4}"/>
              </a:ext>
            </a:extLst>
          </p:cNvPr>
          <p:cNvSpPr txBox="1">
            <a:spLocks noGrp="1"/>
          </p:cNvSpPr>
          <p:nvPr>
            <p:ph idx="1"/>
          </p:nvPr>
        </p:nvSpPr>
        <p:spPr>
          <a:xfrm>
            <a:off x="471492" y="2637010"/>
            <a:ext cx="2914650" cy="628526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F0B33-08F2-4645-9BAF-CEF929CD877D}"/>
              </a:ext>
            </a:extLst>
          </p:cNvPr>
          <p:cNvSpPr txBox="1">
            <a:spLocks noGrp="1"/>
          </p:cNvSpPr>
          <p:nvPr>
            <p:ph idx="2"/>
          </p:nvPr>
        </p:nvSpPr>
        <p:spPr>
          <a:xfrm>
            <a:off x="3471867" y="2637010"/>
            <a:ext cx="2914650" cy="628526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AE7B2C-B3E1-46FE-81C8-1363BBB5C1FE}"/>
              </a:ext>
            </a:extLst>
          </p:cNvPr>
          <p:cNvSpPr txBox="1">
            <a:spLocks noGrp="1"/>
          </p:cNvSpPr>
          <p:nvPr>
            <p:ph type="dt" sz="half" idx="7"/>
          </p:nvPr>
        </p:nvSpPr>
        <p:spPr/>
        <p:txBody>
          <a:bodyPr/>
          <a:lstStyle>
            <a:lvl1pPr>
              <a:defRPr/>
            </a:lvl1pPr>
          </a:lstStyle>
          <a:p>
            <a:pPr lvl="0"/>
            <a:fld id="{CD9397B8-C4D6-4065-84AF-F361F1D504FF}" type="datetime1">
              <a:rPr lang="en-GB"/>
              <a:pPr lvl="0"/>
              <a:t>01/07/2020</a:t>
            </a:fld>
            <a:endParaRPr lang="en-GB"/>
          </a:p>
        </p:txBody>
      </p:sp>
      <p:sp>
        <p:nvSpPr>
          <p:cNvPr id="6" name="Footer Placeholder 5">
            <a:extLst>
              <a:ext uri="{FF2B5EF4-FFF2-40B4-BE49-F238E27FC236}">
                <a16:creationId xmlns:a16="http://schemas.microsoft.com/office/drawing/2014/main" id="{429AD5DA-4424-462B-B4C3-82A25C72651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FE539D2-A771-41C8-A3F8-8464E93A348C}"/>
              </a:ext>
            </a:extLst>
          </p:cNvPr>
          <p:cNvSpPr txBox="1">
            <a:spLocks noGrp="1"/>
          </p:cNvSpPr>
          <p:nvPr>
            <p:ph type="sldNum" sz="quarter" idx="8"/>
          </p:nvPr>
        </p:nvSpPr>
        <p:spPr/>
        <p:txBody>
          <a:bodyPr/>
          <a:lstStyle>
            <a:lvl1pPr>
              <a:defRPr/>
            </a:lvl1pPr>
          </a:lstStyle>
          <a:p>
            <a:pPr lvl="0"/>
            <a:fld id="{79936353-4081-434C-A2A6-EA6B6C98174D}" type="slidenum">
              <a:t>‹#›</a:t>
            </a:fld>
            <a:endParaRPr lang="en-GB"/>
          </a:p>
        </p:txBody>
      </p:sp>
    </p:spTree>
    <p:extLst>
      <p:ext uri="{BB962C8B-B14F-4D97-AF65-F5344CB8AC3E}">
        <p14:creationId xmlns:p14="http://schemas.microsoft.com/office/powerpoint/2010/main" val="19886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D779-1AF9-4563-98BD-B3D960C119DD}"/>
              </a:ext>
            </a:extLst>
          </p:cNvPr>
          <p:cNvSpPr txBox="1">
            <a:spLocks noGrp="1"/>
          </p:cNvSpPr>
          <p:nvPr>
            <p:ph type="title"/>
          </p:nvPr>
        </p:nvSpPr>
        <p:spPr>
          <a:xfrm>
            <a:off x="472379" y="527407"/>
            <a:ext cx="5915025" cy="191469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FCD32718-D1FB-40D1-87C5-0661BAB6494B}"/>
              </a:ext>
            </a:extLst>
          </p:cNvPr>
          <p:cNvSpPr txBox="1">
            <a:spLocks noGrp="1"/>
          </p:cNvSpPr>
          <p:nvPr>
            <p:ph type="body" idx="1"/>
          </p:nvPr>
        </p:nvSpPr>
        <p:spPr>
          <a:xfrm>
            <a:off x="472379" y="2428344"/>
            <a:ext cx="2901254" cy="1190091"/>
          </a:xfrm>
        </p:spPr>
        <p:txBody>
          <a:bodyPr anchor="b"/>
          <a:lstStyle>
            <a:lvl1pPr marL="0" indent="0">
              <a:buNone/>
              <a:defRPr sz="1800" b="1"/>
            </a:lvl1pPr>
          </a:lstStyle>
          <a:p>
            <a:pPr lvl="0"/>
            <a:r>
              <a:rPr lang="en-US"/>
              <a:t>Click to edit Master text styles</a:t>
            </a:r>
          </a:p>
        </p:txBody>
      </p:sp>
      <p:sp>
        <p:nvSpPr>
          <p:cNvPr id="4" name="Content Placeholder 3">
            <a:extLst>
              <a:ext uri="{FF2B5EF4-FFF2-40B4-BE49-F238E27FC236}">
                <a16:creationId xmlns:a16="http://schemas.microsoft.com/office/drawing/2014/main" id="{0070EDE1-051E-45CF-9F73-9D0D006AC0CE}"/>
              </a:ext>
            </a:extLst>
          </p:cNvPr>
          <p:cNvSpPr txBox="1">
            <a:spLocks noGrp="1"/>
          </p:cNvSpPr>
          <p:nvPr>
            <p:ph idx="2"/>
          </p:nvPr>
        </p:nvSpPr>
        <p:spPr>
          <a:xfrm>
            <a:off x="472379" y="3618445"/>
            <a:ext cx="2901254" cy="5322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EBCD76-D915-4E48-8AD2-0622DF271788}"/>
              </a:ext>
            </a:extLst>
          </p:cNvPr>
          <p:cNvSpPr txBox="1">
            <a:spLocks noGrp="1"/>
          </p:cNvSpPr>
          <p:nvPr>
            <p:ph type="body" idx="3"/>
          </p:nvPr>
        </p:nvSpPr>
        <p:spPr>
          <a:xfrm>
            <a:off x="3471867" y="2428344"/>
            <a:ext cx="2915546" cy="1190091"/>
          </a:xfrm>
        </p:spPr>
        <p:txBody>
          <a:bodyPr anchor="b"/>
          <a:lstStyle>
            <a:lvl1pPr marL="0" indent="0">
              <a:buNone/>
              <a:defRPr sz="1800" b="1"/>
            </a:lvl1pPr>
          </a:lstStyle>
          <a:p>
            <a:pPr lvl="0"/>
            <a:r>
              <a:rPr lang="en-US"/>
              <a:t>Click to edit Master text styles</a:t>
            </a:r>
          </a:p>
        </p:txBody>
      </p:sp>
      <p:sp>
        <p:nvSpPr>
          <p:cNvPr id="6" name="Content Placeholder 5">
            <a:extLst>
              <a:ext uri="{FF2B5EF4-FFF2-40B4-BE49-F238E27FC236}">
                <a16:creationId xmlns:a16="http://schemas.microsoft.com/office/drawing/2014/main" id="{2C89FB76-204F-4086-9C71-89858C74494D}"/>
              </a:ext>
            </a:extLst>
          </p:cNvPr>
          <p:cNvSpPr txBox="1">
            <a:spLocks noGrp="1"/>
          </p:cNvSpPr>
          <p:nvPr>
            <p:ph idx="4"/>
          </p:nvPr>
        </p:nvSpPr>
        <p:spPr>
          <a:xfrm>
            <a:off x="3471867" y="3618445"/>
            <a:ext cx="2915546" cy="5322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DA52E5-2644-4F55-94BB-96B2734DFD3A}"/>
              </a:ext>
            </a:extLst>
          </p:cNvPr>
          <p:cNvSpPr txBox="1">
            <a:spLocks noGrp="1"/>
          </p:cNvSpPr>
          <p:nvPr>
            <p:ph type="dt" sz="half" idx="7"/>
          </p:nvPr>
        </p:nvSpPr>
        <p:spPr/>
        <p:txBody>
          <a:bodyPr/>
          <a:lstStyle>
            <a:lvl1pPr>
              <a:defRPr/>
            </a:lvl1pPr>
          </a:lstStyle>
          <a:p>
            <a:pPr lvl="0"/>
            <a:fld id="{605F8C86-ABE4-444A-AAA8-7AB9B28F7952}" type="datetime1">
              <a:rPr lang="en-GB"/>
              <a:pPr lvl="0"/>
              <a:t>01/07/2020</a:t>
            </a:fld>
            <a:endParaRPr lang="en-GB"/>
          </a:p>
        </p:txBody>
      </p:sp>
      <p:sp>
        <p:nvSpPr>
          <p:cNvPr id="8" name="Footer Placeholder 7">
            <a:extLst>
              <a:ext uri="{FF2B5EF4-FFF2-40B4-BE49-F238E27FC236}">
                <a16:creationId xmlns:a16="http://schemas.microsoft.com/office/drawing/2014/main" id="{A103C476-B270-4A55-A820-FE88551E2473}"/>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3FFBAD48-4B6E-4EF3-BB4A-7CF45D0EFFAD}"/>
              </a:ext>
            </a:extLst>
          </p:cNvPr>
          <p:cNvSpPr txBox="1">
            <a:spLocks noGrp="1"/>
          </p:cNvSpPr>
          <p:nvPr>
            <p:ph type="sldNum" sz="quarter" idx="8"/>
          </p:nvPr>
        </p:nvSpPr>
        <p:spPr/>
        <p:txBody>
          <a:bodyPr/>
          <a:lstStyle>
            <a:lvl1pPr>
              <a:defRPr/>
            </a:lvl1pPr>
          </a:lstStyle>
          <a:p>
            <a:pPr lvl="0"/>
            <a:fld id="{E7E15BC8-0BF5-4B67-BB18-7AF94645F46B}" type="slidenum">
              <a:t>‹#›</a:t>
            </a:fld>
            <a:endParaRPr lang="en-GB"/>
          </a:p>
        </p:txBody>
      </p:sp>
    </p:spTree>
    <p:extLst>
      <p:ext uri="{BB962C8B-B14F-4D97-AF65-F5344CB8AC3E}">
        <p14:creationId xmlns:p14="http://schemas.microsoft.com/office/powerpoint/2010/main" val="86057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7B80-5B60-4079-BF29-E42FAD3AF0EA}"/>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F8113B00-331E-4DE4-87DC-5FD7891DDBB8}"/>
              </a:ext>
            </a:extLst>
          </p:cNvPr>
          <p:cNvSpPr txBox="1">
            <a:spLocks noGrp="1"/>
          </p:cNvSpPr>
          <p:nvPr>
            <p:ph type="dt" sz="half" idx="7"/>
          </p:nvPr>
        </p:nvSpPr>
        <p:spPr/>
        <p:txBody>
          <a:bodyPr/>
          <a:lstStyle>
            <a:lvl1pPr>
              <a:defRPr/>
            </a:lvl1pPr>
          </a:lstStyle>
          <a:p>
            <a:pPr lvl="0"/>
            <a:fld id="{0272173B-5553-4C67-9653-AC253D467298}" type="datetime1">
              <a:rPr lang="en-GB"/>
              <a:pPr lvl="0"/>
              <a:t>01/07/2020</a:t>
            </a:fld>
            <a:endParaRPr lang="en-GB"/>
          </a:p>
        </p:txBody>
      </p:sp>
      <p:sp>
        <p:nvSpPr>
          <p:cNvPr id="4" name="Footer Placeholder 3">
            <a:extLst>
              <a:ext uri="{FF2B5EF4-FFF2-40B4-BE49-F238E27FC236}">
                <a16:creationId xmlns:a16="http://schemas.microsoft.com/office/drawing/2014/main" id="{79D9EB25-0273-4992-B2FD-671DDE0DB57D}"/>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8327AFDA-A4C2-4850-86FC-8179B24ED1DA}"/>
              </a:ext>
            </a:extLst>
          </p:cNvPr>
          <p:cNvSpPr txBox="1">
            <a:spLocks noGrp="1"/>
          </p:cNvSpPr>
          <p:nvPr>
            <p:ph type="sldNum" sz="quarter" idx="8"/>
          </p:nvPr>
        </p:nvSpPr>
        <p:spPr/>
        <p:txBody>
          <a:bodyPr/>
          <a:lstStyle>
            <a:lvl1pPr>
              <a:defRPr/>
            </a:lvl1pPr>
          </a:lstStyle>
          <a:p>
            <a:pPr lvl="0"/>
            <a:fld id="{8E2FA6DD-EA1F-4231-B06E-B7EB513AF3E1}" type="slidenum">
              <a:t>‹#›</a:t>
            </a:fld>
            <a:endParaRPr lang="en-GB"/>
          </a:p>
        </p:txBody>
      </p:sp>
    </p:spTree>
    <p:extLst>
      <p:ext uri="{BB962C8B-B14F-4D97-AF65-F5344CB8AC3E}">
        <p14:creationId xmlns:p14="http://schemas.microsoft.com/office/powerpoint/2010/main" val="234428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0093A4-B257-4171-AA82-58CD0194DBA3}"/>
              </a:ext>
            </a:extLst>
          </p:cNvPr>
          <p:cNvSpPr txBox="1">
            <a:spLocks noGrp="1"/>
          </p:cNvSpPr>
          <p:nvPr>
            <p:ph type="dt" sz="half" idx="7"/>
          </p:nvPr>
        </p:nvSpPr>
        <p:spPr/>
        <p:txBody>
          <a:bodyPr/>
          <a:lstStyle>
            <a:lvl1pPr>
              <a:defRPr/>
            </a:lvl1pPr>
          </a:lstStyle>
          <a:p>
            <a:pPr lvl="0"/>
            <a:fld id="{52739F9C-AB26-4220-932B-EBFC2448C6F7}" type="datetime1">
              <a:rPr lang="en-GB"/>
              <a:pPr lvl="0"/>
              <a:t>01/07/2020</a:t>
            </a:fld>
            <a:endParaRPr lang="en-GB"/>
          </a:p>
        </p:txBody>
      </p:sp>
      <p:sp>
        <p:nvSpPr>
          <p:cNvPr id="3" name="Footer Placeholder 2">
            <a:extLst>
              <a:ext uri="{FF2B5EF4-FFF2-40B4-BE49-F238E27FC236}">
                <a16:creationId xmlns:a16="http://schemas.microsoft.com/office/drawing/2014/main" id="{8E1263CE-B64F-45C5-B340-949DF1537271}"/>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34075256-0772-48F3-A220-C4D457804A2D}"/>
              </a:ext>
            </a:extLst>
          </p:cNvPr>
          <p:cNvSpPr txBox="1">
            <a:spLocks noGrp="1"/>
          </p:cNvSpPr>
          <p:nvPr>
            <p:ph type="sldNum" sz="quarter" idx="8"/>
          </p:nvPr>
        </p:nvSpPr>
        <p:spPr/>
        <p:txBody>
          <a:bodyPr/>
          <a:lstStyle>
            <a:lvl1pPr>
              <a:defRPr/>
            </a:lvl1pPr>
          </a:lstStyle>
          <a:p>
            <a:pPr lvl="0"/>
            <a:fld id="{45F5DE07-0407-4796-A6D7-AC5359DFCEAD}" type="slidenum">
              <a:t>‹#›</a:t>
            </a:fld>
            <a:endParaRPr lang="en-GB"/>
          </a:p>
        </p:txBody>
      </p:sp>
    </p:spTree>
    <p:extLst>
      <p:ext uri="{BB962C8B-B14F-4D97-AF65-F5344CB8AC3E}">
        <p14:creationId xmlns:p14="http://schemas.microsoft.com/office/powerpoint/2010/main" val="14323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7C6F-57B4-4E71-B31E-1CD1EAC00BBF}"/>
              </a:ext>
            </a:extLst>
          </p:cNvPr>
          <p:cNvSpPr txBox="1">
            <a:spLocks noGrp="1"/>
          </p:cNvSpPr>
          <p:nvPr>
            <p:ph type="title"/>
          </p:nvPr>
        </p:nvSpPr>
        <p:spPr>
          <a:xfrm>
            <a:off x="472379" y="660397"/>
            <a:ext cx="2211887" cy="2311402"/>
          </a:xfrm>
        </p:spPr>
        <p:txBody>
          <a:bodyPr anchor="b"/>
          <a:lstStyle>
            <a:lvl1pPr>
              <a:defRPr sz="2400"/>
            </a:lvl1pPr>
          </a:lstStyle>
          <a:p>
            <a:pPr lvl="0"/>
            <a:r>
              <a:rPr lang="en-US"/>
              <a:t>Click to edit Master title style</a:t>
            </a:r>
          </a:p>
        </p:txBody>
      </p:sp>
      <p:sp>
        <p:nvSpPr>
          <p:cNvPr id="3" name="Content Placeholder 2">
            <a:extLst>
              <a:ext uri="{FF2B5EF4-FFF2-40B4-BE49-F238E27FC236}">
                <a16:creationId xmlns:a16="http://schemas.microsoft.com/office/drawing/2014/main" id="{55381B34-2496-4ADB-B5B3-6AF7E4FE84B4}"/>
              </a:ext>
            </a:extLst>
          </p:cNvPr>
          <p:cNvSpPr txBox="1">
            <a:spLocks noGrp="1"/>
          </p:cNvSpPr>
          <p:nvPr>
            <p:ph idx="1"/>
          </p:nvPr>
        </p:nvSpPr>
        <p:spPr>
          <a:xfrm>
            <a:off x="2915546" y="1426281"/>
            <a:ext cx="3471867" cy="7039682"/>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7FC775-A269-4451-89B0-E8AE70D49E47}"/>
              </a:ext>
            </a:extLst>
          </p:cNvPr>
          <p:cNvSpPr txBox="1">
            <a:spLocks noGrp="1"/>
          </p:cNvSpPr>
          <p:nvPr>
            <p:ph type="body" idx="2"/>
          </p:nvPr>
        </p:nvSpPr>
        <p:spPr>
          <a:xfrm>
            <a:off x="472379" y="2971800"/>
            <a:ext cx="2211887" cy="5505629"/>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EE0D1750-9447-47F9-99C4-988B231E5736}"/>
              </a:ext>
            </a:extLst>
          </p:cNvPr>
          <p:cNvSpPr txBox="1">
            <a:spLocks noGrp="1"/>
          </p:cNvSpPr>
          <p:nvPr>
            <p:ph type="dt" sz="half" idx="7"/>
          </p:nvPr>
        </p:nvSpPr>
        <p:spPr/>
        <p:txBody>
          <a:bodyPr/>
          <a:lstStyle>
            <a:lvl1pPr>
              <a:defRPr/>
            </a:lvl1pPr>
          </a:lstStyle>
          <a:p>
            <a:pPr lvl="0"/>
            <a:fld id="{47C07DC5-FE32-45A1-9E6E-D7FB49E36204}" type="datetime1">
              <a:rPr lang="en-GB"/>
              <a:pPr lvl="0"/>
              <a:t>01/07/2020</a:t>
            </a:fld>
            <a:endParaRPr lang="en-GB"/>
          </a:p>
        </p:txBody>
      </p:sp>
      <p:sp>
        <p:nvSpPr>
          <p:cNvPr id="6" name="Footer Placeholder 5">
            <a:extLst>
              <a:ext uri="{FF2B5EF4-FFF2-40B4-BE49-F238E27FC236}">
                <a16:creationId xmlns:a16="http://schemas.microsoft.com/office/drawing/2014/main" id="{A88A1906-F9F1-4F08-A76E-CED1F785EC2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4227B64-808A-454A-A62B-29F01A414587}"/>
              </a:ext>
            </a:extLst>
          </p:cNvPr>
          <p:cNvSpPr txBox="1">
            <a:spLocks noGrp="1"/>
          </p:cNvSpPr>
          <p:nvPr>
            <p:ph type="sldNum" sz="quarter" idx="8"/>
          </p:nvPr>
        </p:nvSpPr>
        <p:spPr/>
        <p:txBody>
          <a:bodyPr/>
          <a:lstStyle>
            <a:lvl1pPr>
              <a:defRPr/>
            </a:lvl1pPr>
          </a:lstStyle>
          <a:p>
            <a:pPr lvl="0"/>
            <a:fld id="{18C2B977-4BCE-4650-8AC2-9C0E500CBCB6}" type="slidenum">
              <a:t>‹#›</a:t>
            </a:fld>
            <a:endParaRPr lang="en-GB"/>
          </a:p>
        </p:txBody>
      </p:sp>
    </p:spTree>
    <p:extLst>
      <p:ext uri="{BB962C8B-B14F-4D97-AF65-F5344CB8AC3E}">
        <p14:creationId xmlns:p14="http://schemas.microsoft.com/office/powerpoint/2010/main" val="353588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1675-D2D6-42A6-9510-09B3B9E9EC79}"/>
              </a:ext>
            </a:extLst>
          </p:cNvPr>
          <p:cNvSpPr txBox="1">
            <a:spLocks noGrp="1"/>
          </p:cNvSpPr>
          <p:nvPr>
            <p:ph type="title"/>
          </p:nvPr>
        </p:nvSpPr>
        <p:spPr>
          <a:xfrm>
            <a:off x="472379" y="660397"/>
            <a:ext cx="2211887" cy="2311402"/>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01DD9998-61D1-4F3B-A4F4-FCDC4D1A487F}"/>
              </a:ext>
            </a:extLst>
          </p:cNvPr>
          <p:cNvSpPr txBox="1">
            <a:spLocks noGrp="1"/>
          </p:cNvSpPr>
          <p:nvPr>
            <p:ph type="pic" idx="1"/>
          </p:nvPr>
        </p:nvSpPr>
        <p:spPr>
          <a:xfrm>
            <a:off x="2915546" y="1426281"/>
            <a:ext cx="3471867" cy="7039682"/>
          </a:xfrm>
        </p:spPr>
        <p:txBody>
          <a:bodyPr/>
          <a:lstStyle>
            <a:lvl1pPr marL="0" indent="0">
              <a:buNone/>
              <a:defRPr sz="2400"/>
            </a:lvl1pPr>
          </a:lstStyle>
          <a:p>
            <a:pPr lvl="0"/>
            <a:r>
              <a:rPr lang="en-US"/>
              <a:t>Click icon to add picture</a:t>
            </a:r>
          </a:p>
        </p:txBody>
      </p:sp>
      <p:sp>
        <p:nvSpPr>
          <p:cNvPr id="4" name="Text Placeholder 3">
            <a:extLst>
              <a:ext uri="{FF2B5EF4-FFF2-40B4-BE49-F238E27FC236}">
                <a16:creationId xmlns:a16="http://schemas.microsoft.com/office/drawing/2014/main" id="{03DF51AD-0319-4453-822E-7B5DF4EAE525}"/>
              </a:ext>
            </a:extLst>
          </p:cNvPr>
          <p:cNvSpPr txBox="1">
            <a:spLocks noGrp="1"/>
          </p:cNvSpPr>
          <p:nvPr>
            <p:ph type="body" idx="2"/>
          </p:nvPr>
        </p:nvSpPr>
        <p:spPr>
          <a:xfrm>
            <a:off x="472379" y="2971800"/>
            <a:ext cx="2211887" cy="5505629"/>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72384C7A-6CD4-43DE-8BF6-A8AFE81A6FB5}"/>
              </a:ext>
            </a:extLst>
          </p:cNvPr>
          <p:cNvSpPr txBox="1">
            <a:spLocks noGrp="1"/>
          </p:cNvSpPr>
          <p:nvPr>
            <p:ph type="dt" sz="half" idx="7"/>
          </p:nvPr>
        </p:nvSpPr>
        <p:spPr/>
        <p:txBody>
          <a:bodyPr/>
          <a:lstStyle>
            <a:lvl1pPr>
              <a:defRPr/>
            </a:lvl1pPr>
          </a:lstStyle>
          <a:p>
            <a:pPr lvl="0"/>
            <a:fld id="{895EC20A-44A6-4815-ACE6-BB1F5EDB8099}" type="datetime1">
              <a:rPr lang="en-GB"/>
              <a:pPr lvl="0"/>
              <a:t>01/07/2020</a:t>
            </a:fld>
            <a:endParaRPr lang="en-GB"/>
          </a:p>
        </p:txBody>
      </p:sp>
      <p:sp>
        <p:nvSpPr>
          <p:cNvPr id="6" name="Footer Placeholder 5">
            <a:extLst>
              <a:ext uri="{FF2B5EF4-FFF2-40B4-BE49-F238E27FC236}">
                <a16:creationId xmlns:a16="http://schemas.microsoft.com/office/drawing/2014/main" id="{71C21187-E288-465E-8028-E64049D88EB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99F36FC1-AE4C-4334-97D4-60D89D305A48}"/>
              </a:ext>
            </a:extLst>
          </p:cNvPr>
          <p:cNvSpPr txBox="1">
            <a:spLocks noGrp="1"/>
          </p:cNvSpPr>
          <p:nvPr>
            <p:ph type="sldNum" sz="quarter" idx="8"/>
          </p:nvPr>
        </p:nvSpPr>
        <p:spPr/>
        <p:txBody>
          <a:bodyPr/>
          <a:lstStyle>
            <a:lvl1pPr>
              <a:defRPr/>
            </a:lvl1pPr>
          </a:lstStyle>
          <a:p>
            <a:pPr lvl="0"/>
            <a:fld id="{F1B83E06-9707-41D7-8724-AD077637C964}" type="slidenum">
              <a:t>‹#›</a:t>
            </a:fld>
            <a:endParaRPr lang="en-GB"/>
          </a:p>
        </p:txBody>
      </p:sp>
    </p:spTree>
    <p:extLst>
      <p:ext uri="{BB962C8B-B14F-4D97-AF65-F5344CB8AC3E}">
        <p14:creationId xmlns:p14="http://schemas.microsoft.com/office/powerpoint/2010/main" val="299696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F3294-D307-4ECD-A225-4D3E45FB1A19}"/>
              </a:ext>
            </a:extLst>
          </p:cNvPr>
          <p:cNvSpPr txBox="1">
            <a:spLocks noGrp="1"/>
          </p:cNvSpPr>
          <p:nvPr>
            <p:ph type="title"/>
          </p:nvPr>
        </p:nvSpPr>
        <p:spPr>
          <a:xfrm>
            <a:off x="471492" y="527407"/>
            <a:ext cx="5915025" cy="1914698"/>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2F5F7904-1387-4DCE-9A73-CCD4A0290D45}"/>
              </a:ext>
            </a:extLst>
          </p:cNvPr>
          <p:cNvSpPr txBox="1">
            <a:spLocks noGrp="1"/>
          </p:cNvSpPr>
          <p:nvPr>
            <p:ph type="body" idx="1"/>
          </p:nvPr>
        </p:nvSpPr>
        <p:spPr>
          <a:xfrm>
            <a:off x="471492" y="2637010"/>
            <a:ext cx="5915025" cy="6285265"/>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DA579-E5F2-44FF-BDF2-678329A58C88}"/>
              </a:ext>
            </a:extLst>
          </p:cNvPr>
          <p:cNvSpPr txBox="1">
            <a:spLocks noGrp="1"/>
          </p:cNvSpPr>
          <p:nvPr>
            <p:ph type="dt" sz="half" idx="2"/>
          </p:nvPr>
        </p:nvSpPr>
        <p:spPr>
          <a:xfrm>
            <a:off x="471492" y="9181398"/>
            <a:ext cx="1543050" cy="527398"/>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07C052F7-40FC-4509-A622-9D2A8A23D641}" type="datetime1">
              <a:rPr lang="en-GB"/>
              <a:pPr lvl="0"/>
              <a:t>01/07/2020</a:t>
            </a:fld>
            <a:endParaRPr lang="en-GB"/>
          </a:p>
        </p:txBody>
      </p:sp>
      <p:sp>
        <p:nvSpPr>
          <p:cNvPr id="5" name="Footer Placeholder 4">
            <a:extLst>
              <a:ext uri="{FF2B5EF4-FFF2-40B4-BE49-F238E27FC236}">
                <a16:creationId xmlns:a16="http://schemas.microsoft.com/office/drawing/2014/main" id="{145C97BD-99BC-4BD4-BE59-9FF1727F9ACF}"/>
              </a:ext>
            </a:extLst>
          </p:cNvPr>
          <p:cNvSpPr txBox="1">
            <a:spLocks noGrp="1"/>
          </p:cNvSpPr>
          <p:nvPr>
            <p:ph type="ftr" sz="quarter" idx="3"/>
          </p:nvPr>
        </p:nvSpPr>
        <p:spPr>
          <a:xfrm>
            <a:off x="2271717" y="9181398"/>
            <a:ext cx="2314574" cy="527398"/>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2A078FAB-2B09-4536-9137-7AA47E60767B}"/>
              </a:ext>
            </a:extLst>
          </p:cNvPr>
          <p:cNvSpPr txBox="1">
            <a:spLocks noGrp="1"/>
          </p:cNvSpPr>
          <p:nvPr>
            <p:ph type="sldNum" sz="quarter" idx="4"/>
          </p:nvPr>
        </p:nvSpPr>
        <p:spPr>
          <a:xfrm>
            <a:off x="4843467" y="9181398"/>
            <a:ext cx="1543050" cy="527398"/>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AE60DE55-D7DB-4E76-866F-E6D3A451CD61}"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685800" rtl="0" fontAlgn="auto" hangingPunct="1">
        <a:lnSpc>
          <a:spcPct val="90000"/>
        </a:lnSpc>
        <a:spcBef>
          <a:spcPts val="0"/>
        </a:spcBef>
        <a:spcAft>
          <a:spcPts val="0"/>
        </a:spcAft>
        <a:buNone/>
        <a:tabLst/>
        <a:defRPr lang="en-US" sz="3300" b="0" i="0" u="none" strike="noStrike" kern="1200" cap="none" spc="0" baseline="0">
          <a:solidFill>
            <a:srgbClr val="000000"/>
          </a:solidFill>
          <a:uFillTx/>
          <a:latin typeface="Calibri Light"/>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en.wikipedia.org/wiki/The_Purge"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atedebate.com/debate/show/If_Muslim_symbols_were_DISPLAYED_in_your_town_would_you_think_Sharia_law_has_taken_over" TargetMode="External"/><Relationship Id="rId3" Type="http://schemas.openxmlformats.org/officeDocument/2006/relationships/hyperlink" Target="https://drive.google.com/file/d/1STSi5fq_Jn5I9xYPklTDz0Ef1wGxb0Zs/view" TargetMode="Externa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s://simple.wikipedia.org/wiki/File:Golden_Christian_Cross.svg"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4closurefraud.org/2014/05/01/criminal-charges-against-banks-risk-sparking-nuclear-winter/" TargetMode="External"/><Relationship Id="rId4" Type="http://schemas.openxmlformats.org/officeDocument/2006/relationships/hyperlink" Target="https://drive.google.com/file/d/1_VI3xOIlzm6SBwqKi6FO8qvx326C8h0u/view" TargetMode="External"/><Relationship Id="rId9"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51I8vXrWagI" TargetMode="Externa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hyperlink" Target="https://www.youtube.com/watch?v=Ozx0agiAFFQgo" TargetMode="External"/><Relationship Id="rId4" Type="http://schemas.openxmlformats.org/officeDocument/2006/relationships/hyperlink" Target="https://www.youtube.com/watch?v=XdSLp4MmDRM"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hyperlink" Target="https://www.truetube.co.uk/film/crime-punishment" TargetMode="Externa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www.scottishsentencingcouncil.org.uk/about-sentencing/community-payback-orders/" TargetMode="External"/><Relationship Id="rId5" Type="http://schemas.openxmlformats.org/officeDocument/2006/relationships/image" Target="../media/image12.96039603960395"/><Relationship Id="rId4" Type="http://schemas.openxmlformats.org/officeDocument/2006/relationships/hyperlink" Target="https://en.wikipedia.org/wiki/File:Prisonbars.sv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www.newslens.pk/in-pakistan-corporal-punishment-in-schools-is-still-a-tradit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n-Dl5dqLz5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gzmOamXwHA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theguardian.com/world/2014/apr/25/interview-samereh-alinejad-iranian-mother-spared-sons-killer?CMP=share_btn_lin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truetube.co.uk/film/live-or-die-part-1" TargetMode="External"/><Relationship Id="rId2" Type="http://schemas.openxmlformats.org/officeDocument/2006/relationships/hyperlink" Target="https://www.youtube.com/watch?v=-PZDIlJcmNA" TargetMode="External"/><Relationship Id="rId1" Type="http://schemas.openxmlformats.org/officeDocument/2006/relationships/slideLayout" Target="../slideLayouts/slideLayout2.xml"/><Relationship Id="rId5" Type="http://schemas.openxmlformats.org/officeDocument/2006/relationships/hyperlink" Target="https://www.youtube.com/watch?v=YNMQfrzFxdw" TargetMode="External"/><Relationship Id="rId4" Type="http://schemas.openxmlformats.org/officeDocument/2006/relationships/hyperlink" Target="https://www.truetube.co.uk/film/live-or-die-part-2"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fiy6Dx8DvBw"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3812" y="-71437"/>
            <a:ext cx="6905625" cy="10048875"/>
          </a:xfrm>
          <a:prstGeom prst="rect">
            <a:avLst/>
          </a:prstGeom>
          <a:solidFill>
            <a:schemeClr val="lt1"/>
          </a:solidFill>
          <a:ln w="38100">
            <a:solidFill>
              <a:schemeClr val="accent6">
                <a:lumMod val="7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
            </a:r>
            <a:br>
              <a:rPr lang="en-GB" sz="1200" dirty="0">
                <a:effectLst/>
                <a:ea typeface="Calibri" panose="020F0502020204030204" pitchFamily="34" charset="0"/>
                <a:cs typeface="Times New Roman" panose="02020603050405020304" pitchFamily="18" charset="0"/>
              </a:rPr>
            </a:br>
            <a:r>
              <a:rPr lang="en-GB" sz="1200" dirty="0">
                <a:effectLst/>
                <a:ea typeface="Calibri" panose="020F0502020204030204" pitchFamily="34" charset="0"/>
                <a:cs typeface="Times New Roman" panose="02020603050405020304" pitchFamily="18" charset="0"/>
              </a:rPr>
              <a:t/>
            </a:r>
            <a:br>
              <a:rPr lang="en-GB" sz="1200" dirty="0">
                <a:effectLst/>
                <a:ea typeface="Calibri" panose="020F0502020204030204" pitchFamily="34" charset="0"/>
                <a:cs typeface="Times New Roman" panose="02020603050405020304" pitchFamily="18" charset="0"/>
              </a:rPr>
            </a:br>
            <a:r>
              <a:rPr lang="en-GB" sz="1200" dirty="0">
                <a:effectLst/>
                <a:ea typeface="Calibri" panose="020F0502020204030204" pitchFamily="34" charset="0"/>
                <a:cs typeface="Times New Roman" panose="02020603050405020304" pitchFamily="18" charset="0"/>
              </a:rPr>
              <a:t/>
            </a:r>
            <a:br>
              <a:rPr lang="en-GB" sz="1200" dirty="0">
                <a:effectLst/>
                <a:ea typeface="Calibri" panose="020F0502020204030204" pitchFamily="34" charset="0"/>
                <a:cs typeface="Times New Roman" panose="02020603050405020304" pitchFamily="18" charset="0"/>
              </a:rPr>
            </a:br>
            <a:r>
              <a:rPr lang="en-GB" sz="4800" dirty="0">
                <a:effectLst/>
                <a:ea typeface="Calibri" panose="020F0502020204030204" pitchFamily="34" charset="0"/>
                <a:cs typeface="Times New Roman" panose="02020603050405020304" pitchFamily="18" charset="0"/>
              </a:rPr>
              <a:t/>
            </a:r>
            <a:br>
              <a:rPr lang="en-GB" sz="4800" dirty="0">
                <a:effectLst/>
                <a:ea typeface="Calibri" panose="020F0502020204030204" pitchFamily="34" charset="0"/>
                <a:cs typeface="Times New Roman" panose="02020603050405020304" pitchFamily="18" charset="0"/>
              </a:rPr>
            </a:br>
            <a:r>
              <a:rPr lang="en-GB" sz="4800" dirty="0">
                <a:effectLst/>
                <a:ea typeface="Calibri" panose="020F0502020204030204" pitchFamily="34" charset="0"/>
                <a:cs typeface="Times New Roman" panose="02020603050405020304" pitchFamily="18" charset="0"/>
              </a:rPr>
              <a:t>GCSE Religious Studies</a:t>
            </a:r>
            <a:r>
              <a:rPr lang="en-GB" sz="4400" dirty="0">
                <a:solidFill>
                  <a:srgbClr val="C00000"/>
                </a:solidFill>
                <a:effectLst/>
                <a:ea typeface="Calibri" panose="020F0502020204030204" pitchFamily="34" charset="0"/>
                <a:cs typeface="Times New Roman" panose="02020603050405020304" pitchFamily="18" charset="0"/>
              </a:rPr>
              <a:t/>
            </a:r>
            <a:br>
              <a:rPr lang="en-GB" sz="4400" dirty="0">
                <a:solidFill>
                  <a:srgbClr val="C00000"/>
                </a:solidFill>
                <a:effectLst/>
                <a:ea typeface="Calibri" panose="020F0502020204030204" pitchFamily="34" charset="0"/>
                <a:cs typeface="Times New Roman" panose="02020603050405020304" pitchFamily="18" charset="0"/>
              </a:rPr>
            </a:br>
            <a:r>
              <a:rPr lang="en-GB" sz="4400" dirty="0">
                <a:solidFill>
                  <a:srgbClr val="548235"/>
                </a:solidFill>
                <a:effectLst/>
                <a:ea typeface="Calibri" panose="020F0502020204030204" pitchFamily="34" charset="0"/>
                <a:cs typeface="Times New Roman" panose="02020603050405020304" pitchFamily="18" charset="0"/>
              </a:rPr>
              <a:t>Theme 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4400" dirty="0">
                <a:solidFill>
                  <a:srgbClr val="548235"/>
                </a:solidFill>
                <a:effectLst/>
                <a:ea typeface="Calibri" panose="020F0502020204030204" pitchFamily="34" charset="0"/>
                <a:cs typeface="Times New Roman" panose="02020603050405020304" pitchFamily="18" charset="0"/>
              </a:rPr>
              <a:t>Crime and Punishment</a:t>
            </a:r>
            <a:r>
              <a:rPr lang="en-GB" sz="4400" dirty="0">
                <a:solidFill>
                  <a:srgbClr val="C00000"/>
                </a:solidFill>
                <a:effectLst/>
                <a:ea typeface="Calibri" panose="020F0502020204030204" pitchFamily="34" charset="0"/>
                <a:cs typeface="Times New Roman" panose="02020603050405020304" pitchFamily="18" charset="0"/>
              </a:rPr>
              <a:t/>
            </a:r>
            <a:br>
              <a:rPr lang="en-GB" sz="4400" dirty="0">
                <a:solidFill>
                  <a:srgbClr val="C00000"/>
                </a:solidFill>
                <a:effectLst/>
                <a:ea typeface="Calibri" panose="020F0502020204030204" pitchFamily="34" charset="0"/>
                <a:cs typeface="Times New Roman" panose="02020603050405020304" pitchFamily="18" charset="0"/>
              </a:rPr>
            </a:b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4400" dirty="0">
                <a:solidFill>
                  <a:srgbClr val="C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457200">
              <a:lnSpc>
                <a:spcPct val="107000"/>
              </a:lnSpc>
              <a:spcAft>
                <a:spcPts val="800"/>
              </a:spcAft>
            </a:pPr>
            <a:endParaRPr lang="en-GB" sz="4800" dirty="0" smtClean="0">
              <a:effectLst/>
              <a:ea typeface="Calibri" panose="020F0502020204030204" pitchFamily="34" charset="0"/>
              <a:cs typeface="Times New Roman" panose="02020603050405020304" pitchFamily="18" charset="0"/>
            </a:endParaRPr>
          </a:p>
          <a:p>
            <a:pPr marL="457200">
              <a:lnSpc>
                <a:spcPct val="107000"/>
              </a:lnSpc>
              <a:spcAft>
                <a:spcPts val="800"/>
              </a:spcAft>
            </a:pPr>
            <a:endParaRPr lang="en-GB" sz="4800" dirty="0">
              <a:ea typeface="Calibri" panose="020F0502020204030204" pitchFamily="34" charset="0"/>
              <a:cs typeface="Times New Roman" panose="02020603050405020304" pitchFamily="18" charset="0"/>
            </a:endParaRPr>
          </a:p>
          <a:p>
            <a:pPr marL="457200">
              <a:lnSpc>
                <a:spcPct val="107000"/>
              </a:lnSpc>
              <a:spcAft>
                <a:spcPts val="800"/>
              </a:spcAft>
            </a:pPr>
            <a:endParaRPr lang="en-GB" sz="4800" dirty="0" smtClean="0">
              <a:effectLst/>
              <a:ea typeface="Calibri" panose="020F0502020204030204" pitchFamily="34" charset="0"/>
              <a:cs typeface="Times New Roman" panose="02020603050405020304" pitchFamily="18" charset="0"/>
            </a:endParaRPr>
          </a:p>
          <a:p>
            <a:pPr marL="457200">
              <a:lnSpc>
                <a:spcPct val="107000"/>
              </a:lnSpc>
              <a:spcAft>
                <a:spcPts val="800"/>
              </a:spcAft>
            </a:pPr>
            <a:endParaRPr lang="en-GB" sz="4800" dirty="0">
              <a:ea typeface="Calibri" panose="020F0502020204030204" pitchFamily="34" charset="0"/>
              <a:cs typeface="Times New Roman" panose="02020603050405020304" pitchFamily="18" charset="0"/>
            </a:endParaRPr>
          </a:p>
          <a:p>
            <a:pPr marL="457200">
              <a:lnSpc>
                <a:spcPct val="107000"/>
              </a:lnSpc>
              <a:spcAft>
                <a:spcPts val="800"/>
              </a:spcAft>
            </a:pPr>
            <a:r>
              <a:rPr lang="en-GB" sz="4800" dirty="0" smtClean="0">
                <a:effectLst/>
                <a:ea typeface="Calibri" panose="020F0502020204030204" pitchFamily="34" charset="0"/>
                <a:cs typeface="Times New Roman" panose="02020603050405020304" pitchFamily="18" charset="0"/>
              </a:rPr>
              <a:t>Name:</a:t>
            </a: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pic>
        <p:nvPicPr>
          <p:cNvPr id="5" name="Picture 4" descr="Image result for aq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322" y="99461"/>
            <a:ext cx="2639695" cy="925195"/>
          </a:xfrm>
          <a:prstGeom prst="rect">
            <a:avLst/>
          </a:prstGeom>
          <a:noFill/>
          <a:ln>
            <a:noFill/>
          </a:ln>
        </p:spPr>
      </p:pic>
      <p:pic>
        <p:nvPicPr>
          <p:cNvPr id="6" name="Picture 5" descr="Image result for relationships and families"/>
          <p:cNvPicPr/>
          <p:nvPr/>
        </p:nvPicPr>
        <p:blipFill>
          <a:blip r:embed="rId4">
            <a:extLst>
              <a:ext uri="{28A0092B-C50C-407E-A947-70E740481C1C}">
                <a14:useLocalDpi xmlns:a14="http://schemas.microsoft.com/office/drawing/2010/main" val="0"/>
              </a:ext>
            </a:extLst>
          </a:blip>
          <a:srcRect/>
          <a:stretch>
            <a:fillRect/>
          </a:stretch>
        </p:blipFill>
        <p:spPr bwMode="auto">
          <a:xfrm>
            <a:off x="287655" y="4380396"/>
            <a:ext cx="6282690" cy="3530600"/>
          </a:xfrm>
          <a:prstGeom prst="rect">
            <a:avLst/>
          </a:prstGeom>
          <a:noFill/>
          <a:ln>
            <a:noFill/>
          </a:ln>
        </p:spPr>
      </p:pic>
    </p:spTree>
    <p:custDataLst>
      <p:tags r:id="rId1"/>
    </p:custDataLst>
    <p:extLst>
      <p:ext uri="{BB962C8B-B14F-4D97-AF65-F5344CB8AC3E}">
        <p14:creationId xmlns:p14="http://schemas.microsoft.com/office/powerpoint/2010/main" val="257608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C48973F-E86A-49CA-BBDC-96FA54FC8E02}"/>
              </a:ext>
            </a:extLst>
          </p:cNvPr>
          <p:cNvGraphicFramePr>
            <a:graphicFrameLocks noGrp="1"/>
          </p:cNvGraphicFramePr>
          <p:nvPr>
            <p:ph idx="1"/>
            <p:extLst>
              <p:ext uri="{D42A27DB-BD31-4B8C-83A1-F6EECF244321}">
                <p14:modId xmlns:p14="http://schemas.microsoft.com/office/powerpoint/2010/main" val="246625478"/>
              </p:ext>
            </p:extLst>
          </p:nvPr>
        </p:nvGraphicFramePr>
        <p:xfrm>
          <a:off x="166253" y="1454045"/>
          <a:ext cx="6525485" cy="8154648"/>
        </p:xfrm>
        <a:graphic>
          <a:graphicData uri="http://schemas.openxmlformats.org/drawingml/2006/table">
            <a:tbl>
              <a:tblPr firstRow="1" bandRow="1">
                <a:tableStyleId>{5C22544A-7EE6-4342-B048-85BDC9FD1C3A}</a:tableStyleId>
              </a:tblPr>
              <a:tblGrid>
                <a:gridCol w="928029">
                  <a:extLst>
                    <a:ext uri="{9D8B030D-6E8A-4147-A177-3AD203B41FA5}">
                      <a16:colId xmlns:a16="http://schemas.microsoft.com/office/drawing/2014/main" val="876078538"/>
                    </a:ext>
                  </a:extLst>
                </a:gridCol>
                <a:gridCol w="1394085">
                  <a:extLst>
                    <a:ext uri="{9D8B030D-6E8A-4147-A177-3AD203B41FA5}">
                      <a16:colId xmlns:a16="http://schemas.microsoft.com/office/drawing/2014/main" val="1816827228"/>
                    </a:ext>
                  </a:extLst>
                </a:gridCol>
                <a:gridCol w="1184223">
                  <a:extLst>
                    <a:ext uri="{9D8B030D-6E8A-4147-A177-3AD203B41FA5}">
                      <a16:colId xmlns:a16="http://schemas.microsoft.com/office/drawing/2014/main" val="3787471019"/>
                    </a:ext>
                  </a:extLst>
                </a:gridCol>
                <a:gridCol w="1454046">
                  <a:extLst>
                    <a:ext uri="{9D8B030D-6E8A-4147-A177-3AD203B41FA5}">
                      <a16:colId xmlns:a16="http://schemas.microsoft.com/office/drawing/2014/main" val="2721289458"/>
                    </a:ext>
                  </a:extLst>
                </a:gridCol>
                <a:gridCol w="1565102">
                  <a:extLst>
                    <a:ext uri="{9D8B030D-6E8A-4147-A177-3AD203B41FA5}">
                      <a16:colId xmlns:a16="http://schemas.microsoft.com/office/drawing/2014/main" val="1209093285"/>
                    </a:ext>
                  </a:extLst>
                </a:gridCol>
              </a:tblGrid>
              <a:tr h="1554912">
                <a:tc>
                  <a:txBody>
                    <a:bodyPr/>
                    <a:lstStyle/>
                    <a:p>
                      <a:pPr algn="ctr"/>
                      <a:endParaRPr lang="en-GB" sz="1100" b="0" dirty="0">
                        <a:solidFill>
                          <a:schemeClr val="tx1"/>
                        </a:solidFill>
                        <a:latin typeface="Comic Sans MS" panose="030F0702030302020204" pitchFamily="66" charset="0"/>
                      </a:endParaRPr>
                    </a:p>
                    <a:p>
                      <a:pPr algn="ctr"/>
                      <a:endParaRPr lang="en-GB" sz="1100" b="0" dirty="0">
                        <a:solidFill>
                          <a:schemeClr val="tx1"/>
                        </a:solidFill>
                        <a:latin typeface="Comic Sans MS" panose="030F0702030302020204" pitchFamily="66" charset="0"/>
                      </a:endParaRPr>
                    </a:p>
                    <a:p>
                      <a:pPr algn="ctr"/>
                      <a:endParaRPr lang="en-GB" sz="1100" b="0" dirty="0">
                        <a:solidFill>
                          <a:schemeClr val="tx1"/>
                        </a:solidFill>
                        <a:latin typeface="Comic Sans MS" panose="030F0702030302020204" pitchFamily="66" charset="0"/>
                      </a:endParaRPr>
                    </a:p>
                    <a:p>
                      <a:pPr algn="ctr"/>
                      <a:r>
                        <a:rPr lang="en-GB" sz="1100" b="0" dirty="0">
                          <a:solidFill>
                            <a:schemeClr val="tx1"/>
                          </a:solidFill>
                          <a:latin typeface="Comic Sans MS" panose="030F0702030302020204" pitchFamily="66" charset="0"/>
                        </a:rPr>
                        <a:t>Upbringing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1825425"/>
                  </a:ext>
                </a:extLst>
              </a:tr>
              <a:tr h="1554912">
                <a:tc>
                  <a:txBody>
                    <a:bodyPr/>
                    <a:lstStyle/>
                    <a:p>
                      <a:pPr algn="ctr"/>
                      <a:endParaRPr lang="en-GB" sz="1100" b="0" dirty="0">
                        <a:solidFill>
                          <a:schemeClr val="tx1"/>
                        </a:solidFill>
                        <a:latin typeface="Comic Sans MS" panose="030F0702030302020204" pitchFamily="66" charset="0"/>
                      </a:endParaRPr>
                    </a:p>
                    <a:p>
                      <a:pPr algn="ctr"/>
                      <a:endParaRPr lang="en-GB" sz="1100" b="0" dirty="0">
                        <a:solidFill>
                          <a:schemeClr val="tx1"/>
                        </a:solidFill>
                        <a:latin typeface="Comic Sans MS" panose="030F0702030302020204" pitchFamily="66" charset="0"/>
                      </a:endParaRPr>
                    </a:p>
                    <a:p>
                      <a:pPr algn="ctr"/>
                      <a:endParaRPr lang="en-GB" sz="1100" b="0" dirty="0">
                        <a:solidFill>
                          <a:schemeClr val="tx1"/>
                        </a:solidFill>
                        <a:latin typeface="Comic Sans MS" panose="030F0702030302020204" pitchFamily="66" charset="0"/>
                      </a:endParaRPr>
                    </a:p>
                    <a:p>
                      <a:pPr algn="ctr"/>
                      <a:r>
                        <a:rPr lang="en-GB" sz="1100" b="0" dirty="0">
                          <a:solidFill>
                            <a:schemeClr val="tx1"/>
                          </a:solidFill>
                          <a:latin typeface="Comic Sans MS" panose="030F0702030302020204" pitchFamily="66" charset="0"/>
                        </a:rPr>
                        <a:t>Mental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0330538"/>
                  </a:ext>
                </a:extLst>
              </a:tr>
              <a:tr h="1261206">
                <a:tc>
                  <a:txBody>
                    <a:bodyPr/>
                    <a:lstStyle/>
                    <a:p>
                      <a:pPr algn="ctr"/>
                      <a:endParaRPr lang="en-GB" sz="1100" b="0" dirty="0">
                        <a:solidFill>
                          <a:schemeClr val="tx1"/>
                        </a:solidFill>
                        <a:latin typeface="Comic Sans MS" panose="030F0702030302020204" pitchFamily="66" charset="0"/>
                      </a:endParaRPr>
                    </a:p>
                    <a:p>
                      <a:pPr algn="ctr"/>
                      <a:endParaRPr lang="en-GB" sz="1100" b="0" dirty="0">
                        <a:solidFill>
                          <a:schemeClr val="tx1"/>
                        </a:solidFill>
                        <a:latin typeface="Comic Sans MS" panose="030F0702030302020204" pitchFamily="66" charset="0"/>
                      </a:endParaRPr>
                    </a:p>
                    <a:p>
                      <a:pPr algn="ctr"/>
                      <a:r>
                        <a:rPr lang="en-GB" sz="1100" b="0" dirty="0">
                          <a:solidFill>
                            <a:schemeClr val="tx1"/>
                          </a:solidFill>
                          <a:latin typeface="Comic Sans MS" panose="030F0702030302020204" pitchFamily="66" charset="0"/>
                        </a:rPr>
                        <a:t>Addiction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889187"/>
                  </a:ext>
                </a:extLst>
              </a:tr>
              <a:tr h="1261206">
                <a:tc>
                  <a:txBody>
                    <a:bodyPr/>
                    <a:lstStyle/>
                    <a:p>
                      <a:pPr algn="ctr"/>
                      <a:endParaRPr lang="en-GB" sz="1100" b="0" dirty="0">
                        <a:solidFill>
                          <a:schemeClr val="tx1"/>
                        </a:solidFill>
                        <a:latin typeface="Comic Sans MS" panose="030F0702030302020204" pitchFamily="66" charset="0"/>
                      </a:endParaRPr>
                    </a:p>
                    <a:p>
                      <a:pPr algn="ctr"/>
                      <a:endParaRPr lang="en-GB" sz="1100" b="0" dirty="0">
                        <a:solidFill>
                          <a:schemeClr val="tx1"/>
                        </a:solidFill>
                        <a:latin typeface="Comic Sans MS" panose="030F0702030302020204" pitchFamily="66" charset="0"/>
                      </a:endParaRPr>
                    </a:p>
                    <a:p>
                      <a:pPr algn="ctr"/>
                      <a:r>
                        <a:rPr lang="en-GB" sz="1100" b="0" dirty="0">
                          <a:solidFill>
                            <a:schemeClr val="tx1"/>
                          </a:solidFill>
                          <a:latin typeface="Comic Sans MS" panose="030F0702030302020204" pitchFamily="66" charset="0"/>
                        </a:rPr>
                        <a:t>Greed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pPr algn="l"/>
                      <a:r>
                        <a:rPr lang="en-US" sz="900" i="0" dirty="0">
                          <a:solidFill>
                            <a:srgbClr val="000000"/>
                          </a:solidFill>
                          <a:latin typeface="Comic Sans MS"/>
                          <a:cs typeface="Comic Sans MS"/>
                        </a:rPr>
                        <a:t>“Competing for more distracts you until you go into your graves.” </a:t>
                      </a:r>
                    </a:p>
                    <a:p>
                      <a:pPr algn="r"/>
                      <a:r>
                        <a:rPr lang="en-US" sz="900" i="1" dirty="0">
                          <a:solidFill>
                            <a:srgbClr val="000000"/>
                          </a:solidFill>
                          <a:latin typeface="Comic Sans MS"/>
                          <a:cs typeface="Comic Sans MS"/>
                        </a:rPr>
                        <a:t>Qur’an 102:1-2</a:t>
                      </a:r>
                    </a:p>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3393394"/>
                  </a:ext>
                </a:extLst>
              </a:tr>
              <a:tr h="1261206">
                <a:tc>
                  <a:txBody>
                    <a:bodyPr/>
                    <a:lstStyle/>
                    <a:p>
                      <a:pPr algn="ctr"/>
                      <a:endParaRPr lang="en-GB" sz="1100" b="0" dirty="0">
                        <a:solidFill>
                          <a:schemeClr val="tx1"/>
                        </a:solidFill>
                        <a:latin typeface="Comic Sans MS" panose="030F0702030302020204" pitchFamily="66" charset="0"/>
                      </a:endParaRPr>
                    </a:p>
                    <a:p>
                      <a:pPr algn="ctr"/>
                      <a:endParaRPr lang="en-GB" sz="1100" b="0" dirty="0">
                        <a:solidFill>
                          <a:schemeClr val="tx1"/>
                        </a:solidFill>
                        <a:latin typeface="Comic Sans MS" panose="030F0702030302020204" pitchFamily="66" charset="0"/>
                      </a:endParaRPr>
                    </a:p>
                    <a:p>
                      <a:pPr algn="ctr"/>
                      <a:r>
                        <a:rPr lang="en-GB" sz="1100" b="0" dirty="0">
                          <a:solidFill>
                            <a:schemeClr val="tx1"/>
                          </a:solidFill>
                          <a:latin typeface="Comic Sans MS" panose="030F0702030302020204" pitchFamily="66" charset="0"/>
                        </a:rPr>
                        <a:t>Hate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7876719"/>
                  </a:ext>
                </a:extLst>
              </a:tr>
              <a:tr h="1261206">
                <a:tc>
                  <a:txBody>
                    <a:bodyPr/>
                    <a:lstStyle/>
                    <a:p>
                      <a:pPr algn="ctr"/>
                      <a:endParaRPr lang="en-GB" sz="1100" b="0" dirty="0">
                        <a:solidFill>
                          <a:schemeClr val="tx1"/>
                        </a:solidFill>
                        <a:latin typeface="Comic Sans MS" panose="030F0702030302020204" pitchFamily="66" charset="0"/>
                      </a:endParaRPr>
                    </a:p>
                    <a:p>
                      <a:pPr algn="ctr"/>
                      <a:r>
                        <a:rPr lang="en-GB" sz="1100" b="0" dirty="0">
                          <a:solidFill>
                            <a:schemeClr val="tx1"/>
                          </a:solidFill>
                          <a:latin typeface="Comic Sans MS" panose="030F0702030302020204" pitchFamily="66" charset="0"/>
                        </a:rPr>
                        <a:t>Opposition to an unjust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7537398"/>
                  </a:ext>
                </a:extLst>
              </a:tr>
            </a:tbl>
          </a:graphicData>
        </a:graphic>
      </p:graphicFrame>
      <p:graphicFrame>
        <p:nvGraphicFramePr>
          <p:cNvPr id="5" name="Table 4">
            <a:extLst>
              <a:ext uri="{FF2B5EF4-FFF2-40B4-BE49-F238E27FC236}">
                <a16:creationId xmlns:a16="http://schemas.microsoft.com/office/drawing/2014/main" id="{FA0481C5-E713-4879-8D9C-605448508962}"/>
              </a:ext>
            </a:extLst>
          </p:cNvPr>
          <p:cNvGraphicFramePr>
            <a:graphicFrameLocks noGrp="1"/>
          </p:cNvGraphicFramePr>
          <p:nvPr>
            <p:extLst>
              <p:ext uri="{D42A27DB-BD31-4B8C-83A1-F6EECF244321}">
                <p14:modId xmlns:p14="http://schemas.microsoft.com/office/powerpoint/2010/main" val="3343908267"/>
              </p:ext>
            </p:extLst>
          </p:nvPr>
        </p:nvGraphicFramePr>
        <p:xfrm>
          <a:off x="166256" y="935697"/>
          <a:ext cx="6525485" cy="518349"/>
        </p:xfrm>
        <a:graphic>
          <a:graphicData uri="http://schemas.openxmlformats.org/drawingml/2006/table">
            <a:tbl>
              <a:tblPr firstRow="1" bandRow="1">
                <a:tableStyleId>{5C22544A-7EE6-4342-B048-85BDC9FD1C3A}</a:tableStyleId>
              </a:tblPr>
              <a:tblGrid>
                <a:gridCol w="928026">
                  <a:extLst>
                    <a:ext uri="{9D8B030D-6E8A-4147-A177-3AD203B41FA5}">
                      <a16:colId xmlns:a16="http://schemas.microsoft.com/office/drawing/2014/main" val="3438850276"/>
                    </a:ext>
                  </a:extLst>
                </a:gridCol>
                <a:gridCol w="1394085">
                  <a:extLst>
                    <a:ext uri="{9D8B030D-6E8A-4147-A177-3AD203B41FA5}">
                      <a16:colId xmlns:a16="http://schemas.microsoft.com/office/drawing/2014/main" val="1610638023"/>
                    </a:ext>
                  </a:extLst>
                </a:gridCol>
                <a:gridCol w="1169233">
                  <a:extLst>
                    <a:ext uri="{9D8B030D-6E8A-4147-A177-3AD203B41FA5}">
                      <a16:colId xmlns:a16="http://schemas.microsoft.com/office/drawing/2014/main" val="1499886490"/>
                    </a:ext>
                  </a:extLst>
                </a:gridCol>
                <a:gridCol w="1469036">
                  <a:extLst>
                    <a:ext uri="{9D8B030D-6E8A-4147-A177-3AD203B41FA5}">
                      <a16:colId xmlns:a16="http://schemas.microsoft.com/office/drawing/2014/main" val="1359643568"/>
                    </a:ext>
                  </a:extLst>
                </a:gridCol>
                <a:gridCol w="1565105">
                  <a:extLst>
                    <a:ext uri="{9D8B030D-6E8A-4147-A177-3AD203B41FA5}">
                      <a16:colId xmlns:a16="http://schemas.microsoft.com/office/drawing/2014/main" val="954074134"/>
                    </a:ext>
                  </a:extLst>
                </a:gridCol>
              </a:tblGrid>
              <a:tr h="518349">
                <a:tc>
                  <a:txBody>
                    <a:bodyPr/>
                    <a:lstStyle/>
                    <a:p>
                      <a:pPr algn="ctr"/>
                      <a:r>
                        <a:rPr lang="en-GB" sz="1200" b="0" u="sng" dirty="0">
                          <a:solidFill>
                            <a:schemeClr val="tx1"/>
                          </a:solidFill>
                          <a:latin typeface="Comic Sans MS" panose="030F0702030302020204" pitchFamily="66" charset="0"/>
                        </a:rPr>
                        <a:t>Reason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u="sng" dirty="0">
                          <a:solidFill>
                            <a:schemeClr val="tx1"/>
                          </a:solidFill>
                          <a:latin typeface="Comic Sans MS" panose="030F0702030302020204" pitchFamily="66" charset="0"/>
                        </a:rPr>
                        <a:t>How does it lead to crime?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u="sng" dirty="0">
                          <a:solidFill>
                            <a:schemeClr val="tx1"/>
                          </a:solidFill>
                          <a:latin typeface="Comic Sans MS" panose="030F0702030302020204" pitchFamily="66"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u="sng" dirty="0">
                          <a:solidFill>
                            <a:schemeClr val="tx1"/>
                          </a:solidFill>
                          <a:latin typeface="Comic Sans MS" panose="030F0702030302020204" pitchFamily="66" charset="0"/>
                        </a:rPr>
                        <a:t>Christian 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u="sng" dirty="0">
                          <a:solidFill>
                            <a:schemeClr val="tx1"/>
                          </a:solidFill>
                          <a:latin typeface="Comic Sans MS" panose="030F0702030302020204" pitchFamily="66" charset="0"/>
                        </a:rPr>
                        <a:t>Muslim 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9425580"/>
                  </a:ext>
                </a:extLst>
              </a:tr>
            </a:tbl>
          </a:graphicData>
        </a:graphic>
      </p:graphicFrame>
      <p:sp>
        <p:nvSpPr>
          <p:cNvPr id="6" name="Rectangle 5">
            <a:extLst>
              <a:ext uri="{FF2B5EF4-FFF2-40B4-BE49-F238E27FC236}">
                <a16:creationId xmlns:a16="http://schemas.microsoft.com/office/drawing/2014/main" id="{C6B30E3B-10D8-44E0-A708-546569729574}"/>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1.2 Reasons for crime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P144-145 Islam: 130-131</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reasons why some people commit crimes.</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religious views to the reasons why some people commit crimes.</a:t>
            </a:r>
          </a:p>
        </p:txBody>
      </p:sp>
      <p:sp>
        <p:nvSpPr>
          <p:cNvPr id="7" name="Rectangle 17">
            <a:extLst>
              <a:ext uri="{FF2B5EF4-FFF2-40B4-BE49-F238E27FC236}">
                <a16:creationId xmlns:a16="http://schemas.microsoft.com/office/drawing/2014/main" id="{2BDAE315-87AF-4E31-B782-2A01BC081F8F}"/>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8</a:t>
            </a:r>
            <a:endParaRPr lang="en-GB" sz="1100" b="0" i="0" u="none" strike="noStrike" kern="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29558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F5AF1ACB-79F8-452D-B4E6-1268C10B9E04}"/>
              </a:ext>
            </a:extLst>
          </p:cNvPr>
          <p:cNvGraphicFramePr>
            <a:graphicFrameLocks noGrp="1"/>
          </p:cNvGraphicFramePr>
          <p:nvPr>
            <p:extLst>
              <p:ext uri="{D42A27DB-BD31-4B8C-83A1-F6EECF244321}">
                <p14:modId xmlns:p14="http://schemas.microsoft.com/office/powerpoint/2010/main" val="1109472611"/>
              </p:ext>
            </p:extLst>
          </p:nvPr>
        </p:nvGraphicFramePr>
        <p:xfrm>
          <a:off x="166255" y="6276953"/>
          <a:ext cx="6525486" cy="3431112"/>
        </p:xfrm>
        <a:graphic>
          <a:graphicData uri="http://schemas.openxmlformats.org/drawingml/2006/table">
            <a:tbl>
              <a:tblPr firstRow="1" bandRow="1">
                <a:effectLst/>
                <a:tableStyleId>{5C22544A-7EE6-4342-B048-85BDC9FD1C3A}</a:tableStyleId>
              </a:tblPr>
              <a:tblGrid>
                <a:gridCol w="3262743">
                  <a:extLst>
                    <a:ext uri="{9D8B030D-6E8A-4147-A177-3AD203B41FA5}">
                      <a16:colId xmlns:a16="http://schemas.microsoft.com/office/drawing/2014/main" val="458109533"/>
                    </a:ext>
                  </a:extLst>
                </a:gridCol>
                <a:gridCol w="3262743">
                  <a:extLst>
                    <a:ext uri="{9D8B030D-6E8A-4147-A177-3AD203B41FA5}">
                      <a16:colId xmlns:a16="http://schemas.microsoft.com/office/drawing/2014/main" val="3306378312"/>
                    </a:ext>
                  </a:extLst>
                </a:gridCol>
              </a:tblGrid>
              <a:tr h="211013">
                <a:tc gridSpan="2">
                  <a:txBody>
                    <a:bodyPr/>
                    <a:lstStyle/>
                    <a:p>
                      <a:pPr lvl="0" algn="ctr"/>
                      <a:r>
                        <a:rPr lang="en-GB" sz="1200" b="0" dirty="0">
                          <a:solidFill>
                            <a:srgbClr val="000000"/>
                          </a:solidFill>
                          <a:latin typeface="Comic Sans MS" pitchFamily="66"/>
                        </a:rPr>
                        <a:t>Task: GCSE 12 Marker- Make a  plan and write it up</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523518912"/>
                  </a:ext>
                </a:extLst>
              </a:tr>
              <a:tr h="505032">
                <a:tc gridSpan="2">
                  <a:txBody>
                    <a:bodyPr/>
                    <a:lstStyle/>
                    <a:p>
                      <a:pPr algn="ctr"/>
                      <a:r>
                        <a:rPr lang="en-GB" sz="1200" b="0" u="none" dirty="0">
                          <a:solidFill>
                            <a:srgbClr val="000000"/>
                          </a:solidFill>
                          <a:latin typeface="Comic Sans MS"/>
                          <a:cs typeface="Comic Sans MS"/>
                        </a:rPr>
                        <a:t>“Poverty is the only acceptable reason to commit a crime”</a:t>
                      </a:r>
                    </a:p>
                    <a:p>
                      <a:pPr lvl="0" algn="ctr"/>
                      <a:r>
                        <a:rPr lang="en-GB" sz="1200" b="0" i="1" dirty="0">
                          <a:solidFill>
                            <a:srgbClr val="000000"/>
                          </a:solidFill>
                          <a:latin typeface="Comic Sans MS" pitchFamily="66"/>
                        </a:rPr>
                        <a:t>Evaluate this statement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681110742"/>
                  </a:ext>
                </a:extLst>
              </a:tr>
              <a:tr h="792007">
                <a:tc>
                  <a:txBody>
                    <a:bodyPr/>
                    <a:lstStyle/>
                    <a:p>
                      <a:pPr lvl="0" algn="l"/>
                      <a:r>
                        <a:rPr lang="en-GB" sz="1200" u="sng" dirty="0">
                          <a:solidFill>
                            <a:srgbClr val="000000"/>
                          </a:solidFill>
                          <a:latin typeface="Comic Sans MS" pitchFamily="66"/>
                        </a:rPr>
                        <a:t>Agree- Poverty is the only acceptable reason</a:t>
                      </a:r>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l"/>
                      <a:r>
                        <a:rPr lang="en-GB" sz="1200" u="sng" dirty="0">
                          <a:solidFill>
                            <a:srgbClr val="000000"/>
                          </a:solidFill>
                          <a:latin typeface="Comic Sans MS" pitchFamily="66"/>
                        </a:rPr>
                        <a:t>Disagree- It is not acceptable/ there are others that are acceptable</a:t>
                      </a: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8825931"/>
                  </a:ext>
                </a:extLst>
              </a:tr>
            </a:tbl>
          </a:graphicData>
        </a:graphic>
      </p:graphicFrame>
      <p:sp>
        <p:nvSpPr>
          <p:cNvPr id="4" name="Rectangle 3">
            <a:extLst>
              <a:ext uri="{FF2B5EF4-FFF2-40B4-BE49-F238E27FC236}">
                <a16:creationId xmlns:a16="http://schemas.microsoft.com/office/drawing/2014/main" id="{228B926E-2FBE-409F-91C0-CAD5B1D1779B}"/>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1.2 Reasons for crime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P144-145 Islam: 130-131</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reasons why some people commit crimes.</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religious views to the reasons why some people commit crimes.</a:t>
            </a:r>
          </a:p>
        </p:txBody>
      </p:sp>
      <p:sp>
        <p:nvSpPr>
          <p:cNvPr id="5" name="Rectangle 17">
            <a:extLst>
              <a:ext uri="{FF2B5EF4-FFF2-40B4-BE49-F238E27FC236}">
                <a16:creationId xmlns:a16="http://schemas.microsoft.com/office/drawing/2014/main" id="{B34C1FA7-202A-4011-8A4B-C0C1D926C84C}"/>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9</a:t>
            </a:r>
          </a:p>
        </p:txBody>
      </p:sp>
      <p:sp>
        <p:nvSpPr>
          <p:cNvPr id="6" name="Rounded Rectangle 7">
            <a:extLst>
              <a:ext uri="{FF2B5EF4-FFF2-40B4-BE49-F238E27FC236}">
                <a16:creationId xmlns:a16="http://schemas.microsoft.com/office/drawing/2014/main" id="{1393398D-BB6B-42C6-82E0-8014F15CF94B}"/>
              </a:ext>
            </a:extLst>
          </p:cNvPr>
          <p:cNvSpPr/>
          <p:nvPr/>
        </p:nvSpPr>
        <p:spPr>
          <a:xfrm>
            <a:off x="166254" y="2221363"/>
            <a:ext cx="6525487" cy="392894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5 Marker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Explain two religious beliefs about committing a crime due to an unfair law</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dirty="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p:txBody>
      </p:sp>
      <p:sp>
        <p:nvSpPr>
          <p:cNvPr id="7" name="Rounded Rectangle 7">
            <a:extLst>
              <a:ext uri="{FF2B5EF4-FFF2-40B4-BE49-F238E27FC236}">
                <a16:creationId xmlns:a16="http://schemas.microsoft.com/office/drawing/2014/main" id="{3CA38055-AD2F-40CF-940D-F92F60A1F207}"/>
              </a:ext>
            </a:extLst>
          </p:cNvPr>
          <p:cNvSpPr/>
          <p:nvPr/>
        </p:nvSpPr>
        <p:spPr>
          <a:xfrm>
            <a:off x="166255" y="995657"/>
            <a:ext cx="6525487" cy="103392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2 Marker Practice Question: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Give two reasons why people commit crimes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2) ________________________________________________________________</a:t>
            </a:r>
          </a:p>
        </p:txBody>
      </p:sp>
    </p:spTree>
    <p:custDataLst>
      <p:tags r:id="rId1"/>
    </p:custDataLst>
    <p:extLst>
      <p:ext uri="{BB962C8B-B14F-4D97-AF65-F5344CB8AC3E}">
        <p14:creationId xmlns:p14="http://schemas.microsoft.com/office/powerpoint/2010/main" val="419597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11F5-D0CB-4BD7-8A7A-17C69533BC84}"/>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20A945-16CB-42ED-B4DC-7DC26A3E6529}"/>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A4B01B3F-E2F4-48E9-957D-6542E50AD4BB}"/>
              </a:ext>
            </a:extLst>
          </p:cNvPr>
          <p:cNvSpPr/>
          <p:nvPr/>
        </p:nvSpPr>
        <p:spPr>
          <a:xfrm>
            <a:off x="166256" y="160422"/>
            <a:ext cx="6525487" cy="95771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defTabSz="457200">
              <a:lnSpc>
                <a:spcPct val="150000"/>
              </a:lnSpc>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GCSE 12 Marker- </a:t>
            </a:r>
            <a:r>
              <a:rPr lang="en-GB" sz="1200" dirty="0">
                <a:solidFill>
                  <a:srgbClr val="000000"/>
                </a:solidFill>
                <a:latin typeface="Comic Sans MS"/>
                <a:cs typeface="Comic Sans MS"/>
              </a:rPr>
              <a:t>“Poverty is the only acceptable reason to commit a crime”</a:t>
            </a:r>
            <a:endParaRPr lang="en-GB" sz="1200" b="0" i="0" u="none" strike="noStrike" kern="1200" cap="none" spc="0" baseline="0" dirty="0">
              <a:solidFill>
                <a:srgbClr val="000000"/>
              </a:solidFill>
              <a:uFillTx/>
              <a:latin typeface="Comic Sans MS" pitchFamily="66"/>
            </a:endParaRP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E0822651-DD01-470B-A6E3-61BCA984F496}"/>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10</a:t>
            </a:r>
            <a:endParaRPr lang="en-GB" sz="1100" b="0" i="0" u="none" strike="noStrike" kern="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291379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11F5-D0CB-4BD7-8A7A-17C69533BC84}"/>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20A945-16CB-42ED-B4DC-7DC26A3E6529}"/>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A4B01B3F-E2F4-48E9-957D-6542E50AD4BB}"/>
              </a:ext>
            </a:extLst>
          </p:cNvPr>
          <p:cNvSpPr/>
          <p:nvPr/>
        </p:nvSpPr>
        <p:spPr>
          <a:xfrm>
            <a:off x="166256" y="160422"/>
            <a:ext cx="6525487" cy="95771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E0822651-DD01-470B-A6E3-61BCA984F496}"/>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11</a:t>
            </a:r>
            <a:endParaRPr lang="en-GB" sz="1100" b="0" i="0" u="none" strike="noStrike" kern="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149835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B07F96D1-C6AA-4EF7-90D9-35E9E7959648}"/>
              </a:ext>
            </a:extLst>
          </p:cNvPr>
          <p:cNvSpPr/>
          <p:nvPr/>
        </p:nvSpPr>
        <p:spPr>
          <a:xfrm>
            <a:off x="163534" y="7195278"/>
            <a:ext cx="6525487" cy="242921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100" dirty="0">
                <a:solidFill>
                  <a:srgbClr val="000000"/>
                </a:solidFill>
                <a:latin typeface="Comic Sans MS"/>
                <a:cs typeface="Comic Sans MS"/>
              </a:rPr>
              <a:t>Christian attitudes to law breakers</a:t>
            </a:r>
          </a:p>
          <a:p>
            <a:pPr marL="285750" indent="-285750">
              <a:buFont typeface="Arial" panose="020B0604020202020204" pitchFamily="34" charset="0"/>
              <a:buChar char="•"/>
            </a:pPr>
            <a:r>
              <a:rPr lang="en-US" sz="1100" dirty="0">
                <a:solidFill>
                  <a:srgbClr val="000000"/>
                </a:solidFill>
                <a:latin typeface="Comic Sans MS"/>
                <a:cs typeface="Comic Sans MS"/>
              </a:rPr>
              <a:t>Christians are against people breaking the laws without just cause.</a:t>
            </a:r>
          </a:p>
          <a:p>
            <a:pPr marL="285750" indent="-285750">
              <a:buFont typeface="Arial" panose="020B0604020202020204" pitchFamily="34" charset="0"/>
              <a:buChar char="•"/>
            </a:pPr>
            <a:r>
              <a:rPr lang="en-US" sz="1100" dirty="0">
                <a:solidFill>
                  <a:srgbClr val="000000"/>
                </a:solidFill>
                <a:latin typeface="Comic Sans MS"/>
                <a:cs typeface="Comic Sans MS"/>
              </a:rPr>
              <a:t>Christians must challenge laws that they think are morally wrong.</a:t>
            </a:r>
          </a:p>
          <a:p>
            <a:pPr marL="285750" indent="-285750">
              <a:buFont typeface="Arial" panose="020B0604020202020204" pitchFamily="34" charset="0"/>
              <a:buChar char="•"/>
            </a:pPr>
            <a:r>
              <a:rPr lang="en-US" sz="1100" dirty="0">
                <a:solidFill>
                  <a:srgbClr val="000000"/>
                </a:solidFill>
                <a:latin typeface="Comic Sans MS"/>
                <a:cs typeface="Comic Sans MS"/>
              </a:rPr>
              <a:t>All offenders must be presumed innocent until they are proven guilty and the court decides. If they are innocent, they go back to their normal lives, if not they will receive a punishment.</a:t>
            </a:r>
          </a:p>
          <a:p>
            <a:pPr marL="285750" indent="-285750">
              <a:buFont typeface="Arial" panose="020B0604020202020204" pitchFamily="34" charset="0"/>
              <a:buChar char="•"/>
            </a:pPr>
            <a:r>
              <a:rPr lang="en-US" sz="1100" dirty="0">
                <a:solidFill>
                  <a:srgbClr val="000000"/>
                </a:solidFill>
                <a:latin typeface="Comic Sans MS"/>
                <a:cs typeface="Comic Sans MS"/>
              </a:rPr>
              <a:t>Some Christians believe that punishment should be as severe as the crime committed. </a:t>
            </a:r>
          </a:p>
          <a:p>
            <a:pPr marL="285750" indent="-285750">
              <a:buFont typeface="Arial" panose="020B0604020202020204" pitchFamily="34" charset="0"/>
              <a:buChar char="•"/>
            </a:pPr>
            <a:r>
              <a:rPr lang="en-US" sz="1100" dirty="0">
                <a:solidFill>
                  <a:srgbClr val="000000"/>
                </a:solidFill>
                <a:latin typeface="Comic Sans MS"/>
                <a:cs typeface="Comic Sans MS"/>
              </a:rPr>
              <a:t>Law breakers have rights, and these should be protected, even while they are being punished. </a:t>
            </a:r>
          </a:p>
          <a:p>
            <a:pPr marL="285750" indent="-285750">
              <a:buFont typeface="Arial" panose="020B0604020202020204" pitchFamily="34" charset="0"/>
              <a:buChar char="•"/>
            </a:pPr>
            <a:r>
              <a:rPr lang="en-US" sz="1100" dirty="0">
                <a:solidFill>
                  <a:srgbClr val="000000"/>
                </a:solidFill>
                <a:latin typeface="Comic Sans MS"/>
                <a:cs typeface="Comic Sans MS"/>
              </a:rPr>
              <a:t>Christians believe that inhumane treatment of offenders is wrong. </a:t>
            </a:r>
          </a:p>
          <a:p>
            <a:pPr marL="285750" indent="-285750">
              <a:buFont typeface="Arial" panose="020B0604020202020204" pitchFamily="34" charset="0"/>
              <a:buChar char="•"/>
            </a:pPr>
            <a:r>
              <a:rPr lang="en-US" sz="1100" dirty="0">
                <a:solidFill>
                  <a:srgbClr val="000000"/>
                </a:solidFill>
                <a:latin typeface="Comic Sans MS"/>
                <a:cs typeface="Comic Sans MS"/>
              </a:rPr>
              <a:t>Most Christians believe that offenders should be helped to change so that they do not reoffend. </a:t>
            </a:r>
          </a:p>
          <a:p>
            <a:pPr marL="285750" indent="-285750">
              <a:buFont typeface="Arial" panose="020B0604020202020204" pitchFamily="34" charset="0"/>
              <a:buChar char="•"/>
            </a:pPr>
            <a:r>
              <a:rPr lang="en-US" sz="1100" dirty="0">
                <a:solidFill>
                  <a:srgbClr val="000000"/>
                </a:solidFill>
                <a:latin typeface="Comic Sans MS"/>
                <a:cs typeface="Comic Sans MS"/>
              </a:rPr>
              <a:t>In the parable of the sheep and goats- Jesus teaches about the well treatment of prisoners. </a:t>
            </a:r>
          </a:p>
          <a:p>
            <a:pPr marL="285750" indent="-285750">
              <a:buFont typeface="Arial" panose="020B0604020202020204" pitchFamily="34" charset="0"/>
              <a:buChar char="•"/>
            </a:pPr>
            <a:r>
              <a:rPr lang="en-US" sz="1100" dirty="0">
                <a:solidFill>
                  <a:srgbClr val="000000"/>
                </a:solidFill>
                <a:latin typeface="Comic Sans MS"/>
                <a:cs typeface="Comic Sans MS"/>
              </a:rPr>
              <a:t>Christians should show compassion to offenders and should help them to understand their wrongdoings. </a:t>
            </a:r>
          </a:p>
        </p:txBody>
      </p:sp>
      <p:sp>
        <p:nvSpPr>
          <p:cNvPr id="4" name="Rectangle 3">
            <a:extLst>
              <a:ext uri="{FF2B5EF4-FFF2-40B4-BE49-F238E27FC236}">
                <a16:creationId xmlns:a16="http://schemas.microsoft.com/office/drawing/2014/main" id="{BC4A79F9-3BD3-4016-8EDD-5F8445E00181}"/>
              </a:ext>
            </a:extLst>
          </p:cNvPr>
          <p:cNvSpPr/>
          <p:nvPr/>
        </p:nvSpPr>
        <p:spPr>
          <a:xfrm>
            <a:off x="166256" y="166256"/>
            <a:ext cx="6525487" cy="600164"/>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1100" b="1" u="sng" dirty="0">
                <a:solidFill>
                  <a:srgbClr val="000000"/>
                </a:solidFill>
                <a:latin typeface="Comic Sans MS" pitchFamily="66"/>
              </a:rPr>
              <a:t>1.3 Lawbreakers and different types of crime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P146-147 Islam: 132-133</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and evaluate religious attitudes to lawbreakers and different types of crimes.</a:t>
            </a:r>
          </a:p>
        </p:txBody>
      </p:sp>
      <p:sp>
        <p:nvSpPr>
          <p:cNvPr id="5" name="Rectangle 17">
            <a:extLst>
              <a:ext uri="{FF2B5EF4-FFF2-40B4-BE49-F238E27FC236}">
                <a16:creationId xmlns:a16="http://schemas.microsoft.com/office/drawing/2014/main" id="{C13944A5-5B00-40B8-B7EF-D25789EED511}"/>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12</a:t>
            </a:r>
          </a:p>
        </p:txBody>
      </p:sp>
      <p:sp>
        <p:nvSpPr>
          <p:cNvPr id="6" name="Rectangle 5">
            <a:extLst>
              <a:ext uri="{FF2B5EF4-FFF2-40B4-BE49-F238E27FC236}">
                <a16:creationId xmlns:a16="http://schemas.microsoft.com/office/drawing/2014/main" id="{068D5A51-768C-4427-8C9C-F3AAF0DC1199}"/>
              </a:ext>
            </a:extLst>
          </p:cNvPr>
          <p:cNvSpPr/>
          <p:nvPr/>
        </p:nvSpPr>
        <p:spPr>
          <a:xfrm>
            <a:off x="1967483" y="766420"/>
            <a:ext cx="4724259" cy="2688044"/>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algn="ctr">
              <a:spcBef>
                <a:spcPct val="50000"/>
              </a:spcBef>
            </a:pPr>
            <a:r>
              <a:rPr lang="en-GB" sz="1100" u="sng" kern="0" dirty="0">
                <a:solidFill>
                  <a:srgbClr val="000000"/>
                </a:solidFill>
                <a:latin typeface="Comic Sans MS" pitchFamily="66"/>
              </a:rPr>
              <a:t>Task A: </a:t>
            </a:r>
            <a:r>
              <a:rPr lang="en-GB" sz="1100" u="sng" dirty="0">
                <a:solidFill>
                  <a:srgbClr val="000000"/>
                </a:solidFill>
                <a:latin typeface="Comic Sans MS" charset="0"/>
              </a:rPr>
              <a:t>Imagine a society which has no laws- you could do whatever you wanted.</a:t>
            </a:r>
          </a:p>
          <a:p>
            <a:pPr algn="ctr">
              <a:spcBef>
                <a:spcPct val="50000"/>
              </a:spcBef>
            </a:pPr>
            <a:r>
              <a:rPr lang="en-GB" sz="1100" u="sng" dirty="0">
                <a:solidFill>
                  <a:srgbClr val="000000"/>
                </a:solidFill>
                <a:latin typeface="Comic Sans MS" charset="0"/>
              </a:rPr>
              <a:t>Would you like to live there? Explain why.</a:t>
            </a:r>
          </a:p>
          <a:p>
            <a:pPr algn="ctr">
              <a:spcBef>
                <a:spcPct val="50000"/>
              </a:spcBef>
            </a:pPr>
            <a:endParaRPr lang="en-GB" sz="1100" u="sng" dirty="0">
              <a:solidFill>
                <a:srgbClr val="000000"/>
              </a:solidFill>
              <a:latin typeface="Comic Sans MS" charset="0"/>
            </a:endParaRPr>
          </a:p>
          <a:p>
            <a:pPr algn="ctr">
              <a:spcBef>
                <a:spcPct val="50000"/>
              </a:spcBef>
            </a:pPr>
            <a:endParaRPr lang="en-GB" sz="1100" u="sng" dirty="0">
              <a:solidFill>
                <a:srgbClr val="000000"/>
              </a:solidFill>
              <a:latin typeface="Comic Sans MS" charset="0"/>
            </a:endParaRPr>
          </a:p>
          <a:p>
            <a:pPr algn="ctr">
              <a:spcBef>
                <a:spcPct val="50000"/>
              </a:spcBef>
            </a:pPr>
            <a:endParaRPr lang="en-GB" sz="1100" u="sng" dirty="0">
              <a:solidFill>
                <a:srgbClr val="000000"/>
              </a:solidFill>
              <a:latin typeface="Comic Sans MS" charset="0"/>
            </a:endParaRPr>
          </a:p>
          <a:p>
            <a:pPr algn="ctr">
              <a:spcBef>
                <a:spcPct val="50000"/>
              </a:spcBef>
            </a:pPr>
            <a:r>
              <a:rPr lang="en-GB" sz="1100" u="sng" dirty="0">
                <a:solidFill>
                  <a:srgbClr val="000000"/>
                </a:solidFill>
                <a:latin typeface="Comic Sans MS" charset="0"/>
              </a:rPr>
              <a:t>What would be good and bad about it?</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p:txBody>
      </p:sp>
      <p:pic>
        <p:nvPicPr>
          <p:cNvPr id="7" name="Picture 6" descr="A close up of a person&#10;&#10;Description automatically generated">
            <a:extLst>
              <a:ext uri="{FF2B5EF4-FFF2-40B4-BE49-F238E27FC236}">
                <a16:creationId xmlns:a16="http://schemas.microsoft.com/office/drawing/2014/main" id="{E79F1809-F80B-4D35-8178-5D67CABDD7B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66256" y="766420"/>
            <a:ext cx="1801227" cy="2694859"/>
          </a:xfrm>
          <a:prstGeom prst="rect">
            <a:avLst/>
          </a:prstGeom>
        </p:spPr>
      </p:pic>
      <p:sp>
        <p:nvSpPr>
          <p:cNvPr id="9" name="Oval 9">
            <a:extLst>
              <a:ext uri="{FF2B5EF4-FFF2-40B4-BE49-F238E27FC236}">
                <a16:creationId xmlns:a16="http://schemas.microsoft.com/office/drawing/2014/main" id="{A9F086E3-CFFE-44DB-8759-82663957D24F}"/>
              </a:ext>
            </a:extLst>
          </p:cNvPr>
          <p:cNvSpPr/>
          <p:nvPr/>
        </p:nvSpPr>
        <p:spPr>
          <a:xfrm>
            <a:off x="2629998" y="4638580"/>
            <a:ext cx="1598003" cy="133367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Task B:</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i="1" strike="noStrike" kern="1200" cap="none" spc="0" baseline="0" dirty="0">
                <a:solidFill>
                  <a:srgbClr val="000000"/>
                </a:solidFill>
                <a:uFillTx/>
                <a:latin typeface="Comic Sans MS" pitchFamily="66"/>
              </a:rPr>
              <a:t>Why do we have</a:t>
            </a:r>
            <a:r>
              <a:rPr lang="en-GB" sz="1200" i="1" dirty="0">
                <a:solidFill>
                  <a:srgbClr val="000000"/>
                </a:solidFill>
                <a:latin typeface="Comic Sans MS" pitchFamily="66"/>
              </a:rPr>
              <a:t>/ need laws?</a:t>
            </a:r>
            <a:endParaRPr lang="en-GB" sz="1200" i="1" strike="noStrike" kern="120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296039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CCA3EC6E-D34D-4B84-9A0F-766A895099F4}"/>
              </a:ext>
            </a:extLst>
          </p:cNvPr>
          <p:cNvGraphicFramePr>
            <a:graphicFrameLocks noGrp="1"/>
          </p:cNvGraphicFramePr>
          <p:nvPr>
            <p:extLst>
              <p:ext uri="{D42A27DB-BD31-4B8C-83A1-F6EECF244321}">
                <p14:modId xmlns:p14="http://schemas.microsoft.com/office/powerpoint/2010/main" val="2212341052"/>
              </p:ext>
            </p:extLst>
          </p:nvPr>
        </p:nvGraphicFramePr>
        <p:xfrm>
          <a:off x="178185" y="6371364"/>
          <a:ext cx="6501633" cy="3291840"/>
        </p:xfrm>
        <a:graphic>
          <a:graphicData uri="http://schemas.openxmlformats.org/drawingml/2006/table">
            <a:tbl>
              <a:tblPr firstRow="1" bandRow="1">
                <a:tableStyleId>{5C22544A-7EE6-4342-B048-85BDC9FD1C3A}</a:tableStyleId>
              </a:tblPr>
              <a:tblGrid>
                <a:gridCol w="2167211">
                  <a:extLst>
                    <a:ext uri="{9D8B030D-6E8A-4147-A177-3AD203B41FA5}">
                      <a16:colId xmlns:a16="http://schemas.microsoft.com/office/drawing/2014/main" val="2557439764"/>
                    </a:ext>
                  </a:extLst>
                </a:gridCol>
                <a:gridCol w="2167211">
                  <a:extLst>
                    <a:ext uri="{9D8B030D-6E8A-4147-A177-3AD203B41FA5}">
                      <a16:colId xmlns:a16="http://schemas.microsoft.com/office/drawing/2014/main" val="1924116006"/>
                    </a:ext>
                  </a:extLst>
                </a:gridCol>
                <a:gridCol w="2167211">
                  <a:extLst>
                    <a:ext uri="{9D8B030D-6E8A-4147-A177-3AD203B41FA5}">
                      <a16:colId xmlns:a16="http://schemas.microsoft.com/office/drawing/2014/main" val="1393790168"/>
                    </a:ext>
                  </a:extLst>
                </a:gridCol>
              </a:tblGrid>
              <a:tr h="252281">
                <a:tc gridSpan="3">
                  <a:txBody>
                    <a:bodyPr/>
                    <a:lstStyle/>
                    <a:p>
                      <a:pPr algn="ctr"/>
                      <a:r>
                        <a:rPr lang="en-GB" sz="1400" b="0" u="sng" dirty="0">
                          <a:solidFill>
                            <a:schemeClr val="tx1"/>
                          </a:solidFill>
                          <a:latin typeface="Comic Sans MS" panose="030F0702030302020204" pitchFamily="66" charset="0"/>
                        </a:rPr>
                        <a:t>Christian attitudes to different types of laws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3586573"/>
                  </a:ext>
                </a:extLst>
              </a:tr>
              <a:tr h="2700237">
                <a:tc>
                  <a:txBody>
                    <a:bodyPr/>
                    <a:lstStyle/>
                    <a:p>
                      <a:pPr algn="ctr"/>
                      <a:r>
                        <a:rPr lang="en-GB" sz="1000" b="0" u="sng" dirty="0">
                          <a:solidFill>
                            <a:schemeClr val="tx1"/>
                          </a:solidFill>
                          <a:latin typeface="Comic Sans MS" panose="030F0702030302020204" pitchFamily="66" charset="0"/>
                        </a:rPr>
                        <a:t>Murder</a:t>
                      </a: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r>
                        <a:rPr lang="en-GB" sz="1000" b="0" u="none" dirty="0">
                          <a:solidFill>
                            <a:schemeClr val="tx1"/>
                          </a:solidFill>
                          <a:latin typeface="Comic Sans MS" panose="030F0702030302020204" pitchFamily="66" charset="0"/>
                        </a:rPr>
                        <a:t>“Love thy neighbour” Mark 12:31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0" u="sng" dirty="0">
                          <a:solidFill>
                            <a:schemeClr val="tx1"/>
                          </a:solidFill>
                          <a:latin typeface="Comic Sans MS" panose="030F0702030302020204" pitchFamily="66" charset="0"/>
                        </a:rPr>
                        <a:t>Hate Crime</a:t>
                      </a: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r>
                        <a:rPr lang="en-GB" sz="1000" b="0" u="none" dirty="0">
                          <a:solidFill>
                            <a:schemeClr val="tx1"/>
                          </a:solidFill>
                          <a:latin typeface="Comic Sans MS" panose="030F0702030302020204" pitchFamily="66" charset="0"/>
                        </a:rPr>
                        <a:t>“Love thy neighbour” Mark 12:31</a:t>
                      </a: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endParaRPr lang="en-GB" sz="1000" b="0" u="sng" dirty="0">
                        <a:solidFill>
                          <a:schemeClr val="tx1"/>
                        </a:solidFill>
                        <a:latin typeface="Comic Sans MS" panose="030F0702030302020204" pitchFamily="66" charset="0"/>
                      </a:endParaRPr>
                    </a:p>
                    <a:p>
                      <a:pPr algn="ctr"/>
                      <a:r>
                        <a:rPr lang="en-GB" sz="1000" b="0" u="none" dirty="0">
                          <a:solidFill>
                            <a:schemeClr val="tx1"/>
                          </a:solidFill>
                          <a:latin typeface="Comic Sans MS" panose="030F0702030302020204" pitchFamily="66" charset="0"/>
                        </a:rPr>
                        <a:t>“There is neither Jew not Gentile, slave nor free, male or female, you are all one in Christ Jesus.”</a:t>
                      </a:r>
                    </a:p>
                    <a:p>
                      <a:pPr algn="r"/>
                      <a:r>
                        <a:rPr lang="en-GB" sz="1000" b="0" u="none" dirty="0">
                          <a:solidFill>
                            <a:schemeClr val="tx1"/>
                          </a:solidFill>
                          <a:latin typeface="Comic Sans MS" panose="030F0702030302020204" pitchFamily="66" charset="0"/>
                        </a:rPr>
                        <a:t>Galatians 3:28</a:t>
                      </a:r>
                    </a:p>
                    <a:p>
                      <a:pPr algn="r"/>
                      <a:endParaRPr lang="en-GB" sz="1000" b="0" u="none" dirty="0">
                        <a:solidFill>
                          <a:schemeClr val="tx1"/>
                        </a:solidFill>
                        <a:latin typeface="Comic Sans MS" panose="030F0702030302020204" pitchFamily="66" charset="0"/>
                      </a:endParaRPr>
                    </a:p>
                    <a:p>
                      <a:pPr algn="r"/>
                      <a:endParaRPr lang="en-GB" sz="1000" b="0" u="none" dirty="0">
                        <a:solidFill>
                          <a:schemeClr val="tx1"/>
                        </a:solidFill>
                        <a:latin typeface="Comic Sans MS" panose="030F0702030302020204" pitchFamily="66" charset="0"/>
                      </a:endParaRPr>
                    </a:p>
                    <a:p>
                      <a:pPr algn="r"/>
                      <a:endParaRPr lang="en-GB" sz="1000" b="0" u="none" dirty="0">
                        <a:solidFill>
                          <a:schemeClr val="tx1"/>
                        </a:solidFill>
                        <a:latin typeface="Comic Sans MS" panose="030F0702030302020204" pitchFamily="66" charset="0"/>
                      </a:endParaRPr>
                    </a:p>
                    <a:p>
                      <a:pPr algn="r"/>
                      <a:endParaRPr lang="en-GB" sz="1000" b="0" u="none"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0" u="sng" dirty="0">
                          <a:solidFill>
                            <a:schemeClr val="tx1"/>
                          </a:solidFill>
                          <a:latin typeface="Comic Sans MS" panose="030F0702030302020204" pitchFamily="66" charset="0"/>
                        </a:rPr>
                        <a:t>Theft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1073994"/>
                  </a:ext>
                </a:extLst>
              </a:tr>
            </a:tbl>
          </a:graphicData>
        </a:graphic>
      </p:graphicFrame>
      <p:sp>
        <p:nvSpPr>
          <p:cNvPr id="4" name="Rectangle 3">
            <a:extLst>
              <a:ext uri="{FF2B5EF4-FFF2-40B4-BE49-F238E27FC236}">
                <a16:creationId xmlns:a16="http://schemas.microsoft.com/office/drawing/2014/main" id="{BDE31F2E-768D-4613-B002-7A213EBC7AFD}"/>
              </a:ext>
            </a:extLst>
          </p:cNvPr>
          <p:cNvSpPr/>
          <p:nvPr/>
        </p:nvSpPr>
        <p:spPr>
          <a:xfrm>
            <a:off x="166256" y="166256"/>
            <a:ext cx="6525487" cy="600164"/>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1100" b="1" u="sng" dirty="0">
                <a:solidFill>
                  <a:srgbClr val="000000"/>
                </a:solidFill>
                <a:latin typeface="Comic Sans MS" pitchFamily="66"/>
              </a:rPr>
              <a:t>1.3 Lawbreakers and different types of crime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P146-147 Islam: 132-133</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and evaluate religious attitudes to lawbreakers and different types of crimes.</a:t>
            </a:r>
          </a:p>
        </p:txBody>
      </p:sp>
      <p:sp>
        <p:nvSpPr>
          <p:cNvPr id="5" name="Rectangle 17">
            <a:extLst>
              <a:ext uri="{FF2B5EF4-FFF2-40B4-BE49-F238E27FC236}">
                <a16:creationId xmlns:a16="http://schemas.microsoft.com/office/drawing/2014/main" id="{090886B5-0BEB-47C4-B1A1-4978DC101F16}"/>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1</a:t>
            </a:r>
            <a:r>
              <a:rPr lang="en-GB" sz="1100" kern="0" dirty="0">
                <a:solidFill>
                  <a:srgbClr val="000000"/>
                </a:solidFill>
                <a:latin typeface="Comic Sans MS" pitchFamily="66"/>
              </a:rPr>
              <a:t>3</a:t>
            </a:r>
            <a:endParaRPr lang="en-GB" sz="1100" b="0" i="0" u="none" strike="noStrike" kern="0" cap="none" spc="0" baseline="0" dirty="0">
              <a:solidFill>
                <a:srgbClr val="000000"/>
              </a:solidFill>
              <a:uFillTx/>
              <a:latin typeface="Comic Sans MS" pitchFamily="66"/>
            </a:endParaRPr>
          </a:p>
        </p:txBody>
      </p:sp>
      <p:sp>
        <p:nvSpPr>
          <p:cNvPr id="6" name="Rectangle 5">
            <a:extLst>
              <a:ext uri="{FF2B5EF4-FFF2-40B4-BE49-F238E27FC236}">
                <a16:creationId xmlns:a16="http://schemas.microsoft.com/office/drawing/2014/main" id="{A5CA353E-5B28-4C29-BA5D-5894810DF798}"/>
              </a:ext>
            </a:extLst>
          </p:cNvPr>
          <p:cNvSpPr/>
          <p:nvPr/>
        </p:nvSpPr>
        <p:spPr>
          <a:xfrm>
            <a:off x="166256" y="766420"/>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Task C: Explain what the quote teaches Christians about how to treat lawbreakers</a:t>
            </a:r>
            <a:endParaRPr lang="en-GB" sz="1100" b="0" i="0" u="none" strike="noStrike" kern="0" cap="none" spc="0" baseline="0" dirty="0">
              <a:solidFill>
                <a:srgbClr val="000000"/>
              </a:solidFill>
              <a:uFillTx/>
              <a:latin typeface="Comic Sans MS" pitchFamily="66"/>
            </a:endParaRPr>
          </a:p>
        </p:txBody>
      </p:sp>
      <p:sp>
        <p:nvSpPr>
          <p:cNvPr id="7" name="Rounded Rectangle 7">
            <a:extLst>
              <a:ext uri="{FF2B5EF4-FFF2-40B4-BE49-F238E27FC236}">
                <a16:creationId xmlns:a16="http://schemas.microsoft.com/office/drawing/2014/main" id="{B5B41AC9-0A76-4FE7-9C9C-0B79E6340ACE}"/>
              </a:ext>
            </a:extLst>
          </p:cNvPr>
          <p:cNvSpPr/>
          <p:nvPr/>
        </p:nvSpPr>
        <p:spPr>
          <a:xfrm>
            <a:off x="166256" y="1235717"/>
            <a:ext cx="2936708" cy="1151232"/>
          </a:xfrm>
          <a:prstGeom prst="roundRect">
            <a:avLst>
              <a:gd name="adj" fmla="val 0"/>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“Come, you who are blessed by my Father; take your inheritance, the Kingdom prepared for you since the creation of the world. For… I was in prison and you came to visit me.”</a:t>
            </a:r>
          </a:p>
          <a:p>
            <a:pPr algn="r"/>
            <a:r>
              <a:rPr lang="en-US" sz="1200" i="1" dirty="0">
                <a:solidFill>
                  <a:srgbClr val="000000"/>
                </a:solidFill>
                <a:latin typeface="Comic Sans MS"/>
                <a:cs typeface="Comic Sans MS"/>
              </a:rPr>
              <a:t>Matthew 25:34-36</a:t>
            </a:r>
          </a:p>
        </p:txBody>
      </p:sp>
      <p:sp>
        <p:nvSpPr>
          <p:cNvPr id="8" name="Rounded Rectangle 7">
            <a:extLst>
              <a:ext uri="{FF2B5EF4-FFF2-40B4-BE49-F238E27FC236}">
                <a16:creationId xmlns:a16="http://schemas.microsoft.com/office/drawing/2014/main" id="{A9062A14-480E-4B5F-A89D-511D91629BCE}"/>
              </a:ext>
            </a:extLst>
          </p:cNvPr>
          <p:cNvSpPr/>
          <p:nvPr/>
        </p:nvSpPr>
        <p:spPr>
          <a:xfrm>
            <a:off x="154330" y="2467930"/>
            <a:ext cx="6525487" cy="1597425"/>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100" dirty="0">
                <a:solidFill>
                  <a:srgbClr val="000000"/>
                </a:solidFill>
                <a:latin typeface="Comic Sans MS"/>
                <a:cs typeface="Comic Sans MS"/>
              </a:rPr>
              <a:t>Muslim attitudes to lawbreakers</a:t>
            </a:r>
          </a:p>
          <a:p>
            <a:pPr marL="285750" indent="-285750">
              <a:buFont typeface="Arial" panose="020B0604020202020204" pitchFamily="34" charset="0"/>
              <a:buChar char="•"/>
            </a:pPr>
            <a:r>
              <a:rPr lang="en-US" sz="1100" dirty="0">
                <a:solidFill>
                  <a:srgbClr val="000000"/>
                </a:solidFill>
                <a:latin typeface="Comic Sans MS"/>
                <a:cs typeface="Comic Sans MS"/>
              </a:rPr>
              <a:t>Muslims are against people committing crimes.</a:t>
            </a:r>
          </a:p>
          <a:p>
            <a:pPr marL="285750" indent="-285750">
              <a:buFont typeface="Arial" panose="020B0604020202020204" pitchFamily="34" charset="0"/>
              <a:buChar char="•"/>
            </a:pPr>
            <a:r>
              <a:rPr lang="en-US" sz="1100" dirty="0">
                <a:solidFill>
                  <a:srgbClr val="000000"/>
                </a:solidFill>
                <a:latin typeface="Comic Sans MS"/>
                <a:cs typeface="Comic Sans MS"/>
              </a:rPr>
              <a:t>God has made it clear that </a:t>
            </a:r>
            <a:r>
              <a:rPr lang="en-US" sz="1100" dirty="0" err="1">
                <a:solidFill>
                  <a:srgbClr val="000000"/>
                </a:solidFill>
                <a:latin typeface="Comic Sans MS"/>
                <a:cs typeface="Comic Sans MS"/>
              </a:rPr>
              <a:t>Shari’ah</a:t>
            </a:r>
            <a:r>
              <a:rPr lang="en-US" sz="1100" dirty="0">
                <a:solidFill>
                  <a:srgbClr val="000000"/>
                </a:solidFill>
                <a:latin typeface="Comic Sans MS"/>
                <a:cs typeface="Comic Sans MS"/>
              </a:rPr>
              <a:t> law has to be obeyed, as should any just or fair law in non-</a:t>
            </a:r>
            <a:r>
              <a:rPr lang="en-US" sz="1100" dirty="0" err="1">
                <a:solidFill>
                  <a:srgbClr val="000000"/>
                </a:solidFill>
                <a:latin typeface="Comic Sans MS"/>
                <a:cs typeface="Comic Sans MS"/>
              </a:rPr>
              <a:t>Shari’ah</a:t>
            </a:r>
            <a:r>
              <a:rPr lang="en-US" sz="1100" dirty="0">
                <a:solidFill>
                  <a:srgbClr val="000000"/>
                </a:solidFill>
                <a:latin typeface="Comic Sans MS"/>
                <a:cs typeface="Comic Sans MS"/>
              </a:rPr>
              <a:t> countries.</a:t>
            </a:r>
          </a:p>
          <a:p>
            <a:pPr marL="285750" indent="-285750">
              <a:buFont typeface="Arial" panose="020B0604020202020204" pitchFamily="34" charset="0"/>
              <a:buChar char="•"/>
            </a:pPr>
            <a:r>
              <a:rPr lang="en-US" sz="1100" dirty="0">
                <a:solidFill>
                  <a:srgbClr val="000000"/>
                </a:solidFill>
                <a:latin typeface="Comic Sans MS"/>
                <a:cs typeface="Comic Sans MS"/>
              </a:rPr>
              <a:t>Some Muslim’s believe that the punishment should reflect the fact that the lawbreaker’s actions are unacceptable.</a:t>
            </a:r>
          </a:p>
          <a:p>
            <a:pPr marL="285750" indent="-285750">
              <a:buFont typeface="Arial" panose="020B0604020202020204" pitchFamily="34" charset="0"/>
              <a:buChar char="•"/>
            </a:pPr>
            <a:r>
              <a:rPr lang="en-US" sz="1100" dirty="0">
                <a:solidFill>
                  <a:srgbClr val="000000"/>
                </a:solidFill>
                <a:latin typeface="Comic Sans MS"/>
                <a:cs typeface="Comic Sans MS"/>
              </a:rPr>
              <a:t>Punishments under the </a:t>
            </a:r>
            <a:r>
              <a:rPr lang="en-US" sz="1100" dirty="0" err="1">
                <a:solidFill>
                  <a:srgbClr val="000000"/>
                </a:solidFill>
                <a:latin typeface="Comic Sans MS"/>
                <a:cs typeface="Comic Sans MS"/>
              </a:rPr>
              <a:t>Shari’ah</a:t>
            </a:r>
            <a:r>
              <a:rPr lang="en-US" sz="1100" dirty="0">
                <a:solidFill>
                  <a:srgbClr val="000000"/>
                </a:solidFill>
                <a:latin typeface="Comic Sans MS"/>
                <a:cs typeface="Comic Sans MS"/>
              </a:rPr>
              <a:t> law are severe but they do not apply in the UK. Example, chopping hands off thieves.</a:t>
            </a:r>
          </a:p>
        </p:txBody>
      </p:sp>
      <p:sp>
        <p:nvSpPr>
          <p:cNvPr id="9" name="Rectangle 8">
            <a:extLst>
              <a:ext uri="{FF2B5EF4-FFF2-40B4-BE49-F238E27FC236}">
                <a16:creationId xmlns:a16="http://schemas.microsoft.com/office/drawing/2014/main" id="{0EFE188A-BF0E-4C36-876C-F41D33B5C7DC}"/>
              </a:ext>
            </a:extLst>
          </p:cNvPr>
          <p:cNvSpPr/>
          <p:nvPr/>
        </p:nvSpPr>
        <p:spPr>
          <a:xfrm>
            <a:off x="164889" y="4065355"/>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Task C: Explain what the quote teaches Muslims about how to treat lawbreakers</a:t>
            </a:r>
            <a:endParaRPr lang="en-GB" sz="1100" b="0" i="0" u="none" strike="noStrike" kern="0" cap="none" spc="0" baseline="0" dirty="0">
              <a:solidFill>
                <a:srgbClr val="000000"/>
              </a:solidFill>
              <a:uFillTx/>
              <a:latin typeface="Comic Sans MS" pitchFamily="66"/>
            </a:endParaRPr>
          </a:p>
        </p:txBody>
      </p:sp>
      <p:sp>
        <p:nvSpPr>
          <p:cNvPr id="10" name="Rounded Rectangle 7">
            <a:extLst>
              <a:ext uri="{FF2B5EF4-FFF2-40B4-BE49-F238E27FC236}">
                <a16:creationId xmlns:a16="http://schemas.microsoft.com/office/drawing/2014/main" id="{B21A1B2C-B421-4B51-81D9-FC12870A814A}"/>
              </a:ext>
            </a:extLst>
          </p:cNvPr>
          <p:cNvSpPr/>
          <p:nvPr/>
        </p:nvSpPr>
        <p:spPr>
          <a:xfrm>
            <a:off x="164888" y="4558252"/>
            <a:ext cx="2938075" cy="809467"/>
          </a:xfrm>
          <a:prstGeom prst="roundRect">
            <a:avLst>
              <a:gd name="adj" fmla="val 0"/>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“God commands justice… and prohibits wrongdoing, and injustice…”</a:t>
            </a:r>
          </a:p>
          <a:p>
            <a:pPr algn="r"/>
            <a:r>
              <a:rPr lang="en-US" sz="1200" i="1" dirty="0">
                <a:solidFill>
                  <a:srgbClr val="000000"/>
                </a:solidFill>
                <a:latin typeface="Comic Sans MS"/>
                <a:cs typeface="Comic Sans MS"/>
              </a:rPr>
              <a:t>Qur’an 16:90</a:t>
            </a:r>
          </a:p>
        </p:txBody>
      </p:sp>
      <p:sp>
        <p:nvSpPr>
          <p:cNvPr id="11" name="Rounded Rectangle 7">
            <a:extLst>
              <a:ext uri="{FF2B5EF4-FFF2-40B4-BE49-F238E27FC236}">
                <a16:creationId xmlns:a16="http://schemas.microsoft.com/office/drawing/2014/main" id="{8C34EE34-EA95-4B0F-93D9-8321C30EE0C4}"/>
              </a:ext>
            </a:extLst>
          </p:cNvPr>
          <p:cNvSpPr/>
          <p:nvPr/>
        </p:nvSpPr>
        <p:spPr>
          <a:xfrm>
            <a:off x="154330" y="5466783"/>
            <a:ext cx="6525487" cy="600164"/>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algn="ctr"/>
            <a:r>
              <a:rPr lang="en-US" sz="1100" dirty="0">
                <a:solidFill>
                  <a:srgbClr val="000000"/>
                </a:solidFill>
                <a:latin typeface="Comic Sans MS"/>
                <a:cs typeface="Comic Sans MS"/>
              </a:rPr>
              <a:t>There are many different types of crimes, but some are more serious and worse that others. More deserve severe punishments than others. </a:t>
            </a:r>
          </a:p>
          <a:p>
            <a:pPr algn="ctr"/>
            <a:r>
              <a:rPr lang="en-US" sz="1100" dirty="0">
                <a:solidFill>
                  <a:srgbClr val="000000"/>
                </a:solidFill>
                <a:latin typeface="Comic Sans MS"/>
                <a:cs typeface="Comic Sans MS"/>
              </a:rPr>
              <a:t>Those are; Hate crimes, Murder and theft</a:t>
            </a:r>
          </a:p>
        </p:txBody>
      </p:sp>
      <p:sp>
        <p:nvSpPr>
          <p:cNvPr id="12" name="Rectangle 11">
            <a:extLst>
              <a:ext uri="{FF2B5EF4-FFF2-40B4-BE49-F238E27FC236}">
                <a16:creationId xmlns:a16="http://schemas.microsoft.com/office/drawing/2014/main" id="{5DE9D65A-6677-43D1-8590-D5C4DEA6C10E}"/>
              </a:ext>
            </a:extLst>
          </p:cNvPr>
          <p:cNvSpPr/>
          <p:nvPr/>
        </p:nvSpPr>
        <p:spPr>
          <a:xfrm>
            <a:off x="154329" y="6053199"/>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Task D: Complete the grid using p147 (Christianity) and p132-133 (Islam)</a:t>
            </a:r>
            <a:endParaRPr lang="en-GB" sz="1100" b="0" i="0" u="none" strike="noStrike" kern="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268934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73015E-C514-4637-84A2-78FBA24E4B63}"/>
              </a:ext>
            </a:extLst>
          </p:cNvPr>
          <p:cNvSpPr/>
          <p:nvPr/>
        </p:nvSpPr>
        <p:spPr>
          <a:xfrm>
            <a:off x="166256" y="166256"/>
            <a:ext cx="6525487" cy="600164"/>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1100" b="1" u="sng" dirty="0">
                <a:solidFill>
                  <a:srgbClr val="000000"/>
                </a:solidFill>
                <a:latin typeface="Comic Sans MS" pitchFamily="66"/>
              </a:rPr>
              <a:t>1.3 Lawbreakers and different types of crime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P146-147 Islam: 132-133</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and evaluate religious attitudes to lawbreakers and different types of crimes.</a:t>
            </a:r>
          </a:p>
        </p:txBody>
      </p:sp>
      <p:graphicFrame>
        <p:nvGraphicFramePr>
          <p:cNvPr id="6" name="Table 5">
            <a:extLst>
              <a:ext uri="{FF2B5EF4-FFF2-40B4-BE49-F238E27FC236}">
                <a16:creationId xmlns:a16="http://schemas.microsoft.com/office/drawing/2014/main" id="{FE40D51D-E8F5-4782-AF15-FB2A0A771860}"/>
              </a:ext>
            </a:extLst>
          </p:cNvPr>
          <p:cNvGraphicFramePr>
            <a:graphicFrameLocks noGrp="1"/>
          </p:cNvGraphicFramePr>
          <p:nvPr>
            <p:extLst>
              <p:ext uri="{D42A27DB-BD31-4B8C-83A1-F6EECF244321}">
                <p14:modId xmlns:p14="http://schemas.microsoft.com/office/powerpoint/2010/main" val="3588698943"/>
              </p:ext>
            </p:extLst>
          </p:nvPr>
        </p:nvGraphicFramePr>
        <p:xfrm>
          <a:off x="166256" y="766420"/>
          <a:ext cx="6525486" cy="2812731"/>
        </p:xfrm>
        <a:graphic>
          <a:graphicData uri="http://schemas.openxmlformats.org/drawingml/2006/table">
            <a:tbl>
              <a:tblPr firstRow="1" bandRow="1">
                <a:tableStyleId>{5C22544A-7EE6-4342-B048-85BDC9FD1C3A}</a:tableStyleId>
              </a:tblPr>
              <a:tblGrid>
                <a:gridCol w="2175162">
                  <a:extLst>
                    <a:ext uri="{9D8B030D-6E8A-4147-A177-3AD203B41FA5}">
                      <a16:colId xmlns:a16="http://schemas.microsoft.com/office/drawing/2014/main" val="1094047243"/>
                    </a:ext>
                  </a:extLst>
                </a:gridCol>
                <a:gridCol w="2175162">
                  <a:extLst>
                    <a:ext uri="{9D8B030D-6E8A-4147-A177-3AD203B41FA5}">
                      <a16:colId xmlns:a16="http://schemas.microsoft.com/office/drawing/2014/main" val="863934649"/>
                    </a:ext>
                  </a:extLst>
                </a:gridCol>
                <a:gridCol w="2175162">
                  <a:extLst>
                    <a:ext uri="{9D8B030D-6E8A-4147-A177-3AD203B41FA5}">
                      <a16:colId xmlns:a16="http://schemas.microsoft.com/office/drawing/2014/main" val="3664229799"/>
                    </a:ext>
                  </a:extLst>
                </a:gridCol>
              </a:tblGrid>
              <a:tr h="282891">
                <a:tc gridSpan="3">
                  <a:txBody>
                    <a:bodyPr/>
                    <a:lstStyle/>
                    <a:p>
                      <a:pPr algn="ctr"/>
                      <a:r>
                        <a:rPr lang="en-GB" sz="1000" b="0" i="0" u="sng" dirty="0">
                          <a:solidFill>
                            <a:schemeClr val="tx1"/>
                          </a:solidFill>
                          <a:latin typeface="Comic Sans MS" panose="030F0702030302020204" pitchFamily="66" charset="0"/>
                        </a:rPr>
                        <a:t>Muslims attitudes to different types of laws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4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04120"/>
                  </a:ext>
                </a:extLst>
              </a:tr>
              <a:tr h="2367246">
                <a:tc>
                  <a:txBody>
                    <a:bodyPr/>
                    <a:lstStyle/>
                    <a:p>
                      <a:pPr algn="ctr"/>
                      <a:r>
                        <a:rPr lang="en-GB" sz="1000" b="0" i="0" u="sng" dirty="0">
                          <a:solidFill>
                            <a:schemeClr val="tx1"/>
                          </a:solidFill>
                          <a:latin typeface="Comic Sans MS" panose="030F0702030302020204" pitchFamily="66" charset="0"/>
                        </a:rPr>
                        <a:t>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0" i="0" u="sng" dirty="0">
                          <a:solidFill>
                            <a:schemeClr val="tx1"/>
                          </a:solidFill>
                          <a:latin typeface="Comic Sans MS" panose="030F0702030302020204" pitchFamily="66" charset="0"/>
                        </a:rPr>
                        <a:t>Hate Crimes</a:t>
                      </a: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p>
                      <a:pPr algn="ctr"/>
                      <a:endParaRPr lang="en-GB" sz="1000" b="0" i="0" u="sng"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0" i="0" u="sng" dirty="0">
                          <a:solidFill>
                            <a:schemeClr val="tx1"/>
                          </a:solidFill>
                          <a:latin typeface="Comic Sans MS" panose="030F0702030302020204" pitchFamily="66" charset="0"/>
                        </a:rPr>
                        <a:t>Theft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78112"/>
                  </a:ext>
                </a:extLst>
              </a:tr>
            </a:tbl>
          </a:graphicData>
        </a:graphic>
      </p:graphicFrame>
      <p:sp>
        <p:nvSpPr>
          <p:cNvPr id="7" name="Rounded Rectangle 7">
            <a:extLst>
              <a:ext uri="{FF2B5EF4-FFF2-40B4-BE49-F238E27FC236}">
                <a16:creationId xmlns:a16="http://schemas.microsoft.com/office/drawing/2014/main" id="{6F61267A-EC8B-4D21-A381-6D07C838C79A}"/>
              </a:ext>
            </a:extLst>
          </p:cNvPr>
          <p:cNvSpPr/>
          <p:nvPr/>
        </p:nvSpPr>
        <p:spPr>
          <a:xfrm>
            <a:off x="166255" y="3564161"/>
            <a:ext cx="6525487" cy="186227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100" dirty="0" err="1">
                <a:solidFill>
                  <a:srgbClr val="000000"/>
                </a:solidFill>
                <a:latin typeface="Comic Sans MS"/>
                <a:cs typeface="Comic Sans MS"/>
              </a:rPr>
              <a:t>Shari’ah</a:t>
            </a:r>
            <a:r>
              <a:rPr lang="en-US" sz="1100" dirty="0">
                <a:solidFill>
                  <a:srgbClr val="000000"/>
                </a:solidFill>
                <a:latin typeface="Comic Sans MS"/>
                <a:cs typeface="Comic Sans MS"/>
              </a:rPr>
              <a:t> law categories of crime</a:t>
            </a:r>
          </a:p>
          <a:p>
            <a:pPr algn="ctr"/>
            <a:r>
              <a:rPr lang="en-US" sz="1100" dirty="0" err="1">
                <a:solidFill>
                  <a:srgbClr val="000000"/>
                </a:solidFill>
                <a:latin typeface="Comic Sans MS"/>
                <a:cs typeface="Comic Sans MS"/>
              </a:rPr>
              <a:t>Shari’ah</a:t>
            </a:r>
            <a:r>
              <a:rPr lang="en-US" sz="1100" dirty="0">
                <a:solidFill>
                  <a:srgbClr val="000000"/>
                </a:solidFill>
                <a:latin typeface="Comic Sans MS"/>
                <a:cs typeface="Comic Sans MS"/>
              </a:rPr>
              <a:t> law classifies crimes into four types:</a:t>
            </a:r>
          </a:p>
          <a:p>
            <a:pPr marL="342900" indent="-342900">
              <a:buFont typeface="+mj-lt"/>
              <a:buAutoNum type="arabicPeriod"/>
            </a:pPr>
            <a:r>
              <a:rPr lang="en-US" sz="1100" dirty="0">
                <a:solidFill>
                  <a:srgbClr val="000000"/>
                </a:solidFill>
                <a:latin typeface="Comic Sans MS"/>
                <a:cs typeface="Comic Sans MS"/>
              </a:rPr>
              <a:t>Unforgivable crimes (Hadud)- crimes such as adultery, theft, drinking alcohol or taking drugs, rebellion against the state- all of which are prohibited in the Qur’an.</a:t>
            </a:r>
          </a:p>
          <a:p>
            <a:pPr marL="342900" indent="-342900">
              <a:buFont typeface="+mj-lt"/>
              <a:buAutoNum type="arabicPeriod"/>
            </a:pPr>
            <a:r>
              <a:rPr lang="en-US" sz="1100" dirty="0">
                <a:solidFill>
                  <a:srgbClr val="000000"/>
                </a:solidFill>
                <a:latin typeface="Comic Sans MS"/>
                <a:cs typeface="Comic Sans MS"/>
              </a:rPr>
              <a:t>Forgivable crimes (Al-</a:t>
            </a:r>
            <a:r>
              <a:rPr lang="en-US" sz="1100" dirty="0" err="1">
                <a:solidFill>
                  <a:srgbClr val="000000"/>
                </a:solidFill>
                <a:latin typeface="Comic Sans MS"/>
                <a:cs typeface="Comic Sans MS"/>
              </a:rPr>
              <a:t>Jynayaat</a:t>
            </a:r>
            <a:r>
              <a:rPr lang="en-US" sz="1100" dirty="0">
                <a:solidFill>
                  <a:srgbClr val="000000"/>
                </a:solidFill>
                <a:latin typeface="Comic Sans MS"/>
                <a:cs typeface="Comic Sans MS"/>
              </a:rPr>
              <a:t>)- Crimes against the right of the individual, such as bodily harm and murder, for which the victim or their family can gain credit by showing mercy.</a:t>
            </a:r>
          </a:p>
          <a:p>
            <a:pPr marL="342900" indent="-342900">
              <a:buFont typeface="+mj-lt"/>
              <a:buAutoNum type="arabicPeriod"/>
            </a:pPr>
            <a:r>
              <a:rPr lang="en-US" sz="1100" dirty="0">
                <a:solidFill>
                  <a:srgbClr val="000000"/>
                </a:solidFill>
                <a:latin typeface="Comic Sans MS"/>
                <a:cs typeface="Comic Sans MS"/>
              </a:rPr>
              <a:t>Community crimes (Al </a:t>
            </a:r>
            <a:r>
              <a:rPr lang="en-US" sz="1100" dirty="0" err="1">
                <a:solidFill>
                  <a:srgbClr val="000000"/>
                </a:solidFill>
                <a:latin typeface="Comic Sans MS"/>
                <a:cs typeface="Comic Sans MS"/>
              </a:rPr>
              <a:t>Ta’azir</a:t>
            </a:r>
            <a:r>
              <a:rPr lang="en-US" sz="1100" dirty="0">
                <a:solidFill>
                  <a:srgbClr val="000000"/>
                </a:solidFill>
                <a:latin typeface="Comic Sans MS"/>
                <a:cs typeface="Comic Sans MS"/>
              </a:rPr>
              <a:t>)- Crimes that affect the community such as fraud and antisocial behavior.</a:t>
            </a:r>
          </a:p>
          <a:p>
            <a:pPr marL="342900" indent="-342900">
              <a:buFont typeface="+mj-lt"/>
              <a:buAutoNum type="arabicPeriod"/>
            </a:pPr>
            <a:r>
              <a:rPr lang="en-US" sz="1100" dirty="0">
                <a:solidFill>
                  <a:srgbClr val="000000"/>
                </a:solidFill>
                <a:latin typeface="Comic Sans MS"/>
                <a:cs typeface="Comic Sans MS"/>
              </a:rPr>
              <a:t>Crimes against the state law (Al-</a:t>
            </a:r>
            <a:r>
              <a:rPr lang="en-US" sz="1100" dirty="0" err="1">
                <a:solidFill>
                  <a:srgbClr val="000000"/>
                </a:solidFill>
                <a:latin typeface="Comic Sans MS"/>
                <a:cs typeface="Comic Sans MS"/>
              </a:rPr>
              <a:t>Mukhalafat</a:t>
            </a:r>
            <a:r>
              <a:rPr lang="en-US" sz="1100" dirty="0">
                <a:solidFill>
                  <a:srgbClr val="000000"/>
                </a:solidFill>
                <a:latin typeface="Comic Sans MS"/>
                <a:cs typeface="Comic Sans MS"/>
              </a:rPr>
              <a:t>) –Crimes against a law of the state (rather than the Qur’an) such as parking offences and speeding</a:t>
            </a:r>
          </a:p>
        </p:txBody>
      </p:sp>
      <p:sp>
        <p:nvSpPr>
          <p:cNvPr id="8" name="Rounded Rectangle 7">
            <a:extLst>
              <a:ext uri="{FF2B5EF4-FFF2-40B4-BE49-F238E27FC236}">
                <a16:creationId xmlns:a16="http://schemas.microsoft.com/office/drawing/2014/main" id="{58819175-EAB7-4B34-891E-93AE0B20779A}"/>
              </a:ext>
            </a:extLst>
          </p:cNvPr>
          <p:cNvSpPr/>
          <p:nvPr/>
        </p:nvSpPr>
        <p:spPr>
          <a:xfrm>
            <a:off x="166254" y="5612213"/>
            <a:ext cx="6525487" cy="392894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5 Marker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Explain two religious beliefs about hate crime</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dirty="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p:txBody>
      </p:sp>
      <p:sp>
        <p:nvSpPr>
          <p:cNvPr id="5" name="Rectangle 17">
            <a:extLst>
              <a:ext uri="{FF2B5EF4-FFF2-40B4-BE49-F238E27FC236}">
                <a16:creationId xmlns:a16="http://schemas.microsoft.com/office/drawing/2014/main" id="{DBB9AB85-6DDE-41A6-835E-CBA940E319B8}"/>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1</a:t>
            </a:r>
            <a:r>
              <a:rPr lang="en-GB" sz="1100" kern="0" dirty="0">
                <a:solidFill>
                  <a:srgbClr val="000000"/>
                </a:solidFill>
                <a:latin typeface="Comic Sans MS" pitchFamily="66"/>
              </a:rPr>
              <a:t>4</a:t>
            </a:r>
            <a:endParaRPr lang="en-GB" sz="1100" b="0" i="0" u="none" strike="noStrike" kern="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209914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C9E72-BAFD-4B87-9B07-1B6C2D0C25D8}"/>
              </a:ext>
            </a:extLst>
          </p:cNvPr>
          <p:cNvSpPr/>
          <p:nvPr/>
        </p:nvSpPr>
        <p:spPr>
          <a:xfrm>
            <a:off x="166256" y="166256"/>
            <a:ext cx="6525487" cy="600164"/>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1100" b="1" u="sng" dirty="0">
                <a:solidFill>
                  <a:srgbClr val="000000"/>
                </a:solidFill>
                <a:latin typeface="Comic Sans MS" pitchFamily="66"/>
              </a:rPr>
              <a:t>1.3 Lawbreakers and different types of crime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P146-147 Islam: 132-133</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and evaluate religious attitudes to lawbreakers and different types of crimes.</a:t>
            </a:r>
          </a:p>
        </p:txBody>
      </p:sp>
      <p:sp>
        <p:nvSpPr>
          <p:cNvPr id="5" name="Rectangle 17">
            <a:extLst>
              <a:ext uri="{FF2B5EF4-FFF2-40B4-BE49-F238E27FC236}">
                <a16:creationId xmlns:a16="http://schemas.microsoft.com/office/drawing/2014/main" id="{C5F588DE-5D06-4DBE-B637-1BB144F57C78}"/>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15</a:t>
            </a:r>
          </a:p>
        </p:txBody>
      </p:sp>
      <p:sp>
        <p:nvSpPr>
          <p:cNvPr id="6" name="Rounded Rectangle 7">
            <a:extLst>
              <a:ext uri="{FF2B5EF4-FFF2-40B4-BE49-F238E27FC236}">
                <a16:creationId xmlns:a16="http://schemas.microsoft.com/office/drawing/2014/main" id="{B6F38AEB-4E3C-4989-88EB-DDB65CBEBC5D}"/>
              </a:ext>
            </a:extLst>
          </p:cNvPr>
          <p:cNvSpPr/>
          <p:nvPr/>
        </p:nvSpPr>
        <p:spPr>
          <a:xfrm>
            <a:off x="166254" y="5361197"/>
            <a:ext cx="6525487" cy="392894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5 Marker </a:t>
            </a:r>
          </a:p>
          <a:p>
            <a:pPr lvl="0" algn="ctr" defTabSz="457200">
              <a:defRPr sz="1800" b="0" i="0" u="none" strike="noStrike" kern="0" cap="none" spc="0" baseline="0">
                <a:solidFill>
                  <a:srgbClr val="000000"/>
                </a:solidFill>
                <a:uFillTx/>
              </a:defRPr>
            </a:pPr>
            <a:r>
              <a:rPr lang="en-GB" sz="1200" u="sng" dirty="0">
                <a:solidFill>
                  <a:srgbClr val="000000"/>
                </a:solidFill>
                <a:latin typeface="Comic Sans MS" pitchFamily="66"/>
              </a:rPr>
              <a:t>Explain two religious beliefs about murder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dirty="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p:txBody>
      </p:sp>
      <p:sp>
        <p:nvSpPr>
          <p:cNvPr id="7" name="Rounded Rectangle 7">
            <a:extLst>
              <a:ext uri="{FF2B5EF4-FFF2-40B4-BE49-F238E27FC236}">
                <a16:creationId xmlns:a16="http://schemas.microsoft.com/office/drawing/2014/main" id="{000B7059-E3A7-4DCC-9BB2-3DFD3BB37457}"/>
              </a:ext>
            </a:extLst>
          </p:cNvPr>
          <p:cNvSpPr/>
          <p:nvPr/>
        </p:nvSpPr>
        <p:spPr>
          <a:xfrm>
            <a:off x="166256" y="2118357"/>
            <a:ext cx="6525487" cy="305324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4 Marker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u="sng" dirty="0">
                <a:solidFill>
                  <a:srgbClr val="000000"/>
                </a:solidFill>
                <a:latin typeface="Comic Sans MS" pitchFamily="66"/>
              </a:rPr>
              <a:t>Explain two </a:t>
            </a:r>
            <a:r>
              <a:rPr lang="en-GB" sz="1200" b="1" u="sng" dirty="0">
                <a:solidFill>
                  <a:srgbClr val="000000"/>
                </a:solidFill>
                <a:latin typeface="Comic Sans MS" pitchFamily="66"/>
              </a:rPr>
              <a:t>contrasting </a:t>
            </a:r>
            <a:r>
              <a:rPr lang="en-GB" sz="1200" u="sng" dirty="0">
                <a:solidFill>
                  <a:srgbClr val="000000"/>
                </a:solidFill>
                <a:latin typeface="Comic Sans MS" pitchFamily="66"/>
              </a:rPr>
              <a:t>religious responses to lawbreakers</a:t>
            </a:r>
            <a:endParaRPr lang="en-GB" sz="1200" b="0" i="0" u="sng" strike="noStrike" kern="1200" cap="none" spc="0" baseline="0" dirty="0">
              <a:solidFill>
                <a:srgbClr val="000000"/>
              </a:solidFill>
              <a:uFillTx/>
              <a:latin typeface="Comic Sans MS" pitchFamily="66"/>
            </a:endParaRP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defTabSz="457200">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p:txBody>
      </p:sp>
      <p:sp>
        <p:nvSpPr>
          <p:cNvPr id="8" name="Rounded Rectangle 7">
            <a:extLst>
              <a:ext uri="{FF2B5EF4-FFF2-40B4-BE49-F238E27FC236}">
                <a16:creationId xmlns:a16="http://schemas.microsoft.com/office/drawing/2014/main" id="{52B034E5-0023-4327-B1B1-2C500DD07BD7}"/>
              </a:ext>
            </a:extLst>
          </p:cNvPr>
          <p:cNvSpPr/>
          <p:nvPr/>
        </p:nvSpPr>
        <p:spPr>
          <a:xfrm>
            <a:off x="166256" y="964975"/>
            <a:ext cx="6525487" cy="103392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2 Marker Practice Question: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Giv</a:t>
            </a:r>
            <a:r>
              <a:rPr lang="en-GB" sz="1200" u="sng" dirty="0">
                <a:solidFill>
                  <a:srgbClr val="000000"/>
                </a:solidFill>
                <a:latin typeface="Comic Sans MS" pitchFamily="66"/>
              </a:rPr>
              <a:t>e two reasons why we have laws</a:t>
            </a:r>
            <a:endParaRPr lang="en-GB" sz="1200" b="0" i="0" u="sng" strike="noStrike" kern="1200" cap="none" spc="0" baseline="0" dirty="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2) ________________________________________________________________</a:t>
            </a:r>
          </a:p>
        </p:txBody>
      </p:sp>
    </p:spTree>
    <p:custDataLst>
      <p:tags r:id="rId1"/>
    </p:custDataLst>
    <p:extLst>
      <p:ext uri="{BB962C8B-B14F-4D97-AF65-F5344CB8AC3E}">
        <p14:creationId xmlns:p14="http://schemas.microsoft.com/office/powerpoint/2010/main" val="493011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633467-8BE7-4B45-8609-BACD2FD4F440}"/>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1.4 Aims of Punishment</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P148-149 Islam: 136-137</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the three aims of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religious attitudes to the three aims of punishment.</a:t>
            </a:r>
          </a:p>
        </p:txBody>
      </p:sp>
      <p:sp>
        <p:nvSpPr>
          <p:cNvPr id="5" name="Rectangle 17">
            <a:extLst>
              <a:ext uri="{FF2B5EF4-FFF2-40B4-BE49-F238E27FC236}">
                <a16:creationId xmlns:a16="http://schemas.microsoft.com/office/drawing/2014/main" id="{5E607D62-506B-4C04-845C-46C7F1F7956E}"/>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1</a:t>
            </a:r>
            <a:r>
              <a:rPr lang="en-GB" sz="1100" kern="0" dirty="0">
                <a:solidFill>
                  <a:srgbClr val="000000"/>
                </a:solidFill>
                <a:latin typeface="Comic Sans MS" pitchFamily="66"/>
              </a:rPr>
              <a:t>6</a:t>
            </a:r>
            <a:endParaRPr lang="en-GB" sz="1100" b="0" i="0" u="none" strike="noStrike" kern="0" cap="none" spc="0" baseline="0" dirty="0">
              <a:solidFill>
                <a:srgbClr val="000000"/>
              </a:solidFill>
              <a:uFillTx/>
              <a:latin typeface="Comic Sans MS" pitchFamily="66"/>
            </a:endParaRPr>
          </a:p>
        </p:txBody>
      </p:sp>
      <p:sp>
        <p:nvSpPr>
          <p:cNvPr id="6" name="Rectangle 5">
            <a:extLst>
              <a:ext uri="{FF2B5EF4-FFF2-40B4-BE49-F238E27FC236}">
                <a16:creationId xmlns:a16="http://schemas.microsoft.com/office/drawing/2014/main" id="{0BDE40F4-00B1-4878-BA01-688B643DAEB7}"/>
              </a:ext>
            </a:extLst>
          </p:cNvPr>
          <p:cNvSpPr/>
          <p:nvPr/>
        </p:nvSpPr>
        <p:spPr>
          <a:xfrm>
            <a:off x="166256" y="935697"/>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a:t>
            </a:r>
            <a:r>
              <a:rPr lang="en-GB" sz="1100" u="sng" kern="0" dirty="0">
                <a:solidFill>
                  <a:srgbClr val="000000"/>
                </a:solidFill>
                <a:latin typeface="Comic Sans MS" pitchFamily="66"/>
              </a:rPr>
              <a:t>A: </a:t>
            </a:r>
            <a:r>
              <a:rPr lang="en-GB" sz="1100" b="0" i="0" u="sng" strike="noStrike" kern="0" cap="none" spc="0" baseline="0" dirty="0">
                <a:solidFill>
                  <a:srgbClr val="000000"/>
                </a:solidFill>
                <a:uFillTx/>
                <a:latin typeface="Comic Sans MS" pitchFamily="66"/>
              </a:rPr>
              <a:t>Key Word Match- Research to help you/ Use the textbook </a:t>
            </a:r>
            <a:endParaRPr lang="en-GB" sz="1100" b="0" i="0" u="none" strike="noStrike" kern="0" cap="none" spc="0" baseline="0" dirty="0">
              <a:solidFill>
                <a:srgbClr val="000000"/>
              </a:solidFill>
              <a:uFillTx/>
              <a:latin typeface="Comic Sans MS" pitchFamily="66"/>
            </a:endParaRPr>
          </a:p>
        </p:txBody>
      </p:sp>
      <p:sp>
        <p:nvSpPr>
          <p:cNvPr id="7" name="Rounded Rectangle 6">
            <a:extLst>
              <a:ext uri="{FF2B5EF4-FFF2-40B4-BE49-F238E27FC236}">
                <a16:creationId xmlns:a16="http://schemas.microsoft.com/office/drawing/2014/main" id="{019ADEFC-4EC2-4A75-8044-8F7754328798}"/>
              </a:ext>
            </a:extLst>
          </p:cNvPr>
          <p:cNvSpPr/>
          <p:nvPr/>
        </p:nvSpPr>
        <p:spPr>
          <a:xfrm>
            <a:off x="195787" y="1499833"/>
            <a:ext cx="1603033" cy="973543"/>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rabicPeriod"/>
            </a:pPr>
            <a:r>
              <a:rPr lang="en-US" sz="1200" dirty="0">
                <a:solidFill>
                  <a:srgbClr val="000000"/>
                </a:solidFill>
                <a:latin typeface="Comic Sans MS"/>
                <a:cs typeface="Comic Sans MS"/>
              </a:rPr>
              <a:t>Retribution</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Deterrence</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Reformation</a:t>
            </a:r>
          </a:p>
        </p:txBody>
      </p:sp>
      <p:sp>
        <p:nvSpPr>
          <p:cNvPr id="8" name="Rounded Rectangle 7">
            <a:extLst>
              <a:ext uri="{FF2B5EF4-FFF2-40B4-BE49-F238E27FC236}">
                <a16:creationId xmlns:a16="http://schemas.microsoft.com/office/drawing/2014/main" id="{A4D1C8AB-BE19-4A1F-AF6A-50E72BA2C016}"/>
              </a:ext>
            </a:extLst>
          </p:cNvPr>
          <p:cNvSpPr/>
          <p:nvPr/>
        </p:nvSpPr>
        <p:spPr>
          <a:xfrm>
            <a:off x="1918742" y="1379914"/>
            <a:ext cx="4770279" cy="1468218"/>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lphaUcPeriod"/>
            </a:pPr>
            <a:r>
              <a:rPr lang="en-US" sz="1200" dirty="0">
                <a:solidFill>
                  <a:srgbClr val="000000"/>
                </a:solidFill>
                <a:latin typeface="Comic Sans MS"/>
                <a:cs typeface="Comic Sans MS"/>
              </a:rPr>
              <a:t>An aim of punishment- to get your own back; ‘an eye for an eye’.</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An aim of punishment- to change someone’s behavior for the better.</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An aim of punishment- to put people off committing crimes.</a:t>
            </a:r>
          </a:p>
        </p:txBody>
      </p:sp>
      <p:sp>
        <p:nvSpPr>
          <p:cNvPr id="16" name="Rounded Rectangle 7">
            <a:extLst>
              <a:ext uri="{FF2B5EF4-FFF2-40B4-BE49-F238E27FC236}">
                <a16:creationId xmlns:a16="http://schemas.microsoft.com/office/drawing/2014/main" id="{9162F55D-6401-4D82-9C9F-AA52ED06CE09}"/>
              </a:ext>
            </a:extLst>
          </p:cNvPr>
          <p:cNvSpPr/>
          <p:nvPr/>
        </p:nvSpPr>
        <p:spPr>
          <a:xfrm>
            <a:off x="195787" y="2884938"/>
            <a:ext cx="6525487" cy="1468218"/>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217170" indent="-171450">
              <a:buFont typeface="Arial" panose="020B0604020202020204" pitchFamily="34" charset="0"/>
              <a:buChar char="•"/>
            </a:pPr>
            <a:r>
              <a:rPr lang="en-GB" sz="1050" dirty="0">
                <a:solidFill>
                  <a:srgbClr val="000000"/>
                </a:solidFill>
                <a:latin typeface="Comic Sans MS"/>
                <a:cs typeface="Comic Sans MS"/>
              </a:rPr>
              <a:t>Whenever a punishment is imposed by a court, the judge has to consider what purpose the punishment will serve.</a:t>
            </a:r>
          </a:p>
          <a:p>
            <a:pPr marL="217170" indent="-171450">
              <a:buFont typeface="Arial" panose="020B0604020202020204" pitchFamily="34" charset="0"/>
              <a:buChar char="•"/>
            </a:pPr>
            <a:r>
              <a:rPr lang="en-GB" sz="1050" dirty="0">
                <a:solidFill>
                  <a:srgbClr val="000000"/>
                </a:solidFill>
                <a:latin typeface="Comic Sans MS"/>
              </a:rPr>
              <a:t>In the UK, no matter how severe the punishment, it is intended as a positive action- to protect society to assist the offender, to stop others from making the same mistake, or a combination of these.</a:t>
            </a:r>
          </a:p>
          <a:p>
            <a:pPr marL="217170" indent="-171450">
              <a:buFont typeface="Arial" panose="020B0604020202020204" pitchFamily="34" charset="0"/>
              <a:buChar char="•"/>
            </a:pPr>
            <a:r>
              <a:rPr lang="en-GB" sz="1050" dirty="0">
                <a:solidFill>
                  <a:srgbClr val="000000"/>
                </a:solidFill>
                <a:latin typeface="Comic Sans MS"/>
              </a:rPr>
              <a:t>It is generally acknowledged that punishments should not cause unnecessary, international harm to the offended. </a:t>
            </a:r>
          </a:p>
          <a:p>
            <a:pPr marL="217170" indent="-171450">
              <a:buFont typeface="Arial" panose="020B0604020202020204" pitchFamily="34" charset="0"/>
              <a:buChar char="•"/>
            </a:pPr>
            <a:r>
              <a:rPr lang="en-GB" sz="1050" dirty="0">
                <a:solidFill>
                  <a:srgbClr val="000000"/>
                </a:solidFill>
                <a:latin typeface="Comic Sans MS"/>
              </a:rPr>
              <a:t>In the past, it hasn’t always been this way and in some countries, it still isn’t. </a:t>
            </a:r>
            <a:endParaRPr lang="en-US" sz="1050" dirty="0">
              <a:latin typeface="Comic Sans MS" panose="030F0702030302020204" pitchFamily="66" charset="0"/>
            </a:endParaRPr>
          </a:p>
        </p:txBody>
      </p:sp>
      <p:sp>
        <p:nvSpPr>
          <p:cNvPr id="18" name="Rectangle 17">
            <a:extLst>
              <a:ext uri="{FF2B5EF4-FFF2-40B4-BE49-F238E27FC236}">
                <a16:creationId xmlns:a16="http://schemas.microsoft.com/office/drawing/2014/main" id="{8B65CA64-0E33-4219-99B3-7450442F5C05}"/>
              </a:ext>
            </a:extLst>
          </p:cNvPr>
          <p:cNvSpPr/>
          <p:nvPr/>
        </p:nvSpPr>
        <p:spPr>
          <a:xfrm>
            <a:off x="195787" y="4289249"/>
            <a:ext cx="6525487" cy="57208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B: </a:t>
            </a:r>
            <a:r>
              <a:rPr lang="en-GB" sz="1100" u="sng" dirty="0">
                <a:solidFill>
                  <a:srgbClr val="000000"/>
                </a:solidFill>
                <a:latin typeface="Comic Sans MS"/>
                <a:cs typeface="Comic Sans MS"/>
              </a:rPr>
              <a:t>Create a key- use this key to colour in the sheet- work out if the statement/quote/ explanation is talking about retribution, deterrence or reformation. </a:t>
            </a:r>
            <a:r>
              <a:rPr lang="en-GB" sz="1100" b="0" i="0" u="sng" strike="noStrike" kern="0" cap="none" spc="0" baseline="0" dirty="0">
                <a:solidFill>
                  <a:srgbClr val="000000"/>
                </a:solidFill>
                <a:uFillTx/>
                <a:latin typeface="Comic Sans MS" pitchFamily="66"/>
              </a:rPr>
              <a:t> </a:t>
            </a:r>
          </a:p>
        </p:txBody>
      </p:sp>
      <p:pic>
        <p:nvPicPr>
          <p:cNvPr id="19" name="Picture 18" descr="Screen shot 2001-01-13 at 21.18.41.png">
            <a:extLst>
              <a:ext uri="{FF2B5EF4-FFF2-40B4-BE49-F238E27FC236}">
                <a16:creationId xmlns:a16="http://schemas.microsoft.com/office/drawing/2014/main" id="{C8197865-90D3-4349-AD77-AC12A09C8FA2}"/>
              </a:ext>
            </a:extLst>
          </p:cNvPr>
          <p:cNvPicPr>
            <a:picLocks noChangeAspect="1"/>
          </p:cNvPicPr>
          <p:nvPr/>
        </p:nvPicPr>
        <p:blipFill rotWithShape="1">
          <a:blip r:embed="rId3">
            <a:extLst>
              <a:ext uri="{28A0092B-C50C-407E-A947-70E740481C1C}">
                <a14:useLocalDpi xmlns:a14="http://schemas.microsoft.com/office/drawing/2010/main" val="0"/>
              </a:ext>
            </a:extLst>
          </a:blip>
          <a:srcRect l="7676" r="9166"/>
          <a:stretch/>
        </p:blipFill>
        <p:spPr>
          <a:xfrm>
            <a:off x="777070" y="5538455"/>
            <a:ext cx="5303857" cy="3986252"/>
          </a:xfrm>
          <a:prstGeom prst="rect">
            <a:avLst/>
          </a:prstGeom>
        </p:spPr>
      </p:pic>
      <p:sp>
        <p:nvSpPr>
          <p:cNvPr id="20" name="Rectangle 19">
            <a:extLst>
              <a:ext uri="{FF2B5EF4-FFF2-40B4-BE49-F238E27FC236}">
                <a16:creationId xmlns:a16="http://schemas.microsoft.com/office/drawing/2014/main" id="{2F406127-A749-4688-B8FE-C52B53BD7163}"/>
              </a:ext>
            </a:extLst>
          </p:cNvPr>
          <p:cNvSpPr/>
          <p:nvPr/>
        </p:nvSpPr>
        <p:spPr>
          <a:xfrm>
            <a:off x="195787" y="4871296"/>
            <a:ext cx="6525487" cy="57208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Christian views</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PYT- Explain what the quotes mean and how the link to the aim of punishment </a:t>
            </a:r>
            <a:endParaRPr lang="en-GB" sz="1100" b="0" i="0" u="none" strike="noStrike" kern="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367513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1B2A61F-F3B8-4B58-84A1-DF51AB2E2E1A}"/>
              </a:ext>
            </a:extLst>
          </p:cNvPr>
          <p:cNvGraphicFramePr>
            <a:graphicFrameLocks noGrp="1"/>
          </p:cNvGraphicFramePr>
          <p:nvPr>
            <p:extLst>
              <p:ext uri="{D42A27DB-BD31-4B8C-83A1-F6EECF244321}">
                <p14:modId xmlns:p14="http://schemas.microsoft.com/office/powerpoint/2010/main" val="208307168"/>
              </p:ext>
            </p:extLst>
          </p:nvPr>
        </p:nvGraphicFramePr>
        <p:xfrm>
          <a:off x="166252" y="6952864"/>
          <a:ext cx="6525486" cy="2752565"/>
        </p:xfrm>
        <a:graphic>
          <a:graphicData uri="http://schemas.openxmlformats.org/drawingml/2006/table">
            <a:tbl>
              <a:tblPr>
                <a:tableStyleId>{5C22544A-7EE6-4342-B048-85BDC9FD1C3A}</a:tableStyleId>
              </a:tblPr>
              <a:tblGrid>
                <a:gridCol w="715763">
                  <a:extLst>
                    <a:ext uri="{9D8B030D-6E8A-4147-A177-3AD203B41FA5}">
                      <a16:colId xmlns:a16="http://schemas.microsoft.com/office/drawing/2014/main" val="3194864567"/>
                    </a:ext>
                  </a:extLst>
                </a:gridCol>
                <a:gridCol w="916805">
                  <a:extLst>
                    <a:ext uri="{9D8B030D-6E8A-4147-A177-3AD203B41FA5}">
                      <a16:colId xmlns:a16="http://schemas.microsoft.com/office/drawing/2014/main" val="1986026830"/>
                    </a:ext>
                  </a:extLst>
                </a:gridCol>
                <a:gridCol w="1361766">
                  <a:extLst>
                    <a:ext uri="{9D8B030D-6E8A-4147-A177-3AD203B41FA5}">
                      <a16:colId xmlns:a16="http://schemas.microsoft.com/office/drawing/2014/main" val="3929255993"/>
                    </a:ext>
                  </a:extLst>
                </a:gridCol>
                <a:gridCol w="3531152">
                  <a:extLst>
                    <a:ext uri="{9D8B030D-6E8A-4147-A177-3AD203B41FA5}">
                      <a16:colId xmlns:a16="http://schemas.microsoft.com/office/drawing/2014/main" val="1336793014"/>
                    </a:ext>
                  </a:extLst>
                </a:gridCol>
              </a:tblGrid>
              <a:tr h="502449">
                <a:tc>
                  <a:txBody>
                    <a:bodyPr/>
                    <a:lstStyle/>
                    <a:p>
                      <a:pPr algn="ctr">
                        <a:spcAft>
                          <a:spcPts val="0"/>
                        </a:spcAft>
                      </a:pPr>
                      <a:r>
                        <a:rPr lang="en-GB" sz="1200" u="sng" dirty="0">
                          <a:effectLst/>
                          <a:latin typeface="Comic Sans MS" panose="030F0702030302020204" pitchFamily="66" charset="0"/>
                        </a:rPr>
                        <a:t>Crime </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u="sng" dirty="0">
                          <a:effectLst/>
                          <a:latin typeface="Comic Sans MS" panose="030F0702030302020204" pitchFamily="66" charset="0"/>
                        </a:rPr>
                        <a:t>Punishment </a:t>
                      </a:r>
                      <a:endParaRPr lang="en-GB" sz="1200" u="sng"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u="sng" dirty="0">
                          <a:effectLst/>
                          <a:latin typeface="Comic Sans MS" panose="030F0702030302020204" pitchFamily="66" charset="0"/>
                        </a:rPr>
                        <a:t>Which of the 3 aims is this and why?</a:t>
                      </a:r>
                      <a:endParaRPr lang="en-GB" sz="1200" u="sng"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u="sng" dirty="0">
                          <a:effectLst/>
                          <a:latin typeface="Comic Sans MS" panose="030F0702030302020204" pitchFamily="66" charset="0"/>
                        </a:rPr>
                        <a:t>Positives and Negatives of this punishment </a:t>
                      </a:r>
                    </a:p>
                    <a:p>
                      <a:pPr algn="ctr">
                        <a:spcAft>
                          <a:spcPts val="0"/>
                        </a:spcAft>
                      </a:pPr>
                      <a:r>
                        <a:rPr lang="en-GB" sz="1200" u="sng" dirty="0">
                          <a:effectLst/>
                          <a:latin typeface="Comic Sans MS" panose="030F0702030302020204" pitchFamily="66" charset="0"/>
                        </a:rPr>
                        <a:t> </a:t>
                      </a:r>
                      <a:endParaRPr lang="en-GB" sz="1200" u="sng"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2988372"/>
                  </a:ext>
                </a:extLst>
              </a:tr>
              <a:tr h="1045946">
                <a:tc>
                  <a:txBody>
                    <a:bodyPr/>
                    <a:lstStyle/>
                    <a:p>
                      <a:pPr algn="ctr">
                        <a:spcAft>
                          <a:spcPts val="0"/>
                        </a:spcAft>
                      </a:pPr>
                      <a:r>
                        <a:rPr lang="en-GB" sz="1200" dirty="0">
                          <a:effectLst/>
                          <a:latin typeface="Comic Sans MS" panose="030F0702030302020204" pitchFamily="66" charset="0"/>
                        </a:rPr>
                        <a:t> </a:t>
                      </a:r>
                    </a:p>
                    <a:p>
                      <a:pPr algn="ctr">
                        <a:spcAft>
                          <a:spcPts val="0"/>
                        </a:spcAft>
                      </a:pPr>
                      <a:r>
                        <a:rPr lang="en-GB" sz="1200" dirty="0">
                          <a:effectLst/>
                          <a:latin typeface="Comic Sans MS" panose="030F0702030302020204" pitchFamily="66" charset="0"/>
                        </a:rPr>
                        <a:t>Driving twice the legal limit of alcohol</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dirty="0">
                          <a:effectLst/>
                          <a:latin typeface="Comic Sans MS" panose="030F0702030302020204" pitchFamily="66" charset="0"/>
                        </a:rPr>
                        <a:t> </a:t>
                      </a:r>
                    </a:p>
                    <a:p>
                      <a:pPr algn="ctr">
                        <a:spcAft>
                          <a:spcPts val="0"/>
                        </a:spcAft>
                      </a:pPr>
                      <a:r>
                        <a:rPr lang="en-GB" sz="1200" dirty="0">
                          <a:effectLst/>
                          <a:latin typeface="Comic Sans MS" panose="030F0702030302020204" pitchFamily="66" charset="0"/>
                        </a:rPr>
                        <a:t>Years driving ban and £ 1000 fine</a:t>
                      </a:r>
                      <a:endParaRPr lang="en-GB" sz="12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GB" sz="1200">
                          <a:effectLst/>
                          <a:latin typeface="Comic Sans MS" panose="030F0702030302020204" pitchFamily="66" charset="0"/>
                        </a:rPr>
                        <a:t> </a:t>
                      </a:r>
                      <a:endParaRPr lang="en-GB" sz="12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GB" sz="1200">
                          <a:effectLst/>
                          <a:latin typeface="Comic Sans MS" panose="030F0702030302020204" pitchFamily="66" charset="0"/>
                        </a:rPr>
                        <a:t> </a:t>
                      </a:r>
                      <a:endParaRPr lang="en-GB" sz="12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138681"/>
                  </a:ext>
                </a:extLst>
              </a:tr>
              <a:tr h="1106645">
                <a:tc>
                  <a:txBody>
                    <a:bodyPr/>
                    <a:lstStyle/>
                    <a:p>
                      <a:pPr algn="ctr">
                        <a:spcAft>
                          <a:spcPts val="0"/>
                        </a:spcAft>
                      </a:pPr>
                      <a:r>
                        <a:rPr lang="en-GB" sz="1200" dirty="0">
                          <a:effectLst/>
                          <a:latin typeface="Comic Sans MS" panose="030F0702030302020204" pitchFamily="66" charset="0"/>
                        </a:rPr>
                        <a:t> </a:t>
                      </a:r>
                    </a:p>
                    <a:p>
                      <a:pPr algn="ctr">
                        <a:spcAft>
                          <a:spcPts val="0"/>
                        </a:spcAft>
                      </a:pPr>
                      <a:r>
                        <a:rPr lang="en-GB" sz="1200" dirty="0">
                          <a:effectLst/>
                          <a:latin typeface="Comic Sans MS" panose="030F0702030302020204" pitchFamily="66" charset="0"/>
                        </a:rPr>
                        <a:t>Shop lifting- First offence</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dirty="0">
                          <a:effectLst/>
                          <a:latin typeface="Comic Sans MS" panose="030F0702030302020204" pitchFamily="66" charset="0"/>
                        </a:rPr>
                        <a:t> </a:t>
                      </a:r>
                    </a:p>
                    <a:p>
                      <a:pPr algn="ctr">
                        <a:spcAft>
                          <a:spcPts val="0"/>
                        </a:spcAft>
                      </a:pPr>
                      <a:r>
                        <a:rPr lang="en-GB" sz="1200" dirty="0">
                          <a:effectLst/>
                          <a:latin typeface="Comic Sans MS" panose="030F0702030302020204" pitchFamily="66" charset="0"/>
                        </a:rPr>
                        <a:t>Probation for a year</a:t>
                      </a:r>
                      <a:endParaRPr lang="en-GB" sz="12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GB" sz="1200" dirty="0">
                          <a:effectLst/>
                          <a:latin typeface="Comic Sans MS" panose="030F0702030302020204" pitchFamily="66" charset="0"/>
                        </a:rPr>
                        <a:t> </a:t>
                      </a:r>
                      <a:endParaRPr lang="en-GB" sz="12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GB" sz="1200" dirty="0">
                          <a:effectLst/>
                          <a:latin typeface="Comic Sans MS" panose="030F0702030302020204" pitchFamily="66" charset="0"/>
                        </a:rPr>
                        <a:t> </a:t>
                      </a:r>
                      <a:endParaRPr lang="en-GB" sz="12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76602"/>
                  </a:ext>
                </a:extLst>
              </a:tr>
            </a:tbl>
          </a:graphicData>
        </a:graphic>
      </p:graphicFrame>
      <p:sp>
        <p:nvSpPr>
          <p:cNvPr id="4" name="Rounded Rectangle 7">
            <a:extLst>
              <a:ext uri="{FF2B5EF4-FFF2-40B4-BE49-F238E27FC236}">
                <a16:creationId xmlns:a16="http://schemas.microsoft.com/office/drawing/2014/main" id="{C2C393DA-282D-45B1-A70F-C1D79B91364B}"/>
              </a:ext>
            </a:extLst>
          </p:cNvPr>
          <p:cNvSpPr/>
          <p:nvPr/>
        </p:nvSpPr>
        <p:spPr>
          <a:xfrm>
            <a:off x="166253" y="4779370"/>
            <a:ext cx="6525487" cy="1590826"/>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000" dirty="0">
                <a:solidFill>
                  <a:srgbClr val="000000"/>
                </a:solidFill>
                <a:latin typeface="Comic Sans MS"/>
                <a:cs typeface="Comic Sans MS"/>
              </a:rPr>
              <a:t>Judgement and Punishment </a:t>
            </a:r>
          </a:p>
          <a:p>
            <a:pPr marL="217170" indent="-171450">
              <a:buFont typeface="Arial" panose="020B0604020202020204" pitchFamily="34" charset="0"/>
              <a:buChar char="•"/>
            </a:pPr>
            <a:r>
              <a:rPr lang="en-US" sz="1000" dirty="0">
                <a:solidFill>
                  <a:srgbClr val="000000"/>
                </a:solidFill>
                <a:latin typeface="Comic Sans MS"/>
                <a:cs typeface="Comic Sans MS"/>
              </a:rPr>
              <a:t>Reform: </a:t>
            </a:r>
            <a:r>
              <a:rPr lang="en-US" sz="1000" i="1" dirty="0">
                <a:solidFill>
                  <a:srgbClr val="000000"/>
                </a:solidFill>
                <a:latin typeface="Comic Sans MS"/>
                <a:cs typeface="Comic Sans MS"/>
              </a:rPr>
              <a:t>“The idea that punishments should try to change criminals so that they will not commit crimes again”. </a:t>
            </a:r>
            <a:r>
              <a:rPr lang="en-GB" sz="1000" dirty="0">
                <a:latin typeface="Comic Sans MS" panose="030F0702030302020204" pitchFamily="66" charset="0"/>
              </a:rPr>
              <a:t>Some see punishment to reform offenders, so they do not want to break the law again. Reform can include training and education so offenders will not need to re-offend.</a:t>
            </a:r>
            <a:r>
              <a:rPr lang="en-US" sz="1000" dirty="0">
                <a:latin typeface="Comic Sans MS" panose="030F0702030302020204" pitchFamily="66" charset="0"/>
              </a:rPr>
              <a:t>​</a:t>
            </a:r>
          </a:p>
          <a:p>
            <a:pPr marL="217170" indent="-171450">
              <a:buFont typeface="Arial" panose="020B0604020202020204" pitchFamily="34" charset="0"/>
              <a:buChar char="•"/>
            </a:pPr>
            <a:r>
              <a:rPr lang="en-GB" sz="1000" dirty="0">
                <a:latin typeface="Comic Sans MS" panose="030F0702030302020204" pitchFamily="66" charset="0"/>
              </a:rPr>
              <a:t> Deterrence: </a:t>
            </a:r>
            <a:r>
              <a:rPr lang="en-GB" sz="1000" dirty="0">
                <a:solidFill>
                  <a:schemeClr val="accent6"/>
                </a:solidFill>
                <a:latin typeface="Comic Sans MS" panose="030F0702030302020204" pitchFamily="66" charset="0"/>
              </a:rPr>
              <a:t>‘</a:t>
            </a:r>
            <a:r>
              <a:rPr lang="en-GB" sz="1000" i="1" dirty="0">
                <a:latin typeface="Comic Sans MS" panose="030F0702030302020204" pitchFamily="66" charset="0"/>
              </a:rPr>
              <a:t>The idea that punishments will be of such a nature that they will put people off (deter) committing crimes</a:t>
            </a:r>
            <a:r>
              <a:rPr lang="en-GB" sz="1000" dirty="0">
                <a:solidFill>
                  <a:schemeClr val="accent6"/>
                </a:solidFill>
                <a:latin typeface="Comic Sans MS" panose="030F0702030302020204" pitchFamily="66" charset="0"/>
              </a:rPr>
              <a:t>.’</a:t>
            </a:r>
            <a:r>
              <a:rPr lang="en-US" sz="1000" dirty="0">
                <a:latin typeface="Comic Sans MS" panose="030F0702030302020204" pitchFamily="66" charset="0"/>
              </a:rPr>
              <a:t>​</a:t>
            </a:r>
            <a:r>
              <a:rPr lang="en-GB" sz="1000" dirty="0">
                <a:latin typeface="Comic Sans MS" panose="030F0702030302020204" pitchFamily="66" charset="0"/>
              </a:rPr>
              <a:t>The idea of deterrence is preventative. The punishment given is severe enough to deter others from committing the same offence or possibly re-offending.</a:t>
            </a:r>
            <a:r>
              <a:rPr lang="en-US" sz="1000" dirty="0">
                <a:latin typeface="Comic Sans MS" panose="030F0702030302020204" pitchFamily="66" charset="0"/>
              </a:rPr>
              <a:t>​</a:t>
            </a:r>
          </a:p>
          <a:p>
            <a:pPr marL="217170" indent="-171450">
              <a:buFont typeface="Arial" panose="020B0604020202020204" pitchFamily="34" charset="0"/>
              <a:buChar char="•"/>
            </a:pPr>
            <a:r>
              <a:rPr lang="en-GB" sz="1000" dirty="0">
                <a:latin typeface="Comic Sans MS" panose="030F0702030302020204" pitchFamily="66" charset="0"/>
              </a:rPr>
              <a:t> Retribution: </a:t>
            </a:r>
            <a:r>
              <a:rPr lang="en-GB" sz="1000" dirty="0">
                <a:solidFill>
                  <a:schemeClr val="accent6"/>
                </a:solidFill>
                <a:latin typeface="Comic Sans MS" panose="030F0702030302020204" pitchFamily="66" charset="0"/>
              </a:rPr>
              <a:t>‘</a:t>
            </a:r>
            <a:r>
              <a:rPr lang="en-GB" sz="1000" i="1" dirty="0">
                <a:latin typeface="Comic Sans MS" panose="030F0702030302020204" pitchFamily="66" charset="0"/>
              </a:rPr>
              <a:t>The idea that punishments should make criminals pay for what they have done wrong.’</a:t>
            </a:r>
            <a:r>
              <a:rPr lang="en-US" sz="1000" i="1" dirty="0">
                <a:latin typeface="Comic Sans MS" panose="030F0702030302020204" pitchFamily="66" charset="0"/>
              </a:rPr>
              <a:t>​ </a:t>
            </a:r>
            <a:r>
              <a:rPr lang="en-GB" sz="1000" dirty="0">
                <a:latin typeface="Comic Sans MS" panose="030F0702030302020204" pitchFamily="66" charset="0"/>
              </a:rPr>
              <a:t>Some believe that a person should pay for what they have done. This gives society and the victims of crime a feeling of justice. Punishments should also match the severity of the crime.</a:t>
            </a:r>
            <a:r>
              <a:rPr lang="en-US" sz="1000" dirty="0">
                <a:latin typeface="Comic Sans MS" panose="030F0702030302020204" pitchFamily="66" charset="0"/>
              </a:rPr>
              <a:t>​</a:t>
            </a:r>
            <a:endParaRPr lang="en-US" sz="1000" i="1" dirty="0">
              <a:latin typeface="Comic Sans MS" panose="030F0702030302020204" pitchFamily="66" charset="0"/>
            </a:endParaRPr>
          </a:p>
        </p:txBody>
      </p:sp>
      <p:sp>
        <p:nvSpPr>
          <p:cNvPr id="5" name="Rectangle 4">
            <a:extLst>
              <a:ext uri="{FF2B5EF4-FFF2-40B4-BE49-F238E27FC236}">
                <a16:creationId xmlns:a16="http://schemas.microsoft.com/office/drawing/2014/main" id="{E1B481D3-6D5F-470F-AC92-2ECB6A0AADFD}"/>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1.4 Aims of Punishment</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P148-149 Islam: 136-137</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the three aims of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religious attitudes to the three aims of punishment.</a:t>
            </a:r>
          </a:p>
        </p:txBody>
      </p:sp>
      <p:sp>
        <p:nvSpPr>
          <p:cNvPr id="6" name="Rectangle 17">
            <a:extLst>
              <a:ext uri="{FF2B5EF4-FFF2-40B4-BE49-F238E27FC236}">
                <a16:creationId xmlns:a16="http://schemas.microsoft.com/office/drawing/2014/main" id="{D344DF14-5E77-48BC-A525-FC01ECBBB8DA}"/>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17</a:t>
            </a:r>
          </a:p>
        </p:txBody>
      </p:sp>
      <p:sp>
        <p:nvSpPr>
          <p:cNvPr id="7" name="Rectangle 6">
            <a:extLst>
              <a:ext uri="{FF2B5EF4-FFF2-40B4-BE49-F238E27FC236}">
                <a16:creationId xmlns:a16="http://schemas.microsoft.com/office/drawing/2014/main" id="{8292638B-F393-4465-AA3A-041F7632062C}"/>
              </a:ext>
            </a:extLst>
          </p:cNvPr>
          <p:cNvSpPr/>
          <p:nvPr/>
        </p:nvSpPr>
        <p:spPr>
          <a:xfrm>
            <a:off x="166254" y="920106"/>
            <a:ext cx="6525487" cy="57208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Muslim views</a:t>
            </a:r>
            <a:endParaRPr lang="en-GB" sz="1100" b="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PYT- Explain what the quotes mean and how the link to the aim of punishment </a:t>
            </a:r>
            <a:endParaRPr lang="en-GB" sz="1100" b="0" i="0" u="none" strike="noStrike" kern="0" cap="none" spc="0" baseline="0" dirty="0">
              <a:solidFill>
                <a:srgbClr val="000000"/>
              </a:solidFill>
              <a:uFillTx/>
              <a:latin typeface="Comic Sans MS" pitchFamily="66"/>
            </a:endParaRPr>
          </a:p>
        </p:txBody>
      </p:sp>
      <p:pic>
        <p:nvPicPr>
          <p:cNvPr id="8" name="Picture 7" descr="Screen shot 2001-01-13 at 21.20.16.png">
            <a:extLst>
              <a:ext uri="{FF2B5EF4-FFF2-40B4-BE49-F238E27FC236}">
                <a16:creationId xmlns:a16="http://schemas.microsoft.com/office/drawing/2014/main" id="{DADFA5D3-C376-4878-9DF5-A6404D7F756C}"/>
              </a:ext>
            </a:extLst>
          </p:cNvPr>
          <p:cNvPicPr>
            <a:picLocks noChangeAspect="1"/>
          </p:cNvPicPr>
          <p:nvPr/>
        </p:nvPicPr>
        <p:blipFill rotWithShape="1">
          <a:blip r:embed="rId3">
            <a:extLst>
              <a:ext uri="{28A0092B-C50C-407E-A947-70E740481C1C}">
                <a14:useLocalDpi xmlns:a14="http://schemas.microsoft.com/office/drawing/2010/main" val="0"/>
              </a:ext>
            </a:extLst>
          </a:blip>
          <a:srcRect l="9137" r="9167"/>
          <a:stretch/>
        </p:blipFill>
        <p:spPr>
          <a:xfrm>
            <a:off x="1282302" y="1597116"/>
            <a:ext cx="4022517" cy="3077324"/>
          </a:xfrm>
          <a:prstGeom prst="rect">
            <a:avLst/>
          </a:prstGeom>
        </p:spPr>
      </p:pic>
      <p:sp>
        <p:nvSpPr>
          <p:cNvPr id="9" name="Rectangle 8">
            <a:extLst>
              <a:ext uri="{FF2B5EF4-FFF2-40B4-BE49-F238E27FC236}">
                <a16:creationId xmlns:a16="http://schemas.microsoft.com/office/drawing/2014/main" id="{CF0BB014-AADE-4714-9239-ECE2E78CE73D}"/>
              </a:ext>
            </a:extLst>
          </p:cNvPr>
          <p:cNvSpPr/>
          <p:nvPr/>
        </p:nvSpPr>
        <p:spPr>
          <a:xfrm>
            <a:off x="166252" y="6367995"/>
            <a:ext cx="6525487" cy="57208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C: </a:t>
            </a:r>
            <a:r>
              <a:rPr lang="en-GB" sz="1100" u="sng" dirty="0">
                <a:solidFill>
                  <a:srgbClr val="000000"/>
                </a:solidFill>
                <a:latin typeface="Comic Sans MS" charset="0"/>
              </a:rPr>
              <a:t>Complete the 3 aims sheet and fill it in with what you think which of the 3 forms of punishment it is and what the positives and negatives are for that.</a:t>
            </a:r>
          </a:p>
        </p:txBody>
      </p:sp>
    </p:spTree>
    <p:custDataLst>
      <p:tags r:id="rId1"/>
    </p:custDataLst>
    <p:extLst>
      <p:ext uri="{BB962C8B-B14F-4D97-AF65-F5344CB8AC3E}">
        <p14:creationId xmlns:p14="http://schemas.microsoft.com/office/powerpoint/2010/main" val="223099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83CE2B9-4F14-4199-840B-55F60A120A12}"/>
              </a:ext>
            </a:extLst>
          </p:cNvPr>
          <p:cNvSpPr/>
          <p:nvPr/>
        </p:nvSpPr>
        <p:spPr>
          <a:xfrm>
            <a:off x="138540" y="207815"/>
            <a:ext cx="6470074" cy="484906"/>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Comic Sans MS" pitchFamily="66"/>
              </a:rPr>
              <a:t>Theme E- Religion, Crime and Punishment-Work Booklet</a:t>
            </a:r>
          </a:p>
        </p:txBody>
      </p:sp>
      <p:sp>
        <p:nvSpPr>
          <p:cNvPr id="5" name="Rectangle 42">
            <a:extLst>
              <a:ext uri="{FF2B5EF4-FFF2-40B4-BE49-F238E27FC236}">
                <a16:creationId xmlns:a16="http://schemas.microsoft.com/office/drawing/2014/main" id="{0A176E4E-1142-444F-BBDE-9C45196DD344}"/>
              </a:ext>
            </a:extLst>
          </p:cNvPr>
          <p:cNvSpPr/>
          <p:nvPr/>
        </p:nvSpPr>
        <p:spPr>
          <a:xfrm>
            <a:off x="259373" y="5146844"/>
            <a:ext cx="6228408" cy="584775"/>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Link to the Textbook on Frog:</a:t>
            </a:r>
          </a:p>
          <a:p>
            <a:pPr marL="171450" lvl="0" indent="-171450" defTabSz="457200">
              <a:buFont typeface="Arial" panose="020B0604020202020204" pitchFamily="34" charset="0"/>
              <a:buChar char="•"/>
              <a:defRPr sz="1800" b="0" i="0" u="none" strike="noStrike" kern="0" cap="none" spc="0" baseline="0">
                <a:solidFill>
                  <a:srgbClr val="000000"/>
                </a:solidFill>
                <a:uFillTx/>
              </a:defRPr>
            </a:pPr>
            <a:r>
              <a:rPr lang="en-GB" sz="1000" dirty="0">
                <a:solidFill>
                  <a:srgbClr val="000000"/>
                </a:solidFill>
                <a:latin typeface="Comic Sans MS" pitchFamily="66"/>
              </a:rPr>
              <a:t>Christianity: </a:t>
            </a:r>
            <a:r>
              <a:rPr lang="en-GB" sz="1000" dirty="0">
                <a:solidFill>
                  <a:srgbClr val="000000"/>
                </a:solidFill>
                <a:latin typeface="Comic Sans MS" pitchFamily="66"/>
                <a:hlinkClick r:id="rId3"/>
              </a:rPr>
              <a:t>https://drive.google.com/file/d/1STSi5fq_Jn5I9xYPklTDz0Ef1wGxb0Zs/view</a:t>
            </a:r>
            <a:r>
              <a:rPr lang="en-GB" sz="1000" dirty="0">
                <a:solidFill>
                  <a:srgbClr val="000000"/>
                </a:solidFill>
                <a:latin typeface="Comic Sans MS" pitchFamily="66"/>
              </a:rPr>
              <a:t> </a:t>
            </a:r>
          </a:p>
          <a:p>
            <a:pPr marL="171450" lvl="0" indent="-171450" defTabSz="457200">
              <a:buFont typeface="Arial" panose="020B0604020202020204" pitchFamily="34" charset="0"/>
              <a:buChar char="•"/>
              <a:defRPr sz="1800" b="0" i="0" u="none" strike="noStrike" kern="0" cap="none" spc="0" baseline="0">
                <a:solidFill>
                  <a:srgbClr val="000000"/>
                </a:solidFill>
                <a:uFillTx/>
              </a:defRPr>
            </a:pPr>
            <a:r>
              <a:rPr lang="en-GB" sz="1000" b="0" i="0" u="none" strike="noStrike" kern="1200" cap="none" spc="0" baseline="0" dirty="0">
                <a:solidFill>
                  <a:srgbClr val="000000"/>
                </a:solidFill>
                <a:uFillTx/>
                <a:latin typeface="Comic Sans MS" pitchFamily="66"/>
              </a:rPr>
              <a:t>Islam: </a:t>
            </a:r>
            <a:r>
              <a:rPr lang="en-GB" sz="1000" dirty="0">
                <a:solidFill>
                  <a:srgbClr val="000000"/>
                </a:solidFill>
                <a:latin typeface="Comic Sans MS" pitchFamily="66"/>
                <a:hlinkClick r:id="rId4"/>
              </a:rPr>
              <a:t>https://drive.google.com/file/d/1_VI3xOIlzm6SBwqKi6FO8qvx326C8h0u/view</a:t>
            </a:r>
            <a:r>
              <a:rPr lang="en-GB" sz="1000" dirty="0">
                <a:solidFill>
                  <a:srgbClr val="000000"/>
                </a:solidFill>
                <a:latin typeface="Comic Sans MS" pitchFamily="66"/>
              </a:rPr>
              <a:t> </a:t>
            </a:r>
            <a:endParaRPr lang="en-GB" sz="1000" b="0" i="0" u="none" strike="noStrike" kern="1200" cap="none" spc="0" baseline="0" dirty="0">
              <a:solidFill>
                <a:srgbClr val="000000"/>
              </a:solidFill>
              <a:uFillTx/>
              <a:latin typeface="Comic Sans MS" pitchFamily="66"/>
            </a:endParaRPr>
          </a:p>
        </p:txBody>
      </p:sp>
      <p:pic>
        <p:nvPicPr>
          <p:cNvPr id="11" name="Picture 10" descr="A picture containing drawing, clock&#10;&#10;Description automatically generated">
            <a:extLst>
              <a:ext uri="{FF2B5EF4-FFF2-40B4-BE49-F238E27FC236}">
                <a16:creationId xmlns:a16="http://schemas.microsoft.com/office/drawing/2014/main" id="{17FBB8C1-1509-4EA3-85C1-6F82EB4440F7}"/>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249386" y="1325705"/>
            <a:ext cx="1323680" cy="187216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010A048B-919B-4BB3-B602-185E9F59A87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4751171" y="1332968"/>
            <a:ext cx="1857443" cy="1864903"/>
          </a:xfrm>
          <a:prstGeom prst="rect">
            <a:avLst/>
          </a:prstGeom>
        </p:spPr>
      </p:pic>
      <p:pic>
        <p:nvPicPr>
          <p:cNvPr id="6" name="Picture 5" descr="A close up of a logo&#10;&#10;Description automatically generated">
            <a:extLst>
              <a:ext uri="{FF2B5EF4-FFF2-40B4-BE49-F238E27FC236}">
                <a16:creationId xmlns:a16="http://schemas.microsoft.com/office/drawing/2014/main" id="{A8ED9373-09D8-400C-B3D6-24CB66F9F0B5}"/>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l="18094" r="22398"/>
          <a:stretch/>
        </p:blipFill>
        <p:spPr>
          <a:xfrm>
            <a:off x="1978701" y="2319893"/>
            <a:ext cx="2444735" cy="2439263"/>
          </a:xfrm>
          <a:prstGeom prst="rect">
            <a:avLst/>
          </a:prstGeom>
        </p:spPr>
      </p:pic>
      <p:pic>
        <p:nvPicPr>
          <p:cNvPr id="8" name="Picture 7">
            <a:extLst>
              <a:ext uri="{FF2B5EF4-FFF2-40B4-BE49-F238E27FC236}">
                <a16:creationId xmlns:a16="http://schemas.microsoft.com/office/drawing/2014/main" id="{0F19DC5D-2626-4489-ADF3-FF770B550720}"/>
              </a:ext>
            </a:extLst>
          </p:cNvPr>
          <p:cNvPicPr>
            <a:picLocks noChangeAspect="1"/>
          </p:cNvPicPr>
          <p:nvPr/>
        </p:nvPicPr>
        <p:blipFill rotWithShape="1">
          <a:blip r:embed="rId11"/>
          <a:srcRect l="2021" r="2076"/>
          <a:stretch/>
        </p:blipFill>
        <p:spPr>
          <a:xfrm>
            <a:off x="331790" y="5920193"/>
            <a:ext cx="6112358" cy="3585068"/>
          </a:xfrm>
          <a:prstGeom prst="rect">
            <a:avLst/>
          </a:prstGeom>
        </p:spPr>
      </p:pic>
      <p:sp>
        <p:nvSpPr>
          <p:cNvPr id="9" name="Rectangle 3">
            <a:extLst>
              <a:ext uri="{FF2B5EF4-FFF2-40B4-BE49-F238E27FC236}">
                <a16:creationId xmlns:a16="http://schemas.microsoft.com/office/drawing/2014/main" id="{383CE2B9-4F14-4199-840B-55F60A120A12}"/>
              </a:ext>
            </a:extLst>
          </p:cNvPr>
          <p:cNvSpPr/>
          <p:nvPr/>
        </p:nvSpPr>
        <p:spPr>
          <a:xfrm>
            <a:off x="138540" y="148180"/>
            <a:ext cx="6470074" cy="484906"/>
          </a:xfrm>
          <a:prstGeom prst="rect">
            <a:avLst/>
          </a:prstGeom>
          <a:solidFill>
            <a:srgbClr val="FFFFFF"/>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Comic Sans MS" pitchFamily="66"/>
              </a:rPr>
              <a:t>Theme E- Religion, Crime and Punishment-Work Booklet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C41D1472-1504-462B-8A81-830853E022E0}"/>
              </a:ext>
            </a:extLst>
          </p:cNvPr>
          <p:cNvGraphicFramePr>
            <a:graphicFrameLocks noGrp="1"/>
          </p:cNvGraphicFramePr>
          <p:nvPr>
            <p:extLst>
              <p:ext uri="{D42A27DB-BD31-4B8C-83A1-F6EECF244321}">
                <p14:modId xmlns:p14="http://schemas.microsoft.com/office/powerpoint/2010/main" val="788726346"/>
              </p:ext>
            </p:extLst>
          </p:nvPr>
        </p:nvGraphicFramePr>
        <p:xfrm>
          <a:off x="166254" y="6780145"/>
          <a:ext cx="6525486" cy="2882472"/>
        </p:xfrm>
        <a:graphic>
          <a:graphicData uri="http://schemas.openxmlformats.org/drawingml/2006/table">
            <a:tbl>
              <a:tblPr firstRow="1" bandRow="1">
                <a:effectLst/>
                <a:tableStyleId>{5C22544A-7EE6-4342-B048-85BDC9FD1C3A}</a:tableStyleId>
              </a:tblPr>
              <a:tblGrid>
                <a:gridCol w="3262743">
                  <a:extLst>
                    <a:ext uri="{9D8B030D-6E8A-4147-A177-3AD203B41FA5}">
                      <a16:colId xmlns:a16="http://schemas.microsoft.com/office/drawing/2014/main" val="458109533"/>
                    </a:ext>
                  </a:extLst>
                </a:gridCol>
                <a:gridCol w="3262743">
                  <a:extLst>
                    <a:ext uri="{9D8B030D-6E8A-4147-A177-3AD203B41FA5}">
                      <a16:colId xmlns:a16="http://schemas.microsoft.com/office/drawing/2014/main" val="3306378312"/>
                    </a:ext>
                  </a:extLst>
                </a:gridCol>
              </a:tblGrid>
              <a:tr h="211013">
                <a:tc gridSpan="2">
                  <a:txBody>
                    <a:bodyPr/>
                    <a:lstStyle/>
                    <a:p>
                      <a:pPr lvl="0" algn="ctr"/>
                      <a:r>
                        <a:rPr lang="en-GB" sz="1200" b="0" dirty="0">
                          <a:solidFill>
                            <a:srgbClr val="000000"/>
                          </a:solidFill>
                          <a:latin typeface="Comic Sans MS" pitchFamily="66"/>
                        </a:rPr>
                        <a:t>Task: GCSE 12 Marker- Make a  plan and write it up</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523518912"/>
                  </a:ext>
                </a:extLst>
              </a:tr>
              <a:tr h="505032">
                <a:tc gridSpan="2">
                  <a:txBody>
                    <a:bodyPr/>
                    <a:lstStyle/>
                    <a:p>
                      <a:pPr algn="ctr">
                        <a:spcBef>
                          <a:spcPct val="50000"/>
                        </a:spcBef>
                      </a:pPr>
                      <a:r>
                        <a:rPr lang="en-GB" sz="1200" dirty="0">
                          <a:solidFill>
                            <a:srgbClr val="000000"/>
                          </a:solidFill>
                          <a:latin typeface="Comic Sans MS" charset="0"/>
                        </a:rPr>
                        <a:t>“Deterrence is the best aim of punishment”</a:t>
                      </a:r>
                    </a:p>
                    <a:p>
                      <a:pPr lvl="0" algn="ctr"/>
                      <a:r>
                        <a:rPr lang="en-GB" sz="1200" b="0" i="1" dirty="0">
                          <a:solidFill>
                            <a:srgbClr val="000000"/>
                          </a:solidFill>
                          <a:latin typeface="Comic Sans MS" pitchFamily="66"/>
                        </a:rPr>
                        <a:t>Evaluate this statement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681110742"/>
                  </a:ext>
                </a:extLst>
              </a:tr>
              <a:tr h="792007">
                <a:tc>
                  <a:txBody>
                    <a:bodyPr/>
                    <a:lstStyle/>
                    <a:p>
                      <a:pPr lvl="0" algn="l"/>
                      <a:r>
                        <a:rPr lang="en-GB" sz="1200" u="sng" dirty="0">
                          <a:solidFill>
                            <a:srgbClr val="000000"/>
                          </a:solidFill>
                          <a:latin typeface="Comic Sans MS" pitchFamily="66"/>
                        </a:rPr>
                        <a:t>Agree- Deterrence is the best</a:t>
                      </a:r>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l"/>
                      <a:r>
                        <a:rPr lang="en-GB" sz="1200" u="sng" dirty="0">
                          <a:solidFill>
                            <a:srgbClr val="000000"/>
                          </a:solidFill>
                          <a:latin typeface="Comic Sans MS" pitchFamily="66"/>
                        </a:rPr>
                        <a:t>Disagree- It is not the best/ others are better</a:t>
                      </a: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8825931"/>
                  </a:ext>
                </a:extLst>
              </a:tr>
            </a:tbl>
          </a:graphicData>
        </a:graphic>
      </p:graphicFrame>
      <p:sp>
        <p:nvSpPr>
          <p:cNvPr id="4" name="Rectangle 3">
            <a:extLst>
              <a:ext uri="{FF2B5EF4-FFF2-40B4-BE49-F238E27FC236}">
                <a16:creationId xmlns:a16="http://schemas.microsoft.com/office/drawing/2014/main" id="{8931E773-B692-479B-BD24-57766B345466}"/>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1.4 Aims of Punishment</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P148-149 Islam: 136-137</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the three aims of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religious attitudes to the three aims of punishment.</a:t>
            </a:r>
          </a:p>
        </p:txBody>
      </p:sp>
      <p:sp>
        <p:nvSpPr>
          <p:cNvPr id="5" name="Rectangle 17">
            <a:extLst>
              <a:ext uri="{FF2B5EF4-FFF2-40B4-BE49-F238E27FC236}">
                <a16:creationId xmlns:a16="http://schemas.microsoft.com/office/drawing/2014/main" id="{CDD7DFDC-28AA-4D9E-B88E-E0FB5C5AF17C}"/>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1</a:t>
            </a:r>
            <a:r>
              <a:rPr lang="en-GB" sz="1100" kern="0" dirty="0">
                <a:solidFill>
                  <a:srgbClr val="000000"/>
                </a:solidFill>
                <a:latin typeface="Comic Sans MS" pitchFamily="66"/>
              </a:rPr>
              <a:t>8</a:t>
            </a:r>
            <a:endParaRPr lang="en-GB" sz="1100" b="0" i="0" u="none" strike="noStrike" kern="0" cap="none" spc="0" baseline="0" dirty="0">
              <a:solidFill>
                <a:srgbClr val="000000"/>
              </a:solidFill>
              <a:uFillTx/>
              <a:latin typeface="Comic Sans MS" pitchFamily="66"/>
            </a:endParaRPr>
          </a:p>
        </p:txBody>
      </p:sp>
      <p:graphicFrame>
        <p:nvGraphicFramePr>
          <p:cNvPr id="6" name="Table 5">
            <a:extLst>
              <a:ext uri="{FF2B5EF4-FFF2-40B4-BE49-F238E27FC236}">
                <a16:creationId xmlns:a16="http://schemas.microsoft.com/office/drawing/2014/main" id="{D5617E7A-2F0C-4C08-B9A6-E3A722AFA531}"/>
              </a:ext>
            </a:extLst>
          </p:cNvPr>
          <p:cNvGraphicFramePr>
            <a:graphicFrameLocks noGrp="1"/>
          </p:cNvGraphicFramePr>
          <p:nvPr>
            <p:extLst>
              <p:ext uri="{D42A27DB-BD31-4B8C-83A1-F6EECF244321}">
                <p14:modId xmlns:p14="http://schemas.microsoft.com/office/powerpoint/2010/main" val="635455057"/>
              </p:ext>
            </p:extLst>
          </p:nvPr>
        </p:nvGraphicFramePr>
        <p:xfrm>
          <a:off x="166256" y="935697"/>
          <a:ext cx="6525484" cy="5797527"/>
        </p:xfrm>
        <a:graphic>
          <a:graphicData uri="http://schemas.openxmlformats.org/drawingml/2006/table">
            <a:tbl>
              <a:tblPr>
                <a:tableStyleId>{5C22544A-7EE6-4342-B048-85BDC9FD1C3A}</a:tableStyleId>
              </a:tblPr>
              <a:tblGrid>
                <a:gridCol w="833433">
                  <a:extLst>
                    <a:ext uri="{9D8B030D-6E8A-4147-A177-3AD203B41FA5}">
                      <a16:colId xmlns:a16="http://schemas.microsoft.com/office/drawing/2014/main" val="1608597935"/>
                    </a:ext>
                  </a:extLst>
                </a:gridCol>
                <a:gridCol w="845104">
                  <a:extLst>
                    <a:ext uri="{9D8B030D-6E8A-4147-A177-3AD203B41FA5}">
                      <a16:colId xmlns:a16="http://schemas.microsoft.com/office/drawing/2014/main" val="2145984599"/>
                    </a:ext>
                  </a:extLst>
                </a:gridCol>
                <a:gridCol w="1273161">
                  <a:extLst>
                    <a:ext uri="{9D8B030D-6E8A-4147-A177-3AD203B41FA5}">
                      <a16:colId xmlns:a16="http://schemas.microsoft.com/office/drawing/2014/main" val="729450475"/>
                    </a:ext>
                  </a:extLst>
                </a:gridCol>
                <a:gridCol w="3573786">
                  <a:extLst>
                    <a:ext uri="{9D8B030D-6E8A-4147-A177-3AD203B41FA5}">
                      <a16:colId xmlns:a16="http://schemas.microsoft.com/office/drawing/2014/main" val="1717007923"/>
                    </a:ext>
                  </a:extLst>
                </a:gridCol>
              </a:tblGrid>
              <a:tr h="391175">
                <a:tc>
                  <a:txBody>
                    <a:bodyPr/>
                    <a:lstStyle/>
                    <a:p>
                      <a:pPr algn="ctr">
                        <a:spcAft>
                          <a:spcPts val="0"/>
                        </a:spcAft>
                      </a:pPr>
                      <a:r>
                        <a:rPr lang="en-GB" sz="1200" u="sng" dirty="0">
                          <a:effectLst/>
                          <a:latin typeface="Comic Sans MS" panose="030F0702030302020204" pitchFamily="66" charset="0"/>
                        </a:rPr>
                        <a:t>Crime </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u="sng" dirty="0">
                          <a:effectLst/>
                          <a:latin typeface="Comic Sans MS" panose="030F0702030302020204" pitchFamily="66" charset="0"/>
                        </a:rPr>
                        <a:t>Punishment </a:t>
                      </a:r>
                      <a:endParaRPr lang="en-GB" sz="1200" u="sng"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u="sng" dirty="0">
                          <a:effectLst/>
                          <a:latin typeface="Comic Sans MS" panose="030F0702030302020204" pitchFamily="66" charset="0"/>
                        </a:rPr>
                        <a:t>Which of the 3 aims is this and why?</a:t>
                      </a:r>
                      <a:endParaRPr lang="en-GB" sz="1200" u="sng"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u="sng" dirty="0">
                          <a:effectLst/>
                          <a:latin typeface="Comic Sans MS" panose="030F0702030302020204" pitchFamily="66" charset="0"/>
                        </a:rPr>
                        <a:t>Positives and Negatives of this punishment </a:t>
                      </a:r>
                    </a:p>
                    <a:p>
                      <a:pPr algn="ctr">
                        <a:spcAft>
                          <a:spcPts val="0"/>
                        </a:spcAft>
                      </a:pPr>
                      <a:r>
                        <a:rPr lang="en-GB" sz="1200" u="sng" dirty="0">
                          <a:effectLst/>
                          <a:latin typeface="Comic Sans MS" panose="030F0702030302020204" pitchFamily="66" charset="0"/>
                        </a:rPr>
                        <a:t> </a:t>
                      </a:r>
                      <a:endParaRPr lang="en-GB" sz="1200" u="sng"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660297"/>
                  </a:ext>
                </a:extLst>
              </a:tr>
              <a:tr h="553439">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Burglary- 3</a:t>
                      </a:r>
                      <a:r>
                        <a:rPr lang="en-GB" sz="1100" baseline="30000" dirty="0">
                          <a:effectLst/>
                          <a:latin typeface="Comic Sans MS" panose="030F0702030302020204" pitchFamily="66" charset="0"/>
                        </a:rPr>
                        <a:t>rd</a:t>
                      </a:r>
                      <a:r>
                        <a:rPr lang="en-GB" sz="1100" dirty="0">
                          <a:effectLst/>
                          <a:latin typeface="Comic Sans MS" panose="030F0702030302020204" pitchFamily="66" charset="0"/>
                        </a:rPr>
                        <a:t> offence</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6 months imprisonment</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6529232"/>
                  </a:ext>
                </a:extLst>
              </a:tr>
              <a:tr h="737919">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 Drunk and Disorderly</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48 hours community service</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2083"/>
                  </a:ext>
                </a:extLst>
              </a:tr>
              <a:tr h="553439">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Antisocial behaviour</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p>
                    <a:p>
                      <a:pPr algn="ctr">
                        <a:spcAft>
                          <a:spcPts val="0"/>
                        </a:spcAft>
                      </a:pPr>
                      <a:r>
                        <a:rPr lang="en-GB" sz="1100">
                          <a:effectLst/>
                          <a:latin typeface="Comic Sans MS" panose="030F0702030302020204" pitchFamily="66" charset="0"/>
                        </a:rPr>
                        <a:t>Exclusion from Neighbourhood</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9882314"/>
                  </a:ext>
                </a:extLst>
              </a:tr>
              <a:tr h="545110">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Murder ( USA)</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p>
                    <a:p>
                      <a:pPr algn="ctr">
                        <a:spcAft>
                          <a:spcPts val="0"/>
                        </a:spcAft>
                      </a:pPr>
                      <a:r>
                        <a:rPr lang="en-GB" sz="1100">
                          <a:effectLst/>
                          <a:latin typeface="Comic Sans MS" panose="030F0702030302020204" pitchFamily="66" charset="0"/>
                        </a:rPr>
                        <a:t>Death Penalty</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Comic Sans MS" panose="030F0702030302020204" pitchFamily="66" charset="0"/>
                        </a:rPr>
                        <a:t> </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Comic Sans MS" panose="030F0702030302020204" pitchFamily="66" charset="0"/>
                        </a:rPr>
                        <a:t> </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773501"/>
                  </a:ext>
                </a:extLst>
              </a:tr>
              <a:tr h="712139">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Handling stolen goods</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p>
                    <a:p>
                      <a:pPr algn="ctr">
                        <a:spcAft>
                          <a:spcPts val="0"/>
                        </a:spcAft>
                      </a:pPr>
                      <a:r>
                        <a:rPr lang="en-GB" sz="1100">
                          <a:effectLst/>
                          <a:latin typeface="Comic Sans MS" panose="030F0702030302020204" pitchFamily="66" charset="0"/>
                        </a:rPr>
                        <a:t> </a:t>
                      </a:r>
                    </a:p>
                    <a:p>
                      <a:pPr algn="ctr">
                        <a:spcAft>
                          <a:spcPts val="0"/>
                        </a:spcAft>
                      </a:pPr>
                      <a:r>
                        <a:rPr lang="en-GB" sz="1100">
                          <a:effectLst/>
                          <a:latin typeface="Comic Sans MS" panose="030F0702030302020204" pitchFamily="66" charset="0"/>
                        </a:rPr>
                        <a:t>Electronic tagging</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Comic Sans MS" panose="030F0702030302020204" pitchFamily="66" charset="0"/>
                        </a:rPr>
                        <a:t> </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2341943"/>
                  </a:ext>
                </a:extLst>
              </a:tr>
              <a:tr h="570192">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Rape</a:t>
                      </a: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p>
                    <a:p>
                      <a:pPr algn="ctr">
                        <a:spcAft>
                          <a:spcPts val="0"/>
                        </a:spcAft>
                      </a:pPr>
                      <a:r>
                        <a:rPr lang="en-GB" sz="1100">
                          <a:effectLst/>
                          <a:latin typeface="Comic Sans MS" panose="030F0702030302020204" pitchFamily="66" charset="0"/>
                        </a:rPr>
                        <a:t>Prison for 5 years</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Comic Sans MS" panose="030F0702030302020204" pitchFamily="66" charset="0"/>
                        </a:rPr>
                        <a:t> </a:t>
                      </a:r>
                      <a:endParaRPr lang="en-GB" sz="110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Comic Sans MS" panose="030F0702030302020204" pitchFamily="66" charset="0"/>
                        </a:rPr>
                        <a:t> </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609422"/>
                  </a:ext>
                </a:extLst>
              </a:tr>
              <a:tr h="1074486">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Beating up your partner</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 </a:t>
                      </a:r>
                    </a:p>
                    <a:p>
                      <a:pPr algn="ctr">
                        <a:spcAft>
                          <a:spcPts val="0"/>
                        </a:spcAft>
                      </a:pPr>
                      <a:r>
                        <a:rPr lang="en-GB" sz="1100" dirty="0">
                          <a:effectLst/>
                          <a:latin typeface="Comic Sans MS" panose="030F0702030302020204" pitchFamily="66" charset="0"/>
                        </a:rPr>
                        <a:t>Restraining order</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Comic Sans MS" panose="030F0702030302020204" pitchFamily="66" charset="0"/>
                        </a:rPr>
                        <a:t> </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Comic Sans MS" panose="030F0702030302020204" pitchFamily="66" charset="0"/>
                        </a:rPr>
                        <a:t> </a:t>
                      </a:r>
                      <a:endParaRPr lang="en-GB" sz="1100" dirty="0">
                        <a:effectLst/>
                        <a:latin typeface="Comic Sans MS" panose="030F0702030302020204" pitchFamily="66" charset="0"/>
                        <a:ea typeface="Times New Roman" panose="02020603050405020304" pitchFamily="18" charset="0"/>
                      </a:endParaRPr>
                    </a:p>
                  </a:txBody>
                  <a:tcPr marL="29109" marR="2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150897"/>
                  </a:ext>
                </a:extLst>
              </a:tr>
            </a:tbl>
          </a:graphicData>
        </a:graphic>
      </p:graphicFrame>
    </p:spTree>
    <p:custDataLst>
      <p:tags r:id="rId1"/>
    </p:custDataLst>
    <p:extLst>
      <p:ext uri="{BB962C8B-B14F-4D97-AF65-F5344CB8AC3E}">
        <p14:creationId xmlns:p14="http://schemas.microsoft.com/office/powerpoint/2010/main" val="35303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11F5-D0CB-4BD7-8A7A-17C69533BC84}"/>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20A945-16CB-42ED-B4DC-7DC26A3E6529}"/>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A4B01B3F-E2F4-48E9-957D-6542E50AD4BB}"/>
              </a:ext>
            </a:extLst>
          </p:cNvPr>
          <p:cNvSpPr/>
          <p:nvPr/>
        </p:nvSpPr>
        <p:spPr>
          <a:xfrm>
            <a:off x="166256" y="160422"/>
            <a:ext cx="6525487" cy="95771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algn="ctr">
              <a:spcBef>
                <a:spcPct val="50000"/>
              </a:spcBef>
            </a:pPr>
            <a:r>
              <a:rPr lang="en-GB" sz="1200" b="0" i="0" u="none" strike="noStrike" kern="1200" cap="none" spc="0" baseline="0" dirty="0">
                <a:solidFill>
                  <a:srgbClr val="000000"/>
                </a:solidFill>
                <a:uFillTx/>
                <a:latin typeface="Comic Sans MS" pitchFamily="66"/>
              </a:rPr>
              <a:t>GCSE 12 Marker- </a:t>
            </a:r>
            <a:r>
              <a:rPr lang="en-GB" sz="1200" dirty="0">
                <a:solidFill>
                  <a:srgbClr val="000000"/>
                </a:solidFill>
                <a:latin typeface="Comic Sans MS" charset="0"/>
              </a:rPr>
              <a:t>“Deterrence is the best aim of punishment”</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E0822651-DD01-470B-A6E3-61BCA984F496}"/>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19</a:t>
            </a:r>
            <a:endParaRPr lang="en-GB" sz="1100" b="0" i="0" u="none" strike="noStrike" kern="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172380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11F5-D0CB-4BD7-8A7A-17C69533BC84}"/>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20A945-16CB-42ED-B4DC-7DC26A3E6529}"/>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A4B01B3F-E2F4-48E9-957D-6542E50AD4BB}"/>
              </a:ext>
            </a:extLst>
          </p:cNvPr>
          <p:cNvSpPr/>
          <p:nvPr/>
        </p:nvSpPr>
        <p:spPr>
          <a:xfrm>
            <a:off x="166256" y="160422"/>
            <a:ext cx="6525487" cy="95771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E0822651-DD01-470B-A6E3-61BCA984F496}"/>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20</a:t>
            </a:r>
          </a:p>
        </p:txBody>
      </p:sp>
    </p:spTree>
    <p:custDataLst>
      <p:tags r:id="rId1"/>
    </p:custDataLst>
    <p:extLst>
      <p:ext uri="{BB962C8B-B14F-4D97-AF65-F5344CB8AC3E}">
        <p14:creationId xmlns:p14="http://schemas.microsoft.com/office/powerpoint/2010/main" val="28622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7">
            <a:extLst>
              <a:ext uri="{FF2B5EF4-FFF2-40B4-BE49-F238E27FC236}">
                <a16:creationId xmlns:a16="http://schemas.microsoft.com/office/drawing/2014/main" id="{225CE913-D522-4A2A-9CFA-DE9CDC77A79D}"/>
              </a:ext>
            </a:extLst>
          </p:cNvPr>
          <p:cNvSpPr/>
          <p:nvPr/>
        </p:nvSpPr>
        <p:spPr>
          <a:xfrm>
            <a:off x="1588958" y="8341646"/>
            <a:ext cx="5100064" cy="1143268"/>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lphaUcPeriod"/>
            </a:pPr>
            <a:r>
              <a:rPr lang="en-US" sz="1200" dirty="0">
                <a:solidFill>
                  <a:srgbClr val="000000"/>
                </a:solidFill>
                <a:latin typeface="Comic Sans MS"/>
                <a:cs typeface="Comic Sans MS"/>
              </a:rPr>
              <a:t>The belief that God gives people the opportunity to make decisions for themselves in knowledge of the consequences their decisions may cause. </a:t>
            </a:r>
          </a:p>
          <a:p>
            <a:pPr marL="457200" indent="-457200">
              <a:buAutoNum type="alphaUcPeriod"/>
            </a:pPr>
            <a:endParaRPr lang="en-US" sz="1200" dirty="0">
              <a:solidFill>
                <a:srgbClr val="000000"/>
              </a:solidFill>
              <a:latin typeface="Comic Sans MS"/>
              <a:cs typeface="Comic Sans MS"/>
            </a:endParaRPr>
          </a:p>
          <a:p>
            <a:pPr marL="457200" indent="-457200">
              <a:buFontTx/>
              <a:buAutoNum type="alphaUcPeriod"/>
            </a:pPr>
            <a:r>
              <a:rPr lang="en-US" sz="1200" dirty="0">
                <a:solidFill>
                  <a:srgbClr val="000000"/>
                </a:solidFill>
                <a:latin typeface="Comic Sans MS"/>
                <a:cs typeface="Comic Sans MS"/>
              </a:rPr>
              <a:t>Suffering is the state of undergoing pain, distress or hardship.</a:t>
            </a:r>
          </a:p>
        </p:txBody>
      </p:sp>
      <p:sp>
        <p:nvSpPr>
          <p:cNvPr id="4" name="Rectangle 3">
            <a:extLst>
              <a:ext uri="{FF2B5EF4-FFF2-40B4-BE49-F238E27FC236}">
                <a16:creationId xmlns:a16="http://schemas.microsoft.com/office/drawing/2014/main" id="{6422E813-6D02-4433-B10A-0D3CFDBDEA93}"/>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1.5 </a:t>
            </a:r>
            <a:r>
              <a:rPr lang="en-GB" sz="1100" b="1" u="sng" kern="0" dirty="0">
                <a:solidFill>
                  <a:srgbClr val="000000"/>
                </a:solidFill>
                <a:latin typeface="Comic Sans MS" pitchFamily="66"/>
              </a:rPr>
              <a:t>Suffering and causing suffering to others.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P150-151 Islam: 134-135</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religious attitudes to suffering.</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attitu</a:t>
            </a:r>
            <a:r>
              <a:rPr lang="en-GB" sz="1100" kern="0" dirty="0">
                <a:solidFill>
                  <a:srgbClr val="000000"/>
                </a:solidFill>
                <a:latin typeface="Comic Sans MS" pitchFamily="66"/>
              </a:rPr>
              <a:t>des on what they should do if they cause suffering to others.</a:t>
            </a:r>
          </a:p>
        </p:txBody>
      </p:sp>
      <p:sp>
        <p:nvSpPr>
          <p:cNvPr id="5" name="Rectangle 17">
            <a:extLst>
              <a:ext uri="{FF2B5EF4-FFF2-40B4-BE49-F238E27FC236}">
                <a16:creationId xmlns:a16="http://schemas.microsoft.com/office/drawing/2014/main" id="{F8370B58-132C-406B-9248-405D2A3BDD58}"/>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21</a:t>
            </a:r>
          </a:p>
        </p:txBody>
      </p:sp>
      <p:sp>
        <p:nvSpPr>
          <p:cNvPr id="6" name="Rounded Rectangle 7">
            <a:extLst>
              <a:ext uri="{FF2B5EF4-FFF2-40B4-BE49-F238E27FC236}">
                <a16:creationId xmlns:a16="http://schemas.microsoft.com/office/drawing/2014/main" id="{65DC9494-94F3-4F53-A708-B2775F2C2F69}"/>
              </a:ext>
            </a:extLst>
          </p:cNvPr>
          <p:cNvSpPr/>
          <p:nvPr/>
        </p:nvSpPr>
        <p:spPr>
          <a:xfrm>
            <a:off x="166256" y="935697"/>
            <a:ext cx="6525487" cy="769441"/>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algn="ctr"/>
            <a:r>
              <a:rPr lang="en-US" sz="1100" dirty="0">
                <a:solidFill>
                  <a:srgbClr val="000000"/>
                </a:solidFill>
                <a:latin typeface="Comic Sans MS"/>
                <a:cs typeface="Comic Sans MS"/>
              </a:rPr>
              <a:t>For many people, suffering is an unfortunate part of living. </a:t>
            </a:r>
          </a:p>
          <a:p>
            <a:pPr algn="ctr"/>
            <a:r>
              <a:rPr lang="en-US" sz="1100" dirty="0">
                <a:solidFill>
                  <a:srgbClr val="000000"/>
                </a:solidFill>
                <a:latin typeface="Comic Sans MS"/>
                <a:cs typeface="Comic Sans MS"/>
              </a:rPr>
              <a:t>It may be caused by something natural, such as illness, or it may be due to how people have behaved or how somebody else has behaved. </a:t>
            </a:r>
          </a:p>
        </p:txBody>
      </p:sp>
      <p:sp>
        <p:nvSpPr>
          <p:cNvPr id="7" name="Rectangle 6">
            <a:extLst>
              <a:ext uri="{FF2B5EF4-FFF2-40B4-BE49-F238E27FC236}">
                <a16:creationId xmlns:a16="http://schemas.microsoft.com/office/drawing/2014/main" id="{7B4DD951-3BD7-4C3C-A84D-97A569C46649}"/>
              </a:ext>
            </a:extLst>
          </p:cNvPr>
          <p:cNvSpPr/>
          <p:nvPr/>
        </p:nvSpPr>
        <p:spPr>
          <a:xfrm>
            <a:off x="166254" y="1702907"/>
            <a:ext cx="6525487" cy="61863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en-GB" sz="1100" b="0" u="sng" strike="noStrike" kern="0" cap="none" spc="0" baseline="0" dirty="0">
                <a:solidFill>
                  <a:srgbClr val="000000"/>
                </a:solidFill>
                <a:uFillTx/>
                <a:latin typeface="Comic Sans MS" pitchFamily="66"/>
              </a:rPr>
              <a:t>Task A: </a:t>
            </a:r>
            <a:r>
              <a:rPr lang="en-GB" sz="1100" u="sng" dirty="0">
                <a:solidFill>
                  <a:srgbClr val="000000"/>
                </a:solidFill>
                <a:latin typeface="Comic Sans MS" charset="0"/>
              </a:rPr>
              <a:t>Write down everything you already know about Christian and Muslim views towards suffering</a:t>
            </a:r>
            <a:r>
              <a:rPr lang="en-GB" sz="1100" b="1" u="sng" dirty="0">
                <a:solidFill>
                  <a:srgbClr val="000000"/>
                </a:solidFill>
                <a:latin typeface="Comic Sans MS" charset="0"/>
              </a:rPr>
              <a:t>.</a:t>
            </a:r>
          </a:p>
          <a:p>
            <a:pPr marL="342900" indent="-342900">
              <a:spcBef>
                <a:spcPct val="50000"/>
              </a:spcBef>
              <a:buFont typeface="+mj-lt"/>
              <a:buAutoNum type="arabicPeriod"/>
            </a:pPr>
            <a:r>
              <a:rPr lang="en-GB" sz="1100" dirty="0">
                <a:solidFill>
                  <a:srgbClr val="000000"/>
                </a:solidFill>
                <a:latin typeface="Comic Sans MS" charset="0"/>
              </a:rPr>
              <a:t>Where does it come from?</a:t>
            </a: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r>
              <a:rPr lang="en-GB" sz="1100" dirty="0">
                <a:solidFill>
                  <a:srgbClr val="000000"/>
                </a:solidFill>
                <a:latin typeface="Comic Sans MS" charset="0"/>
              </a:rPr>
              <a:t>Why do we have it?</a:t>
            </a: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r>
              <a:rPr lang="en-GB" sz="1100" dirty="0">
                <a:solidFill>
                  <a:srgbClr val="000000"/>
                </a:solidFill>
                <a:latin typeface="Comic Sans MS" charset="0"/>
              </a:rPr>
              <a:t>Why do some think God allows it?</a:t>
            </a: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endParaRPr lang="en-GB" sz="1100" dirty="0">
              <a:solidFill>
                <a:srgbClr val="000000"/>
              </a:solidFill>
              <a:latin typeface="Comic Sans MS" charset="0"/>
            </a:endParaRPr>
          </a:p>
          <a:p>
            <a:pPr marL="342900" indent="-342900">
              <a:spcBef>
                <a:spcPct val="50000"/>
              </a:spcBef>
              <a:buFont typeface="+mj-lt"/>
              <a:buAutoNum type="arabicPeriod"/>
            </a:pPr>
            <a:r>
              <a:rPr lang="en-GB" sz="1100" dirty="0">
                <a:solidFill>
                  <a:srgbClr val="000000"/>
                </a:solidFill>
                <a:latin typeface="Comic Sans MS" charset="0"/>
              </a:rPr>
              <a:t>How does it link to the problem of evil?</a:t>
            </a:r>
            <a:endParaRPr lang="en-GB" sz="1100" u="sng" dirty="0">
              <a:solidFill>
                <a:srgbClr val="000000"/>
              </a:solidFill>
              <a:latin typeface="Comic Sans MS" charset="0"/>
            </a:endParaRPr>
          </a:p>
          <a:p>
            <a:pPr marL="342900" indent="-342900">
              <a:spcBef>
                <a:spcPct val="50000"/>
              </a:spcBef>
              <a:buFont typeface="+mj-lt"/>
              <a:buAutoNum type="arabicPeriod"/>
            </a:pPr>
            <a:endParaRPr lang="en-GB" sz="1100" u="sng" dirty="0">
              <a:solidFill>
                <a:srgbClr val="000000"/>
              </a:solidFill>
              <a:latin typeface="Comic Sans MS" charset="0"/>
            </a:endParaRPr>
          </a:p>
          <a:p>
            <a:pPr marL="342900" indent="-342900">
              <a:spcBef>
                <a:spcPct val="50000"/>
              </a:spcBef>
              <a:buFont typeface="+mj-lt"/>
              <a:buAutoNum type="arabicPeriod"/>
            </a:pPr>
            <a:endParaRPr lang="en-GB" sz="1100" u="sng" dirty="0">
              <a:solidFill>
                <a:srgbClr val="000000"/>
              </a:solidFill>
              <a:latin typeface="Comic Sans MS" charset="0"/>
            </a:endParaRPr>
          </a:p>
          <a:p>
            <a:pPr marL="342900" indent="-342900">
              <a:spcBef>
                <a:spcPct val="50000"/>
              </a:spcBef>
              <a:buFont typeface="+mj-lt"/>
              <a:buAutoNum type="arabicPeriod"/>
            </a:pPr>
            <a:endParaRPr lang="en-GB" sz="1100" u="sng" dirty="0">
              <a:solidFill>
                <a:srgbClr val="000000"/>
              </a:solidFill>
              <a:latin typeface="Comic Sans MS" charset="0"/>
            </a:endParaRPr>
          </a:p>
          <a:p>
            <a:pPr marL="342900" indent="-342900">
              <a:spcBef>
                <a:spcPct val="50000"/>
              </a:spcBef>
              <a:buFont typeface="+mj-lt"/>
              <a:buAutoNum type="arabicPeriod"/>
            </a:pPr>
            <a:endParaRPr lang="en-GB" sz="1100" u="sng" dirty="0">
              <a:solidFill>
                <a:srgbClr val="000000"/>
              </a:solidFill>
              <a:latin typeface="Comic Sans MS" charset="0"/>
            </a:endParaRPr>
          </a:p>
        </p:txBody>
      </p:sp>
      <p:sp>
        <p:nvSpPr>
          <p:cNvPr id="8" name="Rectangle 7">
            <a:extLst>
              <a:ext uri="{FF2B5EF4-FFF2-40B4-BE49-F238E27FC236}">
                <a16:creationId xmlns:a16="http://schemas.microsoft.com/office/drawing/2014/main" id="{3A797177-1914-4BB8-86A8-886A6740B118}"/>
              </a:ext>
            </a:extLst>
          </p:cNvPr>
          <p:cNvSpPr/>
          <p:nvPr/>
        </p:nvSpPr>
        <p:spPr>
          <a:xfrm>
            <a:off x="165808" y="7879539"/>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B</a:t>
            </a:r>
            <a:r>
              <a:rPr lang="en-GB" sz="1100" u="sng" kern="0" dirty="0">
                <a:solidFill>
                  <a:srgbClr val="000000"/>
                </a:solidFill>
                <a:latin typeface="Comic Sans MS" pitchFamily="66"/>
              </a:rPr>
              <a:t>: </a:t>
            </a:r>
            <a:r>
              <a:rPr lang="en-GB" sz="1100" b="0" i="0" u="sng" strike="noStrike" kern="0" cap="none" spc="0" baseline="0" dirty="0">
                <a:solidFill>
                  <a:srgbClr val="000000"/>
                </a:solidFill>
                <a:uFillTx/>
                <a:latin typeface="Comic Sans MS" pitchFamily="66"/>
              </a:rPr>
              <a:t>Key Word Match- Research to help you/ Use the textbook </a:t>
            </a:r>
            <a:endParaRPr lang="en-GB" sz="1100" b="0" i="0" u="none" strike="noStrike" kern="0" cap="none" spc="0" baseline="0" dirty="0">
              <a:solidFill>
                <a:srgbClr val="000000"/>
              </a:solidFill>
              <a:uFillTx/>
              <a:latin typeface="Comic Sans MS" pitchFamily="66"/>
            </a:endParaRPr>
          </a:p>
        </p:txBody>
      </p:sp>
      <p:sp>
        <p:nvSpPr>
          <p:cNvPr id="9" name="Rounded Rectangle 6">
            <a:extLst>
              <a:ext uri="{FF2B5EF4-FFF2-40B4-BE49-F238E27FC236}">
                <a16:creationId xmlns:a16="http://schemas.microsoft.com/office/drawing/2014/main" id="{52E47A33-869E-4316-BD0A-E73A6B7A4E8D}"/>
              </a:ext>
            </a:extLst>
          </p:cNvPr>
          <p:cNvSpPr/>
          <p:nvPr/>
        </p:nvSpPr>
        <p:spPr>
          <a:xfrm>
            <a:off x="165808" y="8251364"/>
            <a:ext cx="1420432" cy="1233550"/>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rabicPeriod"/>
            </a:pPr>
            <a:r>
              <a:rPr lang="en-US" sz="1200" dirty="0">
                <a:solidFill>
                  <a:srgbClr val="000000"/>
                </a:solidFill>
                <a:latin typeface="Comic Sans MS"/>
                <a:cs typeface="Comic Sans MS"/>
              </a:rPr>
              <a:t>Free Will</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Suffering </a:t>
            </a:r>
          </a:p>
        </p:txBody>
      </p:sp>
    </p:spTree>
    <p:custDataLst>
      <p:tags r:id="rId1"/>
    </p:custDataLst>
    <p:extLst>
      <p:ext uri="{BB962C8B-B14F-4D97-AF65-F5344CB8AC3E}">
        <p14:creationId xmlns:p14="http://schemas.microsoft.com/office/powerpoint/2010/main" val="247180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9C3C9E0-D7EF-42E1-96B7-2FBE41CF10B6}"/>
              </a:ext>
            </a:extLst>
          </p:cNvPr>
          <p:cNvGraphicFramePr>
            <a:graphicFrameLocks noGrp="1"/>
          </p:cNvGraphicFramePr>
          <p:nvPr>
            <p:extLst>
              <p:ext uri="{D42A27DB-BD31-4B8C-83A1-F6EECF244321}">
                <p14:modId xmlns:p14="http://schemas.microsoft.com/office/powerpoint/2010/main" val="1490448058"/>
              </p:ext>
            </p:extLst>
          </p:nvPr>
        </p:nvGraphicFramePr>
        <p:xfrm>
          <a:off x="166254" y="6840401"/>
          <a:ext cx="6525486" cy="2865120"/>
        </p:xfrm>
        <a:graphic>
          <a:graphicData uri="http://schemas.openxmlformats.org/drawingml/2006/table">
            <a:tbl>
              <a:tblPr firstRow="1" bandRow="1">
                <a:tableStyleId>{5C22544A-7EE6-4342-B048-85BDC9FD1C3A}</a:tableStyleId>
              </a:tblPr>
              <a:tblGrid>
                <a:gridCol w="3262743">
                  <a:extLst>
                    <a:ext uri="{9D8B030D-6E8A-4147-A177-3AD203B41FA5}">
                      <a16:colId xmlns:a16="http://schemas.microsoft.com/office/drawing/2014/main" val="1896353618"/>
                    </a:ext>
                  </a:extLst>
                </a:gridCol>
                <a:gridCol w="3262743">
                  <a:extLst>
                    <a:ext uri="{9D8B030D-6E8A-4147-A177-3AD203B41FA5}">
                      <a16:colId xmlns:a16="http://schemas.microsoft.com/office/drawing/2014/main" val="1501516054"/>
                    </a:ext>
                  </a:extLst>
                </a:gridCol>
              </a:tblGrid>
              <a:tr h="24680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sng" dirty="0">
                          <a:solidFill>
                            <a:schemeClr val="tx1"/>
                          </a:solidFill>
                          <a:latin typeface="Comic Sans MS" panose="030F0702030302020204" pitchFamily="66" charset="0"/>
                        </a:rPr>
                        <a:t>Muslim attitudes towards suffering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2987498"/>
                  </a:ext>
                </a:extLst>
              </a:tr>
              <a:tr h="2392529">
                <a:tc>
                  <a:txBody>
                    <a:bodyPr/>
                    <a:lstStyle/>
                    <a:p>
                      <a:r>
                        <a:rPr lang="en-GB" sz="1100" b="0" i="0" dirty="0">
                          <a:solidFill>
                            <a:schemeClr val="tx1"/>
                          </a:solidFill>
                          <a:latin typeface="Comic Sans MS" panose="030F0702030302020204" pitchFamily="66" charset="0"/>
                        </a:rPr>
                        <a:t>What do Muslims believe? </a:t>
                      </a: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chemeClr val="tx1"/>
                          </a:solidFill>
                          <a:latin typeface="Comic Sans MS" panose="030F0702030302020204" pitchFamily="66" charset="0"/>
                        </a:rPr>
                        <a:t>What do Muslims consider suffering to be?</a:t>
                      </a: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p>
                      <a:r>
                        <a:rPr lang="en-GB" sz="1100" b="0" i="0" dirty="0">
                          <a:solidFill>
                            <a:schemeClr val="tx1"/>
                          </a:solidFill>
                          <a:latin typeface="Comic Sans MS" panose="030F0702030302020204" pitchFamily="66" charset="0"/>
                        </a:rPr>
                        <a:t>“You are sure to be tested through your possessions and persons; you are sure to hear much that is hurtful…If you are steadfast and mindful of God, that is the best course.”</a:t>
                      </a:r>
                    </a:p>
                    <a:p>
                      <a:pPr algn="r"/>
                      <a:r>
                        <a:rPr lang="en-GB" sz="1100" b="0" i="0" dirty="0">
                          <a:solidFill>
                            <a:schemeClr val="tx1"/>
                          </a:solidFill>
                          <a:latin typeface="Comic Sans MS" panose="030F0702030302020204" pitchFamily="66" charset="0"/>
                        </a:rPr>
                        <a:t>Qur’an 3:186</a:t>
                      </a:r>
                    </a:p>
                    <a:p>
                      <a:pPr algn="r"/>
                      <a:endParaRPr lang="en-GB" sz="1100" b="0" i="0" dirty="0">
                        <a:solidFill>
                          <a:schemeClr val="tx1"/>
                        </a:solidFill>
                        <a:latin typeface="Comic Sans MS" panose="030F0702030302020204" pitchFamily="66" charset="0"/>
                      </a:endParaRPr>
                    </a:p>
                    <a:p>
                      <a:pPr algn="r"/>
                      <a:endParaRPr lang="en-GB" sz="1100" b="0" i="0" dirty="0">
                        <a:solidFill>
                          <a:schemeClr val="tx1"/>
                        </a:solidFill>
                        <a:latin typeface="Comic Sans MS" panose="030F0702030302020204" pitchFamily="66" charset="0"/>
                      </a:endParaRPr>
                    </a:p>
                    <a:p>
                      <a:pPr algn="r"/>
                      <a:endParaRPr lang="en-GB" sz="1100" b="0" i="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369939"/>
                  </a:ext>
                </a:extLst>
              </a:tr>
            </a:tbl>
          </a:graphicData>
        </a:graphic>
      </p:graphicFrame>
      <p:sp>
        <p:nvSpPr>
          <p:cNvPr id="7" name="Rectangle 6">
            <a:extLst>
              <a:ext uri="{FF2B5EF4-FFF2-40B4-BE49-F238E27FC236}">
                <a16:creationId xmlns:a16="http://schemas.microsoft.com/office/drawing/2014/main" id="{4284B1EC-3E70-4402-9C31-D54292F09991}"/>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1.5 </a:t>
            </a:r>
            <a:r>
              <a:rPr lang="en-GB" sz="1100" b="1" u="sng" kern="0" dirty="0">
                <a:solidFill>
                  <a:srgbClr val="000000"/>
                </a:solidFill>
                <a:latin typeface="Comic Sans MS" pitchFamily="66"/>
              </a:rPr>
              <a:t>Suffering and causing suffering to others.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P150-151 Islam: 134-135</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religious attitudes to suffering.</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attitu</a:t>
            </a:r>
            <a:r>
              <a:rPr lang="en-GB" sz="1100" kern="0" dirty="0">
                <a:solidFill>
                  <a:srgbClr val="000000"/>
                </a:solidFill>
                <a:latin typeface="Comic Sans MS" pitchFamily="66"/>
              </a:rPr>
              <a:t>des on what they should do if they cause suffering to others.</a:t>
            </a:r>
          </a:p>
        </p:txBody>
      </p:sp>
      <p:sp>
        <p:nvSpPr>
          <p:cNvPr id="8" name="Rectangle 17">
            <a:extLst>
              <a:ext uri="{FF2B5EF4-FFF2-40B4-BE49-F238E27FC236}">
                <a16:creationId xmlns:a16="http://schemas.microsoft.com/office/drawing/2014/main" id="{3AEB3211-74C9-49CF-BAE6-C2F0F5C19308}"/>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22</a:t>
            </a:r>
          </a:p>
        </p:txBody>
      </p:sp>
      <p:sp>
        <p:nvSpPr>
          <p:cNvPr id="9" name="Rectangle 8">
            <a:extLst>
              <a:ext uri="{FF2B5EF4-FFF2-40B4-BE49-F238E27FC236}">
                <a16:creationId xmlns:a16="http://schemas.microsoft.com/office/drawing/2014/main" id="{B88341EE-763A-4D6B-A34D-D74A7CBEA566}"/>
              </a:ext>
            </a:extLst>
          </p:cNvPr>
          <p:cNvSpPr/>
          <p:nvPr/>
        </p:nvSpPr>
        <p:spPr>
          <a:xfrm>
            <a:off x="166256" y="935697"/>
            <a:ext cx="6525487" cy="82599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C: Answer the questions on Christiana and Muslim views towards suffering</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Christianity (P150-151) and Islam (134-135) Explain the quotes.</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1" strike="noStrike" kern="0" cap="none" spc="0" baseline="0" dirty="0">
                <a:solidFill>
                  <a:srgbClr val="000000"/>
                </a:solidFill>
                <a:uFillTx/>
                <a:latin typeface="Comic Sans MS" pitchFamily="66"/>
              </a:rPr>
              <a:t>Ignore </a:t>
            </a:r>
            <a:r>
              <a:rPr lang="en-GB" sz="1100" i="1" kern="0" dirty="0">
                <a:solidFill>
                  <a:srgbClr val="000000"/>
                </a:solidFill>
                <a:latin typeface="Comic Sans MS" pitchFamily="66"/>
              </a:rPr>
              <a:t>the case studies for now- we will look at them later</a:t>
            </a:r>
            <a:endParaRPr lang="en-GB" sz="1100" b="0" i="1" strike="noStrike" kern="0" cap="none" spc="0" baseline="0" dirty="0">
              <a:solidFill>
                <a:srgbClr val="000000"/>
              </a:solidFill>
              <a:uFillTx/>
              <a:latin typeface="Comic Sans MS" pitchFamily="66"/>
            </a:endParaRPr>
          </a:p>
        </p:txBody>
      </p:sp>
      <p:graphicFrame>
        <p:nvGraphicFramePr>
          <p:cNvPr id="10" name="Table 9">
            <a:extLst>
              <a:ext uri="{FF2B5EF4-FFF2-40B4-BE49-F238E27FC236}">
                <a16:creationId xmlns:a16="http://schemas.microsoft.com/office/drawing/2014/main" id="{175B78F4-DDDA-41BB-956D-D54A4803AD65}"/>
              </a:ext>
            </a:extLst>
          </p:cNvPr>
          <p:cNvGraphicFramePr>
            <a:graphicFrameLocks noGrp="1"/>
          </p:cNvGraphicFramePr>
          <p:nvPr>
            <p:extLst>
              <p:ext uri="{D42A27DB-BD31-4B8C-83A1-F6EECF244321}">
                <p14:modId xmlns:p14="http://schemas.microsoft.com/office/powerpoint/2010/main" val="435630366"/>
              </p:ext>
            </p:extLst>
          </p:nvPr>
        </p:nvGraphicFramePr>
        <p:xfrm>
          <a:off x="166255" y="1761693"/>
          <a:ext cx="6525486" cy="2639335"/>
        </p:xfrm>
        <a:graphic>
          <a:graphicData uri="http://schemas.openxmlformats.org/drawingml/2006/table">
            <a:tbl>
              <a:tblPr firstRow="1" bandRow="1">
                <a:tableStyleId>{5C22544A-7EE6-4342-B048-85BDC9FD1C3A}</a:tableStyleId>
              </a:tblPr>
              <a:tblGrid>
                <a:gridCol w="3262743">
                  <a:extLst>
                    <a:ext uri="{9D8B030D-6E8A-4147-A177-3AD203B41FA5}">
                      <a16:colId xmlns:a16="http://schemas.microsoft.com/office/drawing/2014/main" val="282228907"/>
                    </a:ext>
                  </a:extLst>
                </a:gridCol>
                <a:gridCol w="3262743">
                  <a:extLst>
                    <a:ext uri="{9D8B030D-6E8A-4147-A177-3AD203B41FA5}">
                      <a16:colId xmlns:a16="http://schemas.microsoft.com/office/drawing/2014/main" val="297725857"/>
                    </a:ext>
                  </a:extLst>
                </a:gridCol>
              </a:tblGrid>
              <a:tr h="2201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u="sng" dirty="0">
                          <a:solidFill>
                            <a:schemeClr val="tx1"/>
                          </a:solidFill>
                          <a:latin typeface="Comic Sans MS" panose="030F0702030302020204" pitchFamily="66" charset="0"/>
                        </a:rPr>
                        <a:t>Christian attitudes towards suffering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4553068"/>
                  </a:ext>
                </a:extLst>
              </a:tr>
              <a:tr h="2380255">
                <a:tc>
                  <a:txBody>
                    <a:bodyPr/>
                    <a:lstStyle/>
                    <a:p>
                      <a:pPr algn="ctr"/>
                      <a:r>
                        <a:rPr lang="en-GB" sz="1100" b="0" u="none" dirty="0">
                          <a:solidFill>
                            <a:schemeClr val="tx1"/>
                          </a:solidFill>
                          <a:latin typeface="Comic Sans MS" panose="030F0702030302020204" pitchFamily="66" charset="0"/>
                        </a:rPr>
                        <a:t>What do Christians think about suffering?</a:t>
                      </a:r>
                    </a:p>
                    <a:p>
                      <a:pPr algn="ctr"/>
                      <a:endParaRPr lang="en-GB" sz="1100" b="0" u="none" dirty="0">
                        <a:solidFill>
                          <a:schemeClr val="tx1"/>
                        </a:solidFill>
                        <a:latin typeface="Comic Sans MS" panose="030F0702030302020204" pitchFamily="66" charset="0"/>
                      </a:endParaRPr>
                    </a:p>
                    <a:p>
                      <a:pPr algn="ctr"/>
                      <a:endParaRPr lang="en-GB" sz="1100" b="0" u="none" dirty="0">
                        <a:solidFill>
                          <a:schemeClr val="tx1"/>
                        </a:solidFill>
                        <a:latin typeface="Comic Sans MS" panose="030F0702030302020204" pitchFamily="66" charset="0"/>
                      </a:endParaRPr>
                    </a:p>
                    <a:p>
                      <a:pPr algn="ctr"/>
                      <a:endParaRPr lang="en-GB" sz="1100" b="0" u="none" dirty="0">
                        <a:solidFill>
                          <a:schemeClr val="tx1"/>
                        </a:solidFill>
                        <a:latin typeface="Comic Sans MS" panose="030F0702030302020204" pitchFamily="66" charset="0"/>
                      </a:endParaRPr>
                    </a:p>
                    <a:p>
                      <a:pPr algn="ctr"/>
                      <a:endParaRPr lang="en-GB" sz="1100" b="0" u="none" dirty="0">
                        <a:solidFill>
                          <a:schemeClr val="tx1"/>
                        </a:solidFill>
                        <a:latin typeface="Comic Sans MS" panose="030F0702030302020204" pitchFamily="66" charset="0"/>
                      </a:endParaRPr>
                    </a:p>
                    <a:p>
                      <a:pPr algn="l"/>
                      <a:r>
                        <a:rPr lang="en-GB" sz="1100" b="0" u="none" dirty="0">
                          <a:solidFill>
                            <a:schemeClr val="tx1"/>
                          </a:solidFill>
                          <a:latin typeface="Comic Sans MS" panose="030F0702030302020204" pitchFamily="66" charset="0"/>
                        </a:rPr>
                        <a:t>“We also glory in our sufferings, because we know that suffering perseverance, character, and character, hope.” </a:t>
                      </a:r>
                    </a:p>
                    <a:p>
                      <a:pPr algn="r"/>
                      <a:r>
                        <a:rPr lang="en-GB" sz="1100" b="0" u="none" dirty="0">
                          <a:solidFill>
                            <a:schemeClr val="tx1"/>
                          </a:solidFill>
                          <a:latin typeface="Comic Sans MS" panose="030F0702030302020204" pitchFamily="66" charset="0"/>
                        </a:rPr>
                        <a:t>Romans 5:3-4</a:t>
                      </a:r>
                    </a:p>
                    <a:p>
                      <a:endParaRPr lang="en-GB" sz="11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dirty="0">
                          <a:solidFill>
                            <a:schemeClr val="tx1"/>
                          </a:solidFill>
                          <a:latin typeface="Comic Sans MS" panose="030F0702030302020204" pitchFamily="66" charset="0"/>
                        </a:rPr>
                        <a:t>How do Christians look to Jesus during times of  suffering?</a:t>
                      </a:r>
                    </a:p>
                    <a:p>
                      <a:endParaRPr lang="en-GB" sz="1100" b="0" dirty="0">
                        <a:solidFill>
                          <a:schemeClr val="tx1"/>
                        </a:solidFill>
                        <a:latin typeface="Comic Sans MS" panose="030F0702030302020204" pitchFamily="66" charset="0"/>
                      </a:endParaRPr>
                    </a:p>
                    <a:p>
                      <a:endParaRPr lang="en-GB" sz="1100" b="0" dirty="0">
                        <a:solidFill>
                          <a:schemeClr val="tx1"/>
                        </a:solidFill>
                        <a:latin typeface="Comic Sans MS" panose="030F0702030302020204" pitchFamily="66" charset="0"/>
                      </a:endParaRPr>
                    </a:p>
                    <a:p>
                      <a:endParaRPr lang="en-GB" sz="1100" b="0" dirty="0">
                        <a:solidFill>
                          <a:schemeClr val="tx1"/>
                        </a:solidFill>
                        <a:latin typeface="Comic Sans MS" panose="030F0702030302020204" pitchFamily="66" charset="0"/>
                      </a:endParaRPr>
                    </a:p>
                    <a:p>
                      <a:endParaRPr lang="en-GB" sz="1100" b="0" dirty="0">
                        <a:solidFill>
                          <a:schemeClr val="tx1"/>
                        </a:solidFill>
                        <a:latin typeface="Comic Sans MS" panose="030F0702030302020204" pitchFamily="66" charset="0"/>
                      </a:endParaRPr>
                    </a:p>
                    <a:p>
                      <a:pPr algn="l"/>
                      <a:r>
                        <a:rPr lang="en-GB" sz="1100" b="0" dirty="0">
                          <a:solidFill>
                            <a:schemeClr val="tx1"/>
                          </a:solidFill>
                          <a:latin typeface="Comic Sans MS" panose="030F0702030302020204" pitchFamily="66" charset="0"/>
                        </a:rPr>
                        <a:t>“We are never really happy until we try to brighten the lives of others.”</a:t>
                      </a:r>
                    </a:p>
                    <a:p>
                      <a:pPr algn="r"/>
                      <a:r>
                        <a:rPr lang="en-GB" sz="1100" b="0" dirty="0">
                          <a:solidFill>
                            <a:schemeClr val="tx1"/>
                          </a:solidFill>
                          <a:latin typeface="Comic Sans MS" panose="030F0702030302020204" pitchFamily="66" charset="0"/>
                        </a:rPr>
                        <a:t>Helen Keller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192147"/>
                  </a:ext>
                </a:extLst>
              </a:tr>
            </a:tbl>
          </a:graphicData>
        </a:graphic>
      </p:graphicFrame>
      <p:graphicFrame>
        <p:nvGraphicFramePr>
          <p:cNvPr id="11" name="Table 10">
            <a:extLst>
              <a:ext uri="{FF2B5EF4-FFF2-40B4-BE49-F238E27FC236}">
                <a16:creationId xmlns:a16="http://schemas.microsoft.com/office/drawing/2014/main" id="{9F6B809A-747A-4079-8D8C-C3AF265190E2}"/>
              </a:ext>
            </a:extLst>
          </p:cNvPr>
          <p:cNvGraphicFramePr>
            <a:graphicFrameLocks noGrp="1"/>
          </p:cNvGraphicFramePr>
          <p:nvPr>
            <p:extLst>
              <p:ext uri="{D42A27DB-BD31-4B8C-83A1-F6EECF244321}">
                <p14:modId xmlns:p14="http://schemas.microsoft.com/office/powerpoint/2010/main" val="2153532910"/>
              </p:ext>
            </p:extLst>
          </p:nvPr>
        </p:nvGraphicFramePr>
        <p:xfrm>
          <a:off x="166255" y="4401028"/>
          <a:ext cx="6525486" cy="2439373"/>
        </p:xfrm>
        <a:graphic>
          <a:graphicData uri="http://schemas.openxmlformats.org/drawingml/2006/table">
            <a:tbl>
              <a:tblPr firstRow="1" bandRow="1">
                <a:tableStyleId>{5C22544A-7EE6-4342-B048-85BDC9FD1C3A}</a:tableStyleId>
              </a:tblPr>
              <a:tblGrid>
                <a:gridCol w="3262743">
                  <a:extLst>
                    <a:ext uri="{9D8B030D-6E8A-4147-A177-3AD203B41FA5}">
                      <a16:colId xmlns:a16="http://schemas.microsoft.com/office/drawing/2014/main" val="2796586749"/>
                    </a:ext>
                  </a:extLst>
                </a:gridCol>
                <a:gridCol w="3262743">
                  <a:extLst>
                    <a:ext uri="{9D8B030D-6E8A-4147-A177-3AD203B41FA5}">
                      <a16:colId xmlns:a16="http://schemas.microsoft.com/office/drawing/2014/main" val="3590655578"/>
                    </a:ext>
                  </a:extLst>
                </a:gridCol>
              </a:tblGrid>
              <a:tr h="2439373">
                <a:tc>
                  <a:txBody>
                    <a:bodyPr/>
                    <a:lstStyle/>
                    <a:p>
                      <a:r>
                        <a:rPr lang="en-GB" sz="1100" b="0" dirty="0">
                          <a:solidFill>
                            <a:schemeClr val="tx1"/>
                          </a:solidFill>
                          <a:latin typeface="Comic Sans MS" panose="030F0702030302020204" pitchFamily="66" charset="0"/>
                        </a:rPr>
                        <a:t>Why do some people question God?</a:t>
                      </a:r>
                    </a:p>
                    <a:p>
                      <a:endParaRPr lang="en-GB" sz="1100" b="0" dirty="0">
                        <a:solidFill>
                          <a:schemeClr val="tx1"/>
                        </a:solidFill>
                        <a:latin typeface="Comic Sans MS" panose="030F0702030302020204" pitchFamily="66" charset="0"/>
                      </a:endParaRPr>
                    </a:p>
                    <a:p>
                      <a:endParaRPr lang="en-GB" sz="1100" b="0" dirty="0">
                        <a:solidFill>
                          <a:schemeClr val="tx1"/>
                        </a:solidFill>
                        <a:latin typeface="Comic Sans MS" panose="030F0702030302020204" pitchFamily="66" charset="0"/>
                      </a:endParaRPr>
                    </a:p>
                    <a:p>
                      <a:endParaRPr lang="en-GB" sz="1100" b="0" dirty="0">
                        <a:solidFill>
                          <a:schemeClr val="tx1"/>
                        </a:solidFill>
                        <a:latin typeface="Comic Sans MS" panose="030F0702030302020204" pitchFamily="66" charset="0"/>
                      </a:endParaRPr>
                    </a:p>
                    <a:p>
                      <a:endParaRPr lang="en-GB" sz="1100" b="0" dirty="0">
                        <a:solidFill>
                          <a:schemeClr val="tx1"/>
                        </a:solidFill>
                        <a:latin typeface="Comic Sans MS" panose="030F0702030302020204" pitchFamily="66" charset="0"/>
                      </a:endParaRPr>
                    </a:p>
                    <a:p>
                      <a:endParaRPr lang="en-GB" sz="1100" b="0" dirty="0">
                        <a:solidFill>
                          <a:schemeClr val="tx1"/>
                        </a:solidFill>
                        <a:latin typeface="Comic Sans MS" panose="030F0702030302020204" pitchFamily="66" charset="0"/>
                      </a:endParaRPr>
                    </a:p>
                    <a:p>
                      <a:endParaRPr lang="en-GB" sz="1100" b="0" dirty="0">
                        <a:solidFill>
                          <a:schemeClr val="tx1"/>
                        </a:solidFill>
                        <a:latin typeface="Comic Sans MS" panose="030F0702030302020204" pitchFamily="66" charset="0"/>
                      </a:endParaRPr>
                    </a:p>
                    <a:p>
                      <a:endParaRPr lang="en-GB" sz="1100" b="0" dirty="0">
                        <a:solidFill>
                          <a:schemeClr val="tx1"/>
                        </a:solidFill>
                        <a:latin typeface="Comic Sans MS" panose="030F0702030302020204" pitchFamily="66" charset="0"/>
                      </a:endParaRPr>
                    </a:p>
                    <a:p>
                      <a:r>
                        <a:rPr lang="en-GB" sz="1100" b="0" dirty="0">
                          <a:solidFill>
                            <a:schemeClr val="tx1"/>
                          </a:solidFill>
                          <a:latin typeface="Comic Sans MS" panose="030F0702030302020204" pitchFamily="66" charset="0"/>
                        </a:rPr>
                        <a:t>How does suffering link to Free Will?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dirty="0">
                          <a:solidFill>
                            <a:schemeClr val="tx1"/>
                          </a:solidFill>
                          <a:latin typeface="Comic Sans MS" panose="030F0702030302020204" pitchFamily="66" charset="0"/>
                        </a:rPr>
                        <a:t>What are the consequences of suffering?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2939086"/>
                  </a:ext>
                </a:extLst>
              </a:tr>
            </a:tbl>
          </a:graphicData>
        </a:graphic>
      </p:graphicFrame>
    </p:spTree>
    <p:custDataLst>
      <p:tags r:id="rId1"/>
    </p:custDataLst>
    <p:extLst>
      <p:ext uri="{BB962C8B-B14F-4D97-AF65-F5344CB8AC3E}">
        <p14:creationId xmlns:p14="http://schemas.microsoft.com/office/powerpoint/2010/main" val="3079698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B65D1D-4553-4B06-B508-B8B6A37DE229}"/>
              </a:ext>
            </a:extLst>
          </p:cNvPr>
          <p:cNvSpPr/>
          <p:nvPr/>
        </p:nvSpPr>
        <p:spPr>
          <a:xfrm>
            <a:off x="166252" y="6954314"/>
            <a:ext cx="6525487" cy="2716128"/>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anose="030F0702030302020204" pitchFamily="66" charset="0"/>
              </a:rPr>
              <a:t>Task E: Watch the two videos on the Chapel Hill shooting and answer the questions</a:t>
            </a:r>
          </a:p>
          <a:p>
            <a:r>
              <a:rPr lang="en-GB" sz="1100" dirty="0">
                <a:latin typeface="Comic Sans MS" panose="030F0702030302020204" pitchFamily="66" charset="0"/>
                <a:hlinkClick r:id="rId3"/>
              </a:rPr>
              <a:t>https://www.youtube.com/watch?v=51I8vXrWagI</a:t>
            </a:r>
            <a:r>
              <a:rPr lang="en-GB" sz="1100" dirty="0">
                <a:latin typeface="Comic Sans MS" panose="030F0702030302020204" pitchFamily="66" charset="0"/>
              </a:rPr>
              <a:t>  </a:t>
            </a:r>
          </a:p>
          <a:p>
            <a:pPr marL="228600" indent="-228600">
              <a:buFont typeface="+mj-lt"/>
              <a:buAutoNum type="arabicPeriod"/>
            </a:pPr>
            <a:r>
              <a:rPr lang="en-GB" sz="1100" dirty="0">
                <a:latin typeface="Comic Sans MS" panose="030F0702030302020204" pitchFamily="66" charset="0"/>
              </a:rPr>
              <a:t>What happened?</a:t>
            </a: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r>
              <a:rPr lang="en-GB" sz="1100" dirty="0">
                <a:latin typeface="Comic Sans MS" panose="030F0702030302020204" pitchFamily="66" charset="0"/>
              </a:rPr>
              <a:t>How does this link to hate crime?</a:t>
            </a:r>
          </a:p>
          <a:p>
            <a:pPr marL="171450" indent="-171450">
              <a:buFont typeface="Arial" panose="020B0604020202020204" pitchFamily="34" charset="0"/>
              <a:buChar char="•"/>
            </a:pPr>
            <a:endParaRPr lang="en-GB" sz="1100" dirty="0">
              <a:latin typeface="Comic Sans MS" panose="030F0702030302020204" pitchFamily="66" charset="0"/>
            </a:endParaRPr>
          </a:p>
          <a:p>
            <a:pPr marL="171450" indent="-171450">
              <a:buFont typeface="Arial" panose="020B0604020202020204" pitchFamily="34" charset="0"/>
              <a:buChar char="•"/>
            </a:pPr>
            <a:endParaRPr lang="en-GB" sz="1100" dirty="0">
              <a:latin typeface="Comic Sans MS" panose="030F0702030302020204" pitchFamily="66" charset="0"/>
            </a:endParaRPr>
          </a:p>
          <a:p>
            <a:endParaRPr lang="en-GB" sz="1100" dirty="0">
              <a:latin typeface="Comic Sans MS" panose="030F0702030302020204" pitchFamily="66" charset="0"/>
            </a:endParaRPr>
          </a:p>
          <a:p>
            <a:endParaRPr lang="en-GB" sz="1100" dirty="0">
              <a:latin typeface="Comic Sans MS" panose="030F0702030302020204" pitchFamily="66" charset="0"/>
            </a:endParaRPr>
          </a:p>
          <a:p>
            <a:endParaRPr lang="en-GB" sz="1100" dirty="0">
              <a:latin typeface="Comic Sans MS" panose="030F0702030302020204" pitchFamily="66" charset="0"/>
            </a:endParaRPr>
          </a:p>
        </p:txBody>
      </p:sp>
      <p:sp>
        <p:nvSpPr>
          <p:cNvPr id="2" name="Title 1">
            <a:extLst>
              <a:ext uri="{FF2B5EF4-FFF2-40B4-BE49-F238E27FC236}">
                <a16:creationId xmlns:a16="http://schemas.microsoft.com/office/drawing/2014/main" id="{289984AE-82C8-4285-A44A-40553958FD37}"/>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BDE27AD7-677C-4121-BEC4-F1A98D5BF3A8}"/>
              </a:ext>
            </a:extLst>
          </p:cNvPr>
          <p:cNvGraphicFramePr>
            <a:graphicFrameLocks noGrp="1"/>
          </p:cNvGraphicFramePr>
          <p:nvPr>
            <p:ph idx="1"/>
            <p:extLst>
              <p:ext uri="{D42A27DB-BD31-4B8C-83A1-F6EECF244321}">
                <p14:modId xmlns:p14="http://schemas.microsoft.com/office/powerpoint/2010/main" val="3339205902"/>
              </p:ext>
            </p:extLst>
          </p:nvPr>
        </p:nvGraphicFramePr>
        <p:xfrm>
          <a:off x="166254" y="941667"/>
          <a:ext cx="6525488" cy="2566031"/>
        </p:xfrm>
        <a:graphic>
          <a:graphicData uri="http://schemas.openxmlformats.org/drawingml/2006/table">
            <a:tbl>
              <a:tblPr firstRow="1" bandRow="1">
                <a:tableStyleId>{5C22544A-7EE6-4342-B048-85BDC9FD1C3A}</a:tableStyleId>
              </a:tblPr>
              <a:tblGrid>
                <a:gridCol w="3262744">
                  <a:extLst>
                    <a:ext uri="{9D8B030D-6E8A-4147-A177-3AD203B41FA5}">
                      <a16:colId xmlns:a16="http://schemas.microsoft.com/office/drawing/2014/main" val="1352876984"/>
                    </a:ext>
                  </a:extLst>
                </a:gridCol>
                <a:gridCol w="3262744">
                  <a:extLst>
                    <a:ext uri="{9D8B030D-6E8A-4147-A177-3AD203B41FA5}">
                      <a16:colId xmlns:a16="http://schemas.microsoft.com/office/drawing/2014/main" val="2043800229"/>
                    </a:ext>
                  </a:extLst>
                </a:gridCol>
              </a:tblGrid>
              <a:tr h="2566031">
                <a:tc>
                  <a:txBody>
                    <a:bodyPr/>
                    <a:lstStyle/>
                    <a:p>
                      <a:r>
                        <a:rPr lang="en-GB" sz="1100" b="0" i="0" dirty="0">
                          <a:solidFill>
                            <a:schemeClr val="tx1"/>
                          </a:solidFill>
                          <a:latin typeface="Comic Sans MS" panose="030F0702030302020204" pitchFamily="66" charset="0"/>
                        </a:rPr>
                        <a:t>What does Islam teach about enduring suffering? </a:t>
                      </a:r>
                    </a:p>
                    <a:p>
                      <a:endParaRPr lang="en-GB" sz="1100" b="0" i="0" dirty="0">
                        <a:solidFill>
                          <a:schemeClr val="tx1"/>
                        </a:solidFill>
                        <a:latin typeface="Comic Sans MS" panose="030F0702030302020204" pitchFamily="66" charset="0"/>
                      </a:endParaRPr>
                    </a:p>
                    <a:p>
                      <a:endParaRPr lang="en-GB" sz="1100" b="0" i="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i="0" dirty="0">
                          <a:solidFill>
                            <a:schemeClr val="tx1"/>
                          </a:solidFill>
                          <a:latin typeface="Comic Sans MS" panose="030F0702030302020204" pitchFamily="66" charset="0"/>
                        </a:rPr>
                        <a:t>Why is it wrong to blame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9458248"/>
                  </a:ext>
                </a:extLst>
              </a:tr>
            </a:tbl>
          </a:graphicData>
        </a:graphic>
      </p:graphicFrame>
      <p:sp>
        <p:nvSpPr>
          <p:cNvPr id="5" name="Rectangle 4">
            <a:extLst>
              <a:ext uri="{FF2B5EF4-FFF2-40B4-BE49-F238E27FC236}">
                <a16:creationId xmlns:a16="http://schemas.microsoft.com/office/drawing/2014/main" id="{47EBF81A-EF67-4EFF-917C-9D4F43B1C42D}"/>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1.5 </a:t>
            </a:r>
            <a:r>
              <a:rPr lang="en-GB" sz="1100" b="1" u="sng" kern="0" dirty="0">
                <a:solidFill>
                  <a:srgbClr val="000000"/>
                </a:solidFill>
                <a:latin typeface="Comic Sans MS" pitchFamily="66"/>
              </a:rPr>
              <a:t>Suffering and causing suffering to others.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P150-151 Islam: 134-135</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religious attitudes to suffering.</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attitu</a:t>
            </a:r>
            <a:r>
              <a:rPr lang="en-GB" sz="1100" kern="0" dirty="0">
                <a:solidFill>
                  <a:srgbClr val="000000"/>
                </a:solidFill>
                <a:latin typeface="Comic Sans MS" pitchFamily="66"/>
              </a:rPr>
              <a:t>des on what they should do if they cause suffering to others.</a:t>
            </a:r>
          </a:p>
        </p:txBody>
      </p:sp>
      <p:sp>
        <p:nvSpPr>
          <p:cNvPr id="6" name="Rectangle 17">
            <a:extLst>
              <a:ext uri="{FF2B5EF4-FFF2-40B4-BE49-F238E27FC236}">
                <a16:creationId xmlns:a16="http://schemas.microsoft.com/office/drawing/2014/main" id="{47EA6DDE-55E1-45B2-BF8C-4517B251229E}"/>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23</a:t>
            </a:r>
          </a:p>
        </p:txBody>
      </p:sp>
      <p:sp>
        <p:nvSpPr>
          <p:cNvPr id="7" name="Rectangle 6">
            <a:extLst>
              <a:ext uri="{FF2B5EF4-FFF2-40B4-BE49-F238E27FC236}">
                <a16:creationId xmlns:a16="http://schemas.microsoft.com/office/drawing/2014/main" id="{8E7E04D6-3A02-42ED-8E5D-8AD998AF1E89}"/>
              </a:ext>
            </a:extLst>
          </p:cNvPr>
          <p:cNvSpPr/>
          <p:nvPr/>
        </p:nvSpPr>
        <p:spPr>
          <a:xfrm>
            <a:off x="166253" y="3507698"/>
            <a:ext cx="6525487" cy="3449791"/>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anose="030F0702030302020204" pitchFamily="66" charset="0"/>
              </a:rPr>
              <a:t>Task D: Watch the two videos on the Charleston Church Shooting and answer the questions</a:t>
            </a:r>
          </a:p>
          <a:p>
            <a:pPr marL="171450" indent="-171450">
              <a:buFont typeface="Arial" panose="020B0604020202020204" pitchFamily="34" charset="0"/>
              <a:buChar char="•"/>
            </a:pPr>
            <a:r>
              <a:rPr lang="en-GB" sz="1100" dirty="0">
                <a:latin typeface="Comic Sans MS" panose="030F0702030302020204" pitchFamily="66" charset="0"/>
                <a:hlinkClick r:id="rId4"/>
              </a:rPr>
              <a:t>https://www.youtube.com/watch?v=XdSLp4MmDRM</a:t>
            </a:r>
            <a:r>
              <a:rPr lang="en-GB" sz="1100" dirty="0">
                <a:latin typeface="Comic Sans MS" panose="030F0702030302020204" pitchFamily="66" charset="0"/>
              </a:rPr>
              <a:t>  </a:t>
            </a:r>
          </a:p>
          <a:p>
            <a:pPr marL="171450" indent="-171450">
              <a:buFont typeface="Arial" panose="020B0604020202020204" pitchFamily="34" charset="0"/>
              <a:buChar char="•"/>
            </a:pPr>
            <a:r>
              <a:rPr lang="en-GB" sz="1100" dirty="0">
                <a:latin typeface="Comic Sans MS" panose="030F0702030302020204" pitchFamily="66" charset="0"/>
                <a:hlinkClick r:id="rId5"/>
              </a:rPr>
              <a:t>https://www.youtube.com/watch?v=Ozx0agiAFFQgo</a:t>
            </a:r>
            <a:r>
              <a:rPr lang="en-GB" sz="1100" dirty="0">
                <a:latin typeface="Comic Sans MS" panose="030F0702030302020204" pitchFamily="66" charset="0"/>
              </a:rPr>
              <a:t>  </a:t>
            </a: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r>
              <a:rPr lang="en-GB" sz="1100" dirty="0">
                <a:latin typeface="Comic Sans MS" panose="030F0702030302020204" pitchFamily="66" charset="0"/>
              </a:rPr>
              <a:t>What happened?</a:t>
            </a: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endParaRPr lang="en-GB" sz="1100" dirty="0">
              <a:latin typeface="Comic Sans MS" panose="030F0702030302020204" pitchFamily="66" charset="0"/>
            </a:endParaRPr>
          </a:p>
          <a:p>
            <a:pPr marL="228600" indent="-228600">
              <a:buFont typeface="+mj-lt"/>
              <a:buAutoNum type="arabicPeriod"/>
            </a:pPr>
            <a:r>
              <a:rPr lang="en-GB" sz="1100" dirty="0">
                <a:latin typeface="Comic Sans MS" panose="030F0702030302020204" pitchFamily="66" charset="0"/>
              </a:rPr>
              <a:t>How do Christians respond to this?</a:t>
            </a:r>
          </a:p>
          <a:p>
            <a:pPr marL="171450" indent="-171450">
              <a:buFont typeface="Arial" panose="020B0604020202020204" pitchFamily="34" charset="0"/>
              <a:buChar char="•"/>
            </a:pPr>
            <a:endParaRPr lang="en-GB" sz="1100" dirty="0">
              <a:latin typeface="Comic Sans MS" panose="030F0702030302020204" pitchFamily="66" charset="0"/>
            </a:endParaRPr>
          </a:p>
          <a:p>
            <a:pPr marL="171450" indent="-171450">
              <a:buFont typeface="Arial" panose="020B0604020202020204" pitchFamily="34" charset="0"/>
              <a:buChar char="•"/>
            </a:pPr>
            <a:endParaRPr lang="en-GB" sz="1100" dirty="0">
              <a:latin typeface="Comic Sans MS" panose="030F0702030302020204" pitchFamily="66" charset="0"/>
            </a:endParaRPr>
          </a:p>
          <a:p>
            <a:pPr marL="171450" indent="-171450">
              <a:buFont typeface="Arial" panose="020B0604020202020204" pitchFamily="34" charset="0"/>
              <a:buChar char="•"/>
            </a:pPr>
            <a:endParaRPr lang="en-GB" sz="1100" dirty="0">
              <a:latin typeface="Comic Sans MS" panose="030F0702030302020204" pitchFamily="66" charset="0"/>
            </a:endParaRPr>
          </a:p>
          <a:p>
            <a:pPr marL="171450" indent="-171450">
              <a:buFont typeface="Arial" panose="020B0604020202020204" pitchFamily="34" charset="0"/>
              <a:buChar char="•"/>
            </a:pPr>
            <a:endParaRPr lang="en-GB" sz="1100" dirty="0">
              <a:latin typeface="Comic Sans MS" panose="030F0702030302020204" pitchFamily="66" charset="0"/>
            </a:endParaRPr>
          </a:p>
          <a:p>
            <a:endParaRPr lang="en-GB" sz="1100" dirty="0">
              <a:latin typeface="Comic Sans MS" panose="030F0702030302020204" pitchFamily="66" charset="0"/>
            </a:endParaRPr>
          </a:p>
          <a:p>
            <a:endParaRPr lang="en-GB" sz="1100" dirty="0">
              <a:latin typeface="Comic Sans MS" panose="030F0702030302020204" pitchFamily="66" charset="0"/>
            </a:endParaRPr>
          </a:p>
          <a:p>
            <a:pPr algn="ctr">
              <a:lnSpc>
                <a:spcPct val="150000"/>
              </a:lnSpc>
              <a:defRPr sz="1800" b="0" i="0" u="none" strike="noStrike" kern="0" cap="none" spc="0" baseline="0">
                <a:solidFill>
                  <a:srgbClr val="000000"/>
                </a:solidFill>
                <a:uFillTx/>
              </a:defRPr>
            </a:pPr>
            <a:r>
              <a:rPr lang="en-GB" sz="1100" i="1" dirty="0">
                <a:solidFill>
                  <a:srgbClr val="000000"/>
                </a:solidFill>
                <a:latin typeface="Comic Sans MS" charset="0"/>
              </a:rPr>
              <a:t>This will be helpful for your forgiveness topic too! </a:t>
            </a:r>
          </a:p>
        </p:txBody>
      </p:sp>
    </p:spTree>
    <p:custDataLst>
      <p:tags r:id="rId1"/>
    </p:custDataLst>
    <p:extLst>
      <p:ext uri="{BB962C8B-B14F-4D97-AF65-F5344CB8AC3E}">
        <p14:creationId xmlns:p14="http://schemas.microsoft.com/office/powerpoint/2010/main" val="53194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15288B-79C7-496C-834E-9AAFFDB04795}"/>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1.5 </a:t>
            </a:r>
            <a:r>
              <a:rPr lang="en-GB" sz="1100" b="1" u="sng" kern="0" dirty="0">
                <a:solidFill>
                  <a:srgbClr val="000000"/>
                </a:solidFill>
                <a:latin typeface="Comic Sans MS" pitchFamily="66"/>
              </a:rPr>
              <a:t>Suffering and causing suffering to others.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P150-151 Islam: 134-135</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religious attitudes to suffering.</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attitu</a:t>
            </a:r>
            <a:r>
              <a:rPr lang="en-GB" sz="1100" kern="0" dirty="0">
                <a:solidFill>
                  <a:srgbClr val="000000"/>
                </a:solidFill>
                <a:latin typeface="Comic Sans MS" pitchFamily="66"/>
              </a:rPr>
              <a:t>des on what they should do if they cause suffering to others.</a:t>
            </a:r>
          </a:p>
        </p:txBody>
      </p:sp>
      <p:sp>
        <p:nvSpPr>
          <p:cNvPr id="5" name="Rectangle 17">
            <a:extLst>
              <a:ext uri="{FF2B5EF4-FFF2-40B4-BE49-F238E27FC236}">
                <a16:creationId xmlns:a16="http://schemas.microsoft.com/office/drawing/2014/main" id="{C863D32A-ECDA-4401-A88C-6428F46AC5B3}"/>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24</a:t>
            </a:r>
          </a:p>
        </p:txBody>
      </p:sp>
      <p:sp>
        <p:nvSpPr>
          <p:cNvPr id="6" name="Rounded Rectangle 7">
            <a:extLst>
              <a:ext uri="{FF2B5EF4-FFF2-40B4-BE49-F238E27FC236}">
                <a16:creationId xmlns:a16="http://schemas.microsoft.com/office/drawing/2014/main" id="{6B487FFB-C776-4C2C-B163-BD0800CBE032}"/>
              </a:ext>
            </a:extLst>
          </p:cNvPr>
          <p:cNvSpPr/>
          <p:nvPr/>
        </p:nvSpPr>
        <p:spPr>
          <a:xfrm>
            <a:off x="166254" y="935697"/>
            <a:ext cx="6525487" cy="20686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GB" sz="1100" dirty="0">
                <a:solidFill>
                  <a:srgbClr val="000000"/>
                </a:solidFill>
                <a:latin typeface="Comic Sans MS"/>
                <a:cs typeface="Comic Sans MS"/>
              </a:rPr>
              <a:t>Christian views on causing suffering to others</a:t>
            </a:r>
          </a:p>
          <a:p>
            <a:pPr marL="285750" indent="-285750">
              <a:buFont typeface="Arial" panose="020B0604020202020204" pitchFamily="34" charset="0"/>
              <a:buChar char="•"/>
            </a:pPr>
            <a:r>
              <a:rPr lang="en-US" sz="1100" dirty="0">
                <a:solidFill>
                  <a:srgbClr val="000000"/>
                </a:solidFill>
                <a:latin typeface="Comic Sans MS"/>
                <a:cs typeface="Comic Sans MS"/>
              </a:rPr>
              <a:t>Christians are against causing suffering to others.</a:t>
            </a:r>
          </a:p>
          <a:p>
            <a:pPr marL="285750" indent="-285750">
              <a:buFont typeface="Arial" panose="020B0604020202020204" pitchFamily="34" charset="0"/>
              <a:buChar char="•"/>
            </a:pPr>
            <a:r>
              <a:rPr lang="en-US" sz="1100" dirty="0">
                <a:solidFill>
                  <a:srgbClr val="000000"/>
                </a:solidFill>
                <a:latin typeface="Comic Sans MS"/>
                <a:cs typeface="Comic Sans MS"/>
              </a:rPr>
              <a:t>Jesus taught that humans should love each other and care for those in trouble.</a:t>
            </a:r>
          </a:p>
          <a:p>
            <a:pPr marL="285750" indent="-285750">
              <a:buFont typeface="Arial" panose="020B0604020202020204" pitchFamily="34" charset="0"/>
              <a:buChar char="•"/>
            </a:pPr>
            <a:r>
              <a:rPr lang="en-US" sz="1100" dirty="0">
                <a:solidFill>
                  <a:srgbClr val="000000"/>
                </a:solidFill>
                <a:latin typeface="Comic Sans MS"/>
                <a:cs typeface="Comic Sans MS"/>
              </a:rPr>
              <a:t>He even spoke out about using violence in self-defense because of the further suffering that the retaliation may cause.</a:t>
            </a:r>
          </a:p>
          <a:p>
            <a:pPr marL="285750" indent="-285750">
              <a:buFont typeface="Arial" panose="020B0604020202020204" pitchFamily="34" charset="0"/>
              <a:buChar char="•"/>
            </a:pPr>
            <a:r>
              <a:rPr lang="en-US" sz="1100" dirty="0">
                <a:solidFill>
                  <a:srgbClr val="000000"/>
                </a:solidFill>
                <a:latin typeface="Comic Sans MS"/>
                <a:cs typeface="Comic Sans MS"/>
              </a:rPr>
              <a:t>However no human is perfect, so it is inevitable that Christians cause suffering, often by accident or because of their mines are troubled for some reason.</a:t>
            </a:r>
          </a:p>
          <a:p>
            <a:pPr marL="285750" indent="-285750">
              <a:buFont typeface="Arial" panose="020B0604020202020204" pitchFamily="34" charset="0"/>
              <a:buChar char="•"/>
            </a:pPr>
            <a:r>
              <a:rPr lang="en-US" sz="1100" dirty="0">
                <a:solidFill>
                  <a:srgbClr val="000000"/>
                </a:solidFill>
                <a:latin typeface="Comic Sans MS"/>
                <a:cs typeface="Comic Sans MS"/>
              </a:rPr>
              <a:t>When Christians have caused suffering it is important that Christians are honest to themselves, to other people and to God, and work at repairing the damage they may have caused.</a:t>
            </a:r>
          </a:p>
          <a:p>
            <a:pPr marL="285750" indent="-285750">
              <a:buFont typeface="Arial" panose="020B0604020202020204" pitchFamily="34" charset="0"/>
              <a:buChar char="•"/>
            </a:pPr>
            <a:r>
              <a:rPr lang="en-US" sz="1100" dirty="0">
                <a:solidFill>
                  <a:srgbClr val="000000"/>
                </a:solidFill>
                <a:latin typeface="Comic Sans MS"/>
                <a:cs typeface="Comic Sans MS"/>
              </a:rPr>
              <a:t>It is important that relationships are restored</a:t>
            </a:r>
          </a:p>
        </p:txBody>
      </p:sp>
      <p:sp>
        <p:nvSpPr>
          <p:cNvPr id="7" name="Rectangle 6">
            <a:extLst>
              <a:ext uri="{FF2B5EF4-FFF2-40B4-BE49-F238E27FC236}">
                <a16:creationId xmlns:a16="http://schemas.microsoft.com/office/drawing/2014/main" id="{76EDE2FB-C44A-40C0-A774-0F417BB074F9}"/>
              </a:ext>
            </a:extLst>
          </p:cNvPr>
          <p:cNvSpPr/>
          <p:nvPr/>
        </p:nvSpPr>
        <p:spPr>
          <a:xfrm>
            <a:off x="166254" y="3004339"/>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F: Explain what the quote teaches Christians about causing suffering to others</a:t>
            </a:r>
            <a:endParaRPr lang="en-GB" sz="1100" b="0" i="0" u="none" strike="noStrike" kern="0" cap="none" spc="0" baseline="0" dirty="0">
              <a:solidFill>
                <a:srgbClr val="000000"/>
              </a:solidFill>
              <a:uFillTx/>
              <a:latin typeface="Comic Sans MS" pitchFamily="66"/>
            </a:endParaRPr>
          </a:p>
        </p:txBody>
      </p:sp>
      <p:sp>
        <p:nvSpPr>
          <p:cNvPr id="8" name="Rounded Rectangle 16">
            <a:extLst>
              <a:ext uri="{FF2B5EF4-FFF2-40B4-BE49-F238E27FC236}">
                <a16:creationId xmlns:a16="http://schemas.microsoft.com/office/drawing/2014/main" id="{0687C942-1980-4ADE-BC26-6857E1F8A935}"/>
              </a:ext>
            </a:extLst>
          </p:cNvPr>
          <p:cNvSpPr/>
          <p:nvPr/>
        </p:nvSpPr>
        <p:spPr>
          <a:xfrm>
            <a:off x="166254" y="3490283"/>
            <a:ext cx="2951700" cy="1276589"/>
          </a:xfrm>
          <a:prstGeom prst="roundRect">
            <a:avLst>
              <a:gd name="adj" fmla="val 0"/>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“One of (the disciples) struck the servant of the High Priest, cutting off his right ear. But Jesus answered, ‘No more of this!’ And he touched the man’s ear and healed him.”</a:t>
            </a:r>
          </a:p>
          <a:p>
            <a:pPr algn="r"/>
            <a:r>
              <a:rPr lang="en-US" sz="1200" i="1" dirty="0">
                <a:solidFill>
                  <a:srgbClr val="000000"/>
                </a:solidFill>
                <a:latin typeface="Comic Sans MS"/>
                <a:cs typeface="Comic Sans MS"/>
              </a:rPr>
              <a:t>Luke 22:50-51</a:t>
            </a:r>
          </a:p>
        </p:txBody>
      </p:sp>
      <p:sp>
        <p:nvSpPr>
          <p:cNvPr id="10" name="Rounded Rectangle 7">
            <a:extLst>
              <a:ext uri="{FF2B5EF4-FFF2-40B4-BE49-F238E27FC236}">
                <a16:creationId xmlns:a16="http://schemas.microsoft.com/office/drawing/2014/main" id="{D3540D97-300E-4834-BB02-C67F37A161D0}"/>
              </a:ext>
            </a:extLst>
          </p:cNvPr>
          <p:cNvSpPr/>
          <p:nvPr/>
        </p:nvSpPr>
        <p:spPr>
          <a:xfrm>
            <a:off x="166253" y="4904671"/>
            <a:ext cx="6525487" cy="61170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algn="ctr"/>
            <a:r>
              <a:rPr lang="en-US" sz="1100" dirty="0">
                <a:solidFill>
                  <a:srgbClr val="000000"/>
                </a:solidFill>
                <a:latin typeface="Comic Sans MS"/>
                <a:cs typeface="Comic Sans MS"/>
              </a:rPr>
              <a:t>This quote was during the arrest of Jesus.</a:t>
            </a:r>
          </a:p>
          <a:p>
            <a:pPr algn="ctr"/>
            <a:r>
              <a:rPr lang="en-US" sz="1100" dirty="0">
                <a:solidFill>
                  <a:srgbClr val="000000"/>
                </a:solidFill>
                <a:latin typeface="Comic Sans MS"/>
                <a:cs typeface="Comic Sans MS"/>
              </a:rPr>
              <a:t>While people cannot perform physical healing in the same way. They should try to heal the emotional and spiritual suffering caused.</a:t>
            </a:r>
          </a:p>
        </p:txBody>
      </p:sp>
      <p:sp>
        <p:nvSpPr>
          <p:cNvPr id="11" name="Rounded Rectangle 7">
            <a:extLst>
              <a:ext uri="{FF2B5EF4-FFF2-40B4-BE49-F238E27FC236}">
                <a16:creationId xmlns:a16="http://schemas.microsoft.com/office/drawing/2014/main" id="{C63D36AC-E40D-4514-B403-8CB13465DF05}"/>
              </a:ext>
            </a:extLst>
          </p:cNvPr>
          <p:cNvSpPr/>
          <p:nvPr/>
        </p:nvSpPr>
        <p:spPr>
          <a:xfrm>
            <a:off x="166253" y="5516380"/>
            <a:ext cx="6525487" cy="1828568"/>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GB" sz="1100" dirty="0">
                <a:solidFill>
                  <a:srgbClr val="000000"/>
                </a:solidFill>
                <a:latin typeface="Comic Sans MS"/>
                <a:cs typeface="Comic Sans MS"/>
              </a:rPr>
              <a:t>Muslim views on causing suffering to others</a:t>
            </a:r>
          </a:p>
          <a:p>
            <a:pPr marL="285750" indent="-285750">
              <a:buFont typeface="Arial" panose="020B0604020202020204" pitchFamily="34" charset="0"/>
              <a:buChar char="•"/>
            </a:pPr>
            <a:r>
              <a:rPr lang="en-US" sz="1100" dirty="0">
                <a:solidFill>
                  <a:srgbClr val="000000"/>
                </a:solidFill>
                <a:latin typeface="Comic Sans MS"/>
                <a:cs typeface="Comic Sans MS"/>
              </a:rPr>
              <a:t>Causing suffering to others is against the teaching of Islam.</a:t>
            </a:r>
          </a:p>
          <a:p>
            <a:pPr marL="285750" indent="-285750">
              <a:buFont typeface="Arial" panose="020B0604020202020204" pitchFamily="34" charset="0"/>
              <a:buChar char="•"/>
            </a:pPr>
            <a:r>
              <a:rPr lang="en-US" sz="1100" dirty="0">
                <a:solidFill>
                  <a:srgbClr val="000000"/>
                </a:solidFill>
                <a:latin typeface="Comic Sans MS"/>
                <a:cs typeface="Comic Sans MS"/>
              </a:rPr>
              <a:t>Muslims share an identity with all other Muslims within the worldwide community of Muslims (ummah) caring and providing for all, therefore they should not cause others to suffer.</a:t>
            </a:r>
          </a:p>
          <a:p>
            <a:pPr marL="285750" indent="-285750">
              <a:buFont typeface="Arial" panose="020B0604020202020204" pitchFamily="34" charset="0"/>
              <a:buChar char="•"/>
            </a:pPr>
            <a:r>
              <a:rPr lang="en-US" sz="1100" dirty="0">
                <a:solidFill>
                  <a:srgbClr val="000000"/>
                </a:solidFill>
                <a:latin typeface="Comic Sans MS"/>
                <a:cs typeface="Comic Sans MS"/>
              </a:rPr>
              <a:t>However no human is perfect, some will cause suffering either by accident of on purpose.</a:t>
            </a:r>
          </a:p>
          <a:p>
            <a:pPr marL="285750" indent="-285750">
              <a:buFont typeface="Arial" panose="020B0604020202020204" pitchFamily="34" charset="0"/>
              <a:buChar char="•"/>
            </a:pPr>
            <a:r>
              <a:rPr lang="en-US" sz="1100" dirty="0">
                <a:solidFill>
                  <a:srgbClr val="000000"/>
                </a:solidFill>
                <a:latin typeface="Comic Sans MS"/>
                <a:cs typeface="Comic Sans MS"/>
              </a:rPr>
              <a:t>Muslims believe that there are many tests and temptations in life and Muslims should be honest and repair the damages they may have caused.</a:t>
            </a:r>
          </a:p>
          <a:p>
            <a:pPr marL="285750" indent="-285750">
              <a:buFont typeface="Arial" panose="020B0604020202020204" pitchFamily="34" charset="0"/>
              <a:buChar char="•"/>
            </a:pPr>
            <a:r>
              <a:rPr lang="en-US" sz="1100" dirty="0">
                <a:solidFill>
                  <a:srgbClr val="000000"/>
                </a:solidFill>
                <a:latin typeface="Comic Sans MS"/>
                <a:cs typeface="Comic Sans MS"/>
              </a:rPr>
              <a:t>They must try to restore relationships.</a:t>
            </a:r>
          </a:p>
          <a:p>
            <a:pPr marL="285750" indent="-285750">
              <a:buFont typeface="Arial" panose="020B0604020202020204" pitchFamily="34" charset="0"/>
              <a:buChar char="•"/>
            </a:pPr>
            <a:r>
              <a:rPr lang="en-US" sz="1100" dirty="0">
                <a:solidFill>
                  <a:srgbClr val="000000"/>
                </a:solidFill>
                <a:latin typeface="Comic Sans MS"/>
                <a:cs typeface="Comic Sans MS"/>
              </a:rPr>
              <a:t>God said that he will forgive anyone who is sincere in forgiveness and he will show mercy like he did to Adam and Eve when they were tempted by Iblis to eat the forbidden fruit.</a:t>
            </a:r>
          </a:p>
        </p:txBody>
      </p:sp>
      <p:sp>
        <p:nvSpPr>
          <p:cNvPr id="12" name="Rectangle 11">
            <a:extLst>
              <a:ext uri="{FF2B5EF4-FFF2-40B4-BE49-F238E27FC236}">
                <a16:creationId xmlns:a16="http://schemas.microsoft.com/office/drawing/2014/main" id="{C7A4C77F-D70F-44DC-A394-4150659DFE8B}"/>
              </a:ext>
            </a:extLst>
          </p:cNvPr>
          <p:cNvSpPr/>
          <p:nvPr/>
        </p:nvSpPr>
        <p:spPr>
          <a:xfrm>
            <a:off x="166253" y="7338976"/>
            <a:ext cx="6525487" cy="57208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G: Explain what the quote teaches Muslims about causing suffering to others and helping others</a:t>
            </a:r>
            <a:endParaRPr lang="en-GB" sz="1100" b="0" i="0" u="none" strike="noStrike" kern="0" cap="none" spc="0" baseline="0" dirty="0">
              <a:solidFill>
                <a:srgbClr val="000000"/>
              </a:solidFill>
              <a:uFillTx/>
              <a:latin typeface="Comic Sans MS" pitchFamily="66"/>
            </a:endParaRPr>
          </a:p>
        </p:txBody>
      </p:sp>
      <p:sp>
        <p:nvSpPr>
          <p:cNvPr id="13" name="Rounded Rectangle 16">
            <a:extLst>
              <a:ext uri="{FF2B5EF4-FFF2-40B4-BE49-F238E27FC236}">
                <a16:creationId xmlns:a16="http://schemas.microsoft.com/office/drawing/2014/main" id="{AEFC444D-DBC8-4496-804E-0946618BF618}"/>
              </a:ext>
            </a:extLst>
          </p:cNvPr>
          <p:cNvSpPr/>
          <p:nvPr/>
        </p:nvSpPr>
        <p:spPr>
          <a:xfrm>
            <a:off x="166253" y="8187030"/>
            <a:ext cx="2442036" cy="1097632"/>
          </a:xfrm>
          <a:prstGeom prst="roundRect">
            <a:avLst>
              <a:gd name="adj" fmla="val 0"/>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“Be compassionate towards the destitute.” </a:t>
            </a:r>
          </a:p>
          <a:p>
            <a:pPr algn="r"/>
            <a:r>
              <a:rPr lang="en-US" sz="1200" i="1" dirty="0">
                <a:solidFill>
                  <a:srgbClr val="000000"/>
                </a:solidFill>
                <a:latin typeface="Comic Sans MS"/>
                <a:cs typeface="Comic Sans MS"/>
              </a:rPr>
              <a:t>Hadith</a:t>
            </a:r>
          </a:p>
        </p:txBody>
      </p:sp>
    </p:spTree>
    <p:custDataLst>
      <p:tags r:id="rId1"/>
    </p:custDataLst>
    <p:extLst>
      <p:ext uri="{BB962C8B-B14F-4D97-AF65-F5344CB8AC3E}">
        <p14:creationId xmlns:p14="http://schemas.microsoft.com/office/powerpoint/2010/main" val="3538674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7">
            <a:extLst>
              <a:ext uri="{FF2B5EF4-FFF2-40B4-BE49-F238E27FC236}">
                <a16:creationId xmlns:a16="http://schemas.microsoft.com/office/drawing/2014/main" id="{D4196D36-37DD-428D-8783-8960EBD916A7}"/>
              </a:ext>
            </a:extLst>
          </p:cNvPr>
          <p:cNvSpPr/>
          <p:nvPr/>
        </p:nvSpPr>
        <p:spPr>
          <a:xfrm>
            <a:off x="166256" y="4851763"/>
            <a:ext cx="6525487" cy="47419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5 Marker </a:t>
            </a:r>
          </a:p>
          <a:p>
            <a:pPr lvl="0" algn="ctr" defTabSz="457200">
              <a:defRPr sz="1800" b="0" i="0" u="none" strike="noStrike" kern="0" cap="none" spc="0" baseline="0">
                <a:solidFill>
                  <a:srgbClr val="000000"/>
                </a:solidFill>
                <a:uFillTx/>
              </a:defRPr>
            </a:pPr>
            <a:r>
              <a:rPr lang="en-GB" sz="1200" u="sng" dirty="0">
                <a:solidFill>
                  <a:srgbClr val="000000"/>
                </a:solidFill>
                <a:latin typeface="Comic Sans MS" pitchFamily="66"/>
              </a:rPr>
              <a:t>Explain two religious beliefs about suffering</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dirty="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p:txBody>
      </p:sp>
      <p:sp>
        <p:nvSpPr>
          <p:cNvPr id="4" name="Rectangle 3">
            <a:extLst>
              <a:ext uri="{FF2B5EF4-FFF2-40B4-BE49-F238E27FC236}">
                <a16:creationId xmlns:a16="http://schemas.microsoft.com/office/drawing/2014/main" id="{233E2A8B-60D4-42B8-8D73-146965CE99C3}"/>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1.5 </a:t>
            </a:r>
            <a:r>
              <a:rPr lang="en-GB" sz="1100" b="1" u="sng" kern="0" dirty="0">
                <a:solidFill>
                  <a:srgbClr val="000000"/>
                </a:solidFill>
                <a:latin typeface="Comic Sans MS" pitchFamily="66"/>
              </a:rPr>
              <a:t>Suffering and causing suffering to others.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P150-151 Islam: 134-135</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religious attitudes to suffering.</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attitu</a:t>
            </a:r>
            <a:r>
              <a:rPr lang="en-GB" sz="1100" kern="0" dirty="0">
                <a:solidFill>
                  <a:srgbClr val="000000"/>
                </a:solidFill>
                <a:latin typeface="Comic Sans MS" pitchFamily="66"/>
              </a:rPr>
              <a:t>des on what they should do if they cause suffering to others.</a:t>
            </a:r>
          </a:p>
        </p:txBody>
      </p:sp>
      <p:sp>
        <p:nvSpPr>
          <p:cNvPr id="5" name="Rectangle 17">
            <a:extLst>
              <a:ext uri="{FF2B5EF4-FFF2-40B4-BE49-F238E27FC236}">
                <a16:creationId xmlns:a16="http://schemas.microsoft.com/office/drawing/2014/main" id="{9C961F80-91F2-4D71-9FF1-8EB43D24E323}"/>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25</a:t>
            </a:r>
          </a:p>
        </p:txBody>
      </p:sp>
      <p:sp>
        <p:nvSpPr>
          <p:cNvPr id="7" name="Rounded Rectangle 7">
            <a:extLst>
              <a:ext uri="{FF2B5EF4-FFF2-40B4-BE49-F238E27FC236}">
                <a16:creationId xmlns:a16="http://schemas.microsoft.com/office/drawing/2014/main" id="{9CC415C0-D2B6-4554-9F8F-C5A3CD7E29C4}"/>
              </a:ext>
            </a:extLst>
          </p:cNvPr>
          <p:cNvSpPr/>
          <p:nvPr/>
        </p:nvSpPr>
        <p:spPr>
          <a:xfrm>
            <a:off x="166254" y="1125288"/>
            <a:ext cx="6525487" cy="3566633"/>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4 Marker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u="sng" dirty="0">
                <a:solidFill>
                  <a:srgbClr val="000000"/>
                </a:solidFill>
                <a:latin typeface="Comic Sans MS" pitchFamily="66"/>
              </a:rPr>
              <a:t>Explain two reasons why religious believers will try and not cause suffering to others</a:t>
            </a:r>
            <a:endParaRPr lang="en-GB" sz="1200" b="0" i="0" u="sng" strike="noStrike" kern="1200" cap="none" spc="0" baseline="0" dirty="0">
              <a:solidFill>
                <a:srgbClr val="000000"/>
              </a:solidFill>
              <a:uFillTx/>
              <a:latin typeface="Comic Sans MS" pitchFamily="66"/>
            </a:endParaRP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p:txBody>
      </p:sp>
    </p:spTree>
    <p:custDataLst>
      <p:tags r:id="rId1"/>
    </p:custDataLst>
    <p:extLst>
      <p:ext uri="{BB962C8B-B14F-4D97-AF65-F5344CB8AC3E}">
        <p14:creationId xmlns:p14="http://schemas.microsoft.com/office/powerpoint/2010/main" val="1870777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1ECB9DFF-0DA8-4FA3-BC50-D5AA13245627}"/>
              </a:ext>
            </a:extLst>
          </p:cNvPr>
          <p:cNvSpPr/>
          <p:nvPr/>
        </p:nvSpPr>
        <p:spPr>
          <a:xfrm>
            <a:off x="166254" y="7788921"/>
            <a:ext cx="6525487" cy="1828568"/>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GB" sz="1100" dirty="0">
                <a:solidFill>
                  <a:srgbClr val="000000"/>
                </a:solidFill>
                <a:latin typeface="Comic Sans MS"/>
                <a:cs typeface="Comic Sans MS"/>
              </a:rPr>
              <a:t>How should criminals be treated?</a:t>
            </a:r>
          </a:p>
          <a:p>
            <a:pPr marL="285750" indent="-285750">
              <a:buFont typeface="Arial" panose="020B0604020202020204" pitchFamily="34" charset="0"/>
              <a:buChar char="•"/>
            </a:pPr>
            <a:r>
              <a:rPr lang="en-US" sz="1100" dirty="0">
                <a:solidFill>
                  <a:srgbClr val="000000"/>
                </a:solidFill>
                <a:latin typeface="Comic Sans MS"/>
                <a:cs typeface="Comic Sans MS"/>
              </a:rPr>
              <a:t>In UK law, those punished should be treated with dignity.</a:t>
            </a:r>
          </a:p>
          <a:p>
            <a:pPr marL="285750" indent="-285750">
              <a:buFont typeface="Arial" panose="020B0604020202020204" pitchFamily="34" charset="0"/>
              <a:buChar char="•"/>
            </a:pPr>
            <a:r>
              <a:rPr lang="en-US" sz="1100" dirty="0">
                <a:solidFill>
                  <a:srgbClr val="000000"/>
                </a:solidFill>
                <a:latin typeface="Comic Sans MS"/>
                <a:cs typeface="Comic Sans MS"/>
              </a:rPr>
              <a:t>Even though they have been found guilty of a crime this does not justify ill treatment.</a:t>
            </a:r>
          </a:p>
          <a:p>
            <a:pPr marL="285750" indent="-285750">
              <a:buFont typeface="Arial" panose="020B0604020202020204" pitchFamily="34" charset="0"/>
              <a:buChar char="•"/>
            </a:pPr>
            <a:r>
              <a:rPr lang="en-US" sz="1100" dirty="0">
                <a:solidFill>
                  <a:srgbClr val="000000"/>
                </a:solidFill>
                <a:latin typeface="Comic Sans MS"/>
                <a:cs typeface="Comic Sans MS"/>
              </a:rPr>
              <a:t>This is supported by the Human Right- Punishment should not cause physical harm to the person who is being punished.</a:t>
            </a:r>
          </a:p>
          <a:p>
            <a:pPr marL="285750" indent="-285750">
              <a:buFont typeface="Arial" panose="020B0604020202020204" pitchFamily="34" charset="0"/>
              <a:buChar char="•"/>
            </a:pPr>
            <a:r>
              <a:rPr lang="en-US" sz="1100" dirty="0">
                <a:solidFill>
                  <a:srgbClr val="000000"/>
                </a:solidFill>
                <a:latin typeface="Comic Sans MS"/>
                <a:cs typeface="Comic Sans MS"/>
              </a:rPr>
              <a:t>Punishment should help change a criminal (reformation) for both the individual and for the benefit of society.</a:t>
            </a:r>
          </a:p>
          <a:p>
            <a:pPr marL="285750" indent="-285750">
              <a:buFont typeface="Arial" panose="020B0604020202020204" pitchFamily="34" charset="0"/>
              <a:buChar char="•"/>
            </a:pPr>
            <a:r>
              <a:rPr lang="en-US" sz="1100" dirty="0">
                <a:solidFill>
                  <a:srgbClr val="000000"/>
                </a:solidFill>
                <a:latin typeface="Comic Sans MS"/>
                <a:cs typeface="Comic Sans MS"/>
              </a:rPr>
              <a:t>All criminals are treated equally and have the same rights as everyone else- one of the principles that underpins the UK legal system.</a:t>
            </a:r>
          </a:p>
        </p:txBody>
      </p:sp>
      <p:sp>
        <p:nvSpPr>
          <p:cNvPr id="4" name="Rectangle 3">
            <a:extLst>
              <a:ext uri="{FF2B5EF4-FFF2-40B4-BE49-F238E27FC236}">
                <a16:creationId xmlns:a16="http://schemas.microsoft.com/office/drawing/2014/main" id="{488009B8-595C-4A77-BD41-B259FBAA9723}"/>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1.6 Treatment of criminals- prison, corporal punishment and community service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P152-153 Islam: 138-139</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the three forms of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Consider ways criminals are treated and religious attitudes and beliefs to their treatment.</a:t>
            </a:r>
            <a:endParaRPr lang="en-GB" sz="1100" dirty="0">
              <a:solidFill>
                <a:srgbClr val="000000"/>
              </a:solidFill>
              <a:latin typeface="Comic Sans MS" pitchFamily="66"/>
            </a:endParaRPr>
          </a:p>
        </p:txBody>
      </p:sp>
      <p:sp>
        <p:nvSpPr>
          <p:cNvPr id="5" name="Rectangle 17">
            <a:extLst>
              <a:ext uri="{FF2B5EF4-FFF2-40B4-BE49-F238E27FC236}">
                <a16:creationId xmlns:a16="http://schemas.microsoft.com/office/drawing/2014/main" id="{8C4257D0-7524-4034-901D-5C8B6719F3AB}"/>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26</a:t>
            </a:r>
          </a:p>
        </p:txBody>
      </p:sp>
      <p:sp>
        <p:nvSpPr>
          <p:cNvPr id="6" name="Oval 9">
            <a:extLst>
              <a:ext uri="{FF2B5EF4-FFF2-40B4-BE49-F238E27FC236}">
                <a16:creationId xmlns:a16="http://schemas.microsoft.com/office/drawing/2014/main" id="{C6FF3A56-CFD8-4445-9C20-BC76C7018889}"/>
              </a:ext>
            </a:extLst>
          </p:cNvPr>
          <p:cNvSpPr/>
          <p:nvPr/>
        </p:nvSpPr>
        <p:spPr>
          <a:xfrm>
            <a:off x="2105217" y="2108255"/>
            <a:ext cx="2647565" cy="19187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Task A:</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i="1" strike="noStrike" kern="1200" cap="none" spc="0" baseline="0" dirty="0">
                <a:solidFill>
                  <a:srgbClr val="000000"/>
                </a:solidFill>
                <a:uFillTx/>
                <a:latin typeface="Comic Sans MS" pitchFamily="66"/>
              </a:rPr>
              <a:t>Name as many types of punishment as you can.</a:t>
            </a:r>
          </a:p>
          <a:p>
            <a:pPr algn="ctr" defTabSz="457200">
              <a:defRPr sz="1800" b="0" i="0" u="none" strike="noStrike" kern="0" cap="none" spc="0" baseline="0">
                <a:solidFill>
                  <a:srgbClr val="000000"/>
                </a:solidFill>
                <a:uFillTx/>
              </a:defRPr>
            </a:pPr>
            <a:r>
              <a:rPr lang="en-GB" sz="1200" i="1" dirty="0">
                <a:solidFill>
                  <a:srgbClr val="000000"/>
                </a:solidFill>
                <a:latin typeface="Comic Sans MS" pitchFamily="66"/>
              </a:rPr>
              <a:t>Use the video to help: </a:t>
            </a:r>
            <a:r>
              <a:rPr lang="en-GB" sz="1200" dirty="0">
                <a:hlinkClick r:id="rId3"/>
              </a:rPr>
              <a:t>https://www.truetube.co.uk/film/crime-punishment</a:t>
            </a:r>
            <a:r>
              <a:rPr lang="en-GB" sz="1200" dirty="0"/>
              <a:t>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i="1" dirty="0">
              <a:solidFill>
                <a:srgbClr val="000000"/>
              </a:solidFill>
              <a:latin typeface="Comic Sans MS" pitchFamily="66"/>
            </a:endParaRPr>
          </a:p>
        </p:txBody>
      </p:sp>
      <p:sp>
        <p:nvSpPr>
          <p:cNvPr id="7" name="Rounded Rectangle 7">
            <a:extLst>
              <a:ext uri="{FF2B5EF4-FFF2-40B4-BE49-F238E27FC236}">
                <a16:creationId xmlns:a16="http://schemas.microsoft.com/office/drawing/2014/main" id="{269CDFB5-97ED-4444-888E-6BC8EE9E24FF}"/>
              </a:ext>
            </a:extLst>
          </p:cNvPr>
          <p:cNvSpPr/>
          <p:nvPr/>
        </p:nvSpPr>
        <p:spPr>
          <a:xfrm>
            <a:off x="1920450" y="5968531"/>
            <a:ext cx="4771289" cy="1526976"/>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lphaUcPeriod"/>
            </a:pPr>
            <a:r>
              <a:rPr lang="en-US" sz="1200" dirty="0">
                <a:solidFill>
                  <a:srgbClr val="000000"/>
                </a:solidFill>
                <a:latin typeface="Comic Sans MS"/>
                <a:cs typeface="Comic Sans MS"/>
              </a:rPr>
              <a:t>A secure building where offenders are kept for a period of time set by a judge.</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A way of punishing offenders by making them do unpaid work for/ in the community.</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Punishment of an offender by causing them physical pain- now illegal in the UK. </a:t>
            </a:r>
          </a:p>
        </p:txBody>
      </p:sp>
      <p:sp>
        <p:nvSpPr>
          <p:cNvPr id="8" name="Rectangle 7">
            <a:extLst>
              <a:ext uri="{FF2B5EF4-FFF2-40B4-BE49-F238E27FC236}">
                <a16:creationId xmlns:a16="http://schemas.microsoft.com/office/drawing/2014/main" id="{D76493CA-B413-45FC-A178-B875D57C44AD}"/>
              </a:ext>
            </a:extLst>
          </p:cNvPr>
          <p:cNvSpPr/>
          <p:nvPr/>
        </p:nvSpPr>
        <p:spPr>
          <a:xfrm>
            <a:off x="166254" y="5506424"/>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B</a:t>
            </a:r>
            <a:r>
              <a:rPr lang="en-GB" sz="1100" u="sng" kern="0" dirty="0">
                <a:solidFill>
                  <a:srgbClr val="000000"/>
                </a:solidFill>
                <a:latin typeface="Comic Sans MS" pitchFamily="66"/>
              </a:rPr>
              <a:t>: </a:t>
            </a:r>
            <a:r>
              <a:rPr lang="en-GB" sz="1100" b="0" i="0" u="sng" strike="noStrike" kern="0" cap="none" spc="0" baseline="0" dirty="0">
                <a:solidFill>
                  <a:srgbClr val="000000"/>
                </a:solidFill>
                <a:uFillTx/>
                <a:latin typeface="Comic Sans MS" pitchFamily="66"/>
              </a:rPr>
              <a:t>Key Word Match- Research to help you/ Use the textbook </a:t>
            </a:r>
            <a:endParaRPr lang="en-GB" sz="1100" b="0" i="0" u="none" strike="noStrike" kern="0" cap="none" spc="0" baseline="0" dirty="0">
              <a:solidFill>
                <a:srgbClr val="000000"/>
              </a:solidFill>
              <a:uFillTx/>
              <a:latin typeface="Comic Sans MS" pitchFamily="66"/>
            </a:endParaRPr>
          </a:p>
        </p:txBody>
      </p:sp>
      <p:sp>
        <p:nvSpPr>
          <p:cNvPr id="9" name="Rounded Rectangle 6">
            <a:extLst>
              <a:ext uri="{FF2B5EF4-FFF2-40B4-BE49-F238E27FC236}">
                <a16:creationId xmlns:a16="http://schemas.microsoft.com/office/drawing/2014/main" id="{B85B25C5-01B7-416F-AB17-880E1594BF1D}"/>
              </a:ext>
            </a:extLst>
          </p:cNvPr>
          <p:cNvSpPr/>
          <p:nvPr/>
        </p:nvSpPr>
        <p:spPr>
          <a:xfrm>
            <a:off x="166253" y="5878248"/>
            <a:ext cx="1587593" cy="161725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rabicPeriod"/>
            </a:pPr>
            <a:r>
              <a:rPr lang="en-US" sz="1200" dirty="0">
                <a:solidFill>
                  <a:srgbClr val="000000"/>
                </a:solidFill>
                <a:latin typeface="Comic Sans MS"/>
                <a:cs typeface="Comic Sans MS"/>
              </a:rPr>
              <a:t>Prison</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Corporal Punishment</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Community service</a:t>
            </a:r>
          </a:p>
        </p:txBody>
      </p:sp>
    </p:spTree>
    <p:custDataLst>
      <p:tags r:id="rId1"/>
    </p:custDataLst>
    <p:extLst>
      <p:ext uri="{BB962C8B-B14F-4D97-AF65-F5344CB8AC3E}">
        <p14:creationId xmlns:p14="http://schemas.microsoft.com/office/powerpoint/2010/main" val="2389036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7C735F0B-D1DF-4DEC-837C-3C3132A2631F}"/>
              </a:ext>
            </a:extLst>
          </p:cNvPr>
          <p:cNvGraphicFramePr>
            <a:graphicFrameLocks noGrp="1"/>
          </p:cNvGraphicFramePr>
          <p:nvPr>
            <p:extLst>
              <p:ext uri="{D42A27DB-BD31-4B8C-83A1-F6EECF244321}">
                <p14:modId xmlns:p14="http://schemas.microsoft.com/office/powerpoint/2010/main" val="4098082064"/>
              </p:ext>
            </p:extLst>
          </p:nvPr>
        </p:nvGraphicFramePr>
        <p:xfrm>
          <a:off x="151263" y="6802496"/>
          <a:ext cx="6540476" cy="2907268"/>
        </p:xfrm>
        <a:graphic>
          <a:graphicData uri="http://schemas.openxmlformats.org/drawingml/2006/table">
            <a:tbl>
              <a:tblPr firstRow="1" bandRow="1">
                <a:tableStyleId>{5C22544A-7EE6-4342-B048-85BDC9FD1C3A}</a:tableStyleId>
              </a:tblPr>
              <a:tblGrid>
                <a:gridCol w="928029">
                  <a:extLst>
                    <a:ext uri="{9D8B030D-6E8A-4147-A177-3AD203B41FA5}">
                      <a16:colId xmlns:a16="http://schemas.microsoft.com/office/drawing/2014/main" val="2630982916"/>
                    </a:ext>
                  </a:extLst>
                </a:gridCol>
                <a:gridCol w="1645690">
                  <a:extLst>
                    <a:ext uri="{9D8B030D-6E8A-4147-A177-3AD203B41FA5}">
                      <a16:colId xmlns:a16="http://schemas.microsoft.com/office/drawing/2014/main" val="1806321655"/>
                    </a:ext>
                  </a:extLst>
                </a:gridCol>
                <a:gridCol w="2132026">
                  <a:extLst>
                    <a:ext uri="{9D8B030D-6E8A-4147-A177-3AD203B41FA5}">
                      <a16:colId xmlns:a16="http://schemas.microsoft.com/office/drawing/2014/main" val="2631462196"/>
                    </a:ext>
                  </a:extLst>
                </a:gridCol>
                <a:gridCol w="1834731">
                  <a:extLst>
                    <a:ext uri="{9D8B030D-6E8A-4147-A177-3AD203B41FA5}">
                      <a16:colId xmlns:a16="http://schemas.microsoft.com/office/drawing/2014/main" val="2341227073"/>
                    </a:ext>
                  </a:extLst>
                </a:gridCol>
              </a:tblGrid>
              <a:tr h="2907268">
                <a:tc>
                  <a:txBody>
                    <a:bodyPr/>
                    <a:lstStyle/>
                    <a:p>
                      <a:pPr algn="ctr"/>
                      <a:r>
                        <a:rPr lang="en-GB" sz="1100" dirty="0">
                          <a:solidFill>
                            <a:schemeClr val="tx1"/>
                          </a:solidFill>
                          <a:latin typeface="Comic Sans MS" panose="030F0702030302020204" pitchFamily="66" charset="0"/>
                        </a:rPr>
                        <a:t>Community Service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8903940"/>
                  </a:ext>
                </a:extLst>
              </a:tr>
            </a:tbl>
          </a:graphicData>
        </a:graphic>
      </p:graphicFrame>
      <p:sp>
        <p:nvSpPr>
          <p:cNvPr id="4" name="Rectangle 3">
            <a:extLst>
              <a:ext uri="{FF2B5EF4-FFF2-40B4-BE49-F238E27FC236}">
                <a16:creationId xmlns:a16="http://schemas.microsoft.com/office/drawing/2014/main" id="{E02BC087-267A-446E-A412-2C69006EAA4B}"/>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1.6 Treatment of criminals- prison, corporal punishment and community service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P152-153 Islam: 138-139</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the three forms of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Consider ways criminals are treated and religious attitudes and beliefs to their treatment.</a:t>
            </a:r>
            <a:endParaRPr lang="en-GB" sz="1100" dirty="0">
              <a:solidFill>
                <a:srgbClr val="000000"/>
              </a:solidFill>
              <a:latin typeface="Comic Sans MS" pitchFamily="66"/>
            </a:endParaRPr>
          </a:p>
        </p:txBody>
      </p:sp>
      <p:sp>
        <p:nvSpPr>
          <p:cNvPr id="5" name="Rectangle 17">
            <a:extLst>
              <a:ext uri="{FF2B5EF4-FFF2-40B4-BE49-F238E27FC236}">
                <a16:creationId xmlns:a16="http://schemas.microsoft.com/office/drawing/2014/main" id="{73C196A1-6E1B-439D-B360-E907CA7CE426}"/>
              </a:ext>
            </a:extLst>
          </p:cNvPr>
          <p:cNvSpPr/>
          <p:nvPr/>
        </p:nvSpPr>
        <p:spPr>
          <a:xfrm>
            <a:off x="6317670" y="944975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27</a:t>
            </a:r>
          </a:p>
        </p:txBody>
      </p:sp>
      <p:sp>
        <p:nvSpPr>
          <p:cNvPr id="6" name="Rectangle 5">
            <a:extLst>
              <a:ext uri="{FF2B5EF4-FFF2-40B4-BE49-F238E27FC236}">
                <a16:creationId xmlns:a16="http://schemas.microsoft.com/office/drawing/2014/main" id="{FDACBC75-66A4-4137-8CFC-88782C63E33D}"/>
              </a:ext>
            </a:extLst>
          </p:cNvPr>
          <p:cNvSpPr/>
          <p:nvPr/>
        </p:nvSpPr>
        <p:spPr>
          <a:xfrm>
            <a:off x="166256" y="935697"/>
            <a:ext cx="6525487" cy="2095574"/>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C: Explain why some people say this is the wrong way to treat criminals</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none" strike="noStrike" kern="0" cap="none" spc="0" baseline="0" dirty="0">
              <a:solidFill>
                <a:srgbClr val="000000"/>
              </a:solidFill>
              <a:uFillTx/>
              <a:latin typeface="Comic Sans MS" pitchFamily="66"/>
            </a:endParaRPr>
          </a:p>
        </p:txBody>
      </p:sp>
      <p:sp>
        <p:nvSpPr>
          <p:cNvPr id="7" name="Rectangle 6">
            <a:extLst>
              <a:ext uri="{FF2B5EF4-FFF2-40B4-BE49-F238E27FC236}">
                <a16:creationId xmlns:a16="http://schemas.microsoft.com/office/drawing/2014/main" id="{A3C360A2-0297-4A7C-ACB9-C1CC7B46BD55}"/>
              </a:ext>
            </a:extLst>
          </p:cNvPr>
          <p:cNvSpPr/>
          <p:nvPr/>
        </p:nvSpPr>
        <p:spPr>
          <a:xfrm>
            <a:off x="166254" y="3031271"/>
            <a:ext cx="6525487" cy="57208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D: Complete the boxes on Christian and Muslim views towards prison, community service and corporal punishment. Use p152-153 (Christianity) and p138-138 (Islam) Explain quotes</a:t>
            </a:r>
            <a:endParaRPr lang="en-GB" sz="1100" b="0" i="0" u="none" strike="noStrike" kern="0" cap="none" spc="0" baseline="0" dirty="0">
              <a:solidFill>
                <a:srgbClr val="000000"/>
              </a:solidFill>
              <a:uFillTx/>
              <a:latin typeface="Comic Sans MS" pitchFamily="66"/>
            </a:endParaRPr>
          </a:p>
        </p:txBody>
      </p:sp>
      <p:graphicFrame>
        <p:nvGraphicFramePr>
          <p:cNvPr id="8" name="Table 7">
            <a:extLst>
              <a:ext uri="{FF2B5EF4-FFF2-40B4-BE49-F238E27FC236}">
                <a16:creationId xmlns:a16="http://schemas.microsoft.com/office/drawing/2014/main" id="{019EB0B6-1B92-46F1-9AB7-627255280A6C}"/>
              </a:ext>
            </a:extLst>
          </p:cNvPr>
          <p:cNvGraphicFramePr>
            <a:graphicFrameLocks noGrp="1"/>
          </p:cNvGraphicFramePr>
          <p:nvPr>
            <p:extLst>
              <p:ext uri="{D42A27DB-BD31-4B8C-83A1-F6EECF244321}">
                <p14:modId xmlns:p14="http://schemas.microsoft.com/office/powerpoint/2010/main" val="2002175852"/>
              </p:ext>
            </p:extLst>
          </p:nvPr>
        </p:nvGraphicFramePr>
        <p:xfrm>
          <a:off x="166254" y="3605992"/>
          <a:ext cx="6525487" cy="3178873"/>
        </p:xfrm>
        <a:graphic>
          <a:graphicData uri="http://schemas.openxmlformats.org/drawingml/2006/table">
            <a:tbl>
              <a:tblPr firstRow="1" bandRow="1">
                <a:tableStyleId>{5C22544A-7EE6-4342-B048-85BDC9FD1C3A}</a:tableStyleId>
              </a:tblPr>
              <a:tblGrid>
                <a:gridCol w="898048">
                  <a:extLst>
                    <a:ext uri="{9D8B030D-6E8A-4147-A177-3AD203B41FA5}">
                      <a16:colId xmlns:a16="http://schemas.microsoft.com/office/drawing/2014/main" val="1414844099"/>
                    </a:ext>
                  </a:extLst>
                </a:gridCol>
                <a:gridCol w="1669773">
                  <a:extLst>
                    <a:ext uri="{9D8B030D-6E8A-4147-A177-3AD203B41FA5}">
                      <a16:colId xmlns:a16="http://schemas.microsoft.com/office/drawing/2014/main" val="136753352"/>
                    </a:ext>
                  </a:extLst>
                </a:gridCol>
                <a:gridCol w="2127140">
                  <a:extLst>
                    <a:ext uri="{9D8B030D-6E8A-4147-A177-3AD203B41FA5}">
                      <a16:colId xmlns:a16="http://schemas.microsoft.com/office/drawing/2014/main" val="3870648144"/>
                    </a:ext>
                  </a:extLst>
                </a:gridCol>
                <a:gridCol w="1830526">
                  <a:extLst>
                    <a:ext uri="{9D8B030D-6E8A-4147-A177-3AD203B41FA5}">
                      <a16:colId xmlns:a16="http://schemas.microsoft.com/office/drawing/2014/main" val="2381550777"/>
                    </a:ext>
                  </a:extLst>
                </a:gridCol>
              </a:tblGrid>
              <a:tr h="637318">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omic Sans MS" panose="030F0702030302020204" pitchFamily="66" charset="0"/>
                        </a:rPr>
                        <a:t>What is it? Why is it used? What form of 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omic Sans MS" panose="030F0702030302020204" pitchFamily="66" charset="0"/>
                        </a:rPr>
                        <a:t>Christian 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omic Sans MS" panose="030F0702030302020204" pitchFamily="66" charset="0"/>
                        </a:rPr>
                        <a:t>Muslim 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580344"/>
                  </a:ext>
                </a:extLst>
              </a:tr>
              <a:tr h="2538793">
                <a:tc>
                  <a:txBody>
                    <a:bodyPr/>
                    <a:lstStyle/>
                    <a:p>
                      <a:pPr algn="ctr"/>
                      <a:r>
                        <a:rPr lang="en-GB" sz="1200" dirty="0">
                          <a:solidFill>
                            <a:schemeClr val="tx1"/>
                          </a:solidFill>
                          <a:latin typeface="Comic Sans MS" panose="030F0702030302020204" pitchFamily="66" charset="0"/>
                        </a:rPr>
                        <a:t>Prison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901498"/>
                  </a:ext>
                </a:extLst>
              </a:tr>
            </a:tbl>
          </a:graphicData>
        </a:graphic>
      </p:graphicFrame>
      <p:pic>
        <p:nvPicPr>
          <p:cNvPr id="9" name="Picture 8" descr="A picture containing object, lamp&#10;&#10;Description automatically generated">
            <a:extLst>
              <a:ext uri="{FF2B5EF4-FFF2-40B4-BE49-F238E27FC236}">
                <a16:creationId xmlns:a16="http://schemas.microsoft.com/office/drawing/2014/main" id="{6B45320D-1087-4F76-8536-95BB2CF11841}"/>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3534" r="3403" b="19010"/>
          <a:stretch/>
        </p:blipFill>
        <p:spPr>
          <a:xfrm>
            <a:off x="166254" y="5286849"/>
            <a:ext cx="904112" cy="577414"/>
          </a:xfrm>
          <a:prstGeom prst="rect">
            <a:avLst/>
          </a:prstGeom>
        </p:spPr>
      </p:pic>
      <p:pic>
        <p:nvPicPr>
          <p:cNvPr id="11" name="Picture 10" descr="A picture containing man, ball, holding, young&#10;&#10;Description automatically generated">
            <a:extLst>
              <a:ext uri="{FF2B5EF4-FFF2-40B4-BE49-F238E27FC236}">
                <a16:creationId xmlns:a16="http://schemas.microsoft.com/office/drawing/2014/main" id="{85376AB6-1C21-44C8-8178-33476D2BFE94}"/>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l="29017" t="331" r="30841" b="-331"/>
          <a:stretch/>
        </p:blipFill>
        <p:spPr>
          <a:xfrm>
            <a:off x="267668" y="7554323"/>
            <a:ext cx="802698" cy="1386000"/>
          </a:xfrm>
          <a:prstGeom prst="rect">
            <a:avLst/>
          </a:prstGeom>
        </p:spPr>
      </p:pic>
    </p:spTree>
    <p:custDataLst>
      <p:tags r:id="rId1"/>
    </p:custDataLst>
    <p:extLst>
      <p:ext uri="{BB962C8B-B14F-4D97-AF65-F5344CB8AC3E}">
        <p14:creationId xmlns:p14="http://schemas.microsoft.com/office/powerpoint/2010/main" val="14415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8F916860-05D0-4523-BCFA-EAE24226F513}"/>
              </a:ext>
            </a:extLst>
          </p:cNvPr>
          <p:cNvGraphicFramePr>
            <a:graphicFrameLocks noGrp="1"/>
          </p:cNvGraphicFramePr>
          <p:nvPr>
            <p:extLst>
              <p:ext uri="{D42A27DB-BD31-4B8C-83A1-F6EECF244321}">
                <p14:modId xmlns:p14="http://schemas.microsoft.com/office/powerpoint/2010/main" val="2160350836"/>
              </p:ext>
            </p:extLst>
          </p:nvPr>
        </p:nvGraphicFramePr>
        <p:xfrm>
          <a:off x="163532" y="7642510"/>
          <a:ext cx="6525488" cy="2103192"/>
        </p:xfrm>
        <a:graphic>
          <a:graphicData uri="http://schemas.openxmlformats.org/drawingml/2006/table">
            <a:tbl>
              <a:tblPr firstRow="1" bandRow="1">
                <a:tableStyleId>{5C22544A-7EE6-4342-B048-85BDC9FD1C3A}</a:tableStyleId>
              </a:tblPr>
              <a:tblGrid>
                <a:gridCol w="1552008">
                  <a:extLst>
                    <a:ext uri="{9D8B030D-6E8A-4147-A177-3AD203B41FA5}">
                      <a16:colId xmlns:a16="http://schemas.microsoft.com/office/drawing/2014/main" val="3961549033"/>
                    </a:ext>
                  </a:extLst>
                </a:gridCol>
                <a:gridCol w="2646056">
                  <a:extLst>
                    <a:ext uri="{9D8B030D-6E8A-4147-A177-3AD203B41FA5}">
                      <a16:colId xmlns:a16="http://schemas.microsoft.com/office/drawing/2014/main" val="2246396134"/>
                    </a:ext>
                  </a:extLst>
                </a:gridCol>
                <a:gridCol w="2327424">
                  <a:extLst>
                    <a:ext uri="{9D8B030D-6E8A-4147-A177-3AD203B41FA5}">
                      <a16:colId xmlns:a16="http://schemas.microsoft.com/office/drawing/2014/main" val="3852238683"/>
                    </a:ext>
                  </a:extLst>
                </a:gridCol>
              </a:tblGrid>
              <a:tr h="241736">
                <a:tc>
                  <a:txBody>
                    <a:bodyPr/>
                    <a:lstStyle/>
                    <a:p>
                      <a:pPr algn="ctr"/>
                      <a:r>
                        <a:rPr lang="en-GB" sz="1200" u="sng" dirty="0">
                          <a:solidFill>
                            <a:schemeClr val="tx1"/>
                          </a:solidFill>
                          <a:latin typeface="Comic Sans MS" panose="030F0702030302020204" pitchFamily="66" charset="0"/>
                        </a:rPr>
                        <a:t>The crime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u="sng" dirty="0">
                          <a:solidFill>
                            <a:schemeClr val="tx1"/>
                          </a:solidFill>
                          <a:latin typeface="Comic Sans MS" panose="030F0702030302020204" pitchFamily="66" charset="0"/>
                        </a:rPr>
                        <a:t>Your punishment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u="sng" dirty="0">
                          <a:solidFill>
                            <a:schemeClr val="tx1"/>
                          </a:solidFill>
                          <a:latin typeface="Comic Sans MS" panose="030F0702030302020204" pitchFamily="66" charset="0"/>
                        </a:rPr>
                        <a:t>Actual 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16794"/>
                  </a:ext>
                </a:extLst>
              </a:tr>
              <a:tr h="640152">
                <a:tc>
                  <a:txBody>
                    <a:bodyPr/>
                    <a:lstStyle/>
                    <a:p>
                      <a:r>
                        <a:rPr lang="en-GB" sz="1200" dirty="0">
                          <a:solidFill>
                            <a:schemeClr val="tx1"/>
                          </a:solidFill>
                          <a:latin typeface="Comic Sans MS" panose="030F0702030302020204" pitchFamily="66" charset="0"/>
                        </a:rPr>
                        <a:t>Steve stole a packet of crisps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631430"/>
                  </a:ext>
                </a:extLst>
              </a:tr>
              <a:tr h="982148">
                <a:tc>
                  <a:txBody>
                    <a:bodyPr/>
                    <a:lstStyle/>
                    <a:p>
                      <a:r>
                        <a:rPr lang="en-GB" sz="1200" dirty="0">
                          <a:solidFill>
                            <a:schemeClr val="tx1"/>
                          </a:solidFill>
                          <a:latin typeface="Comic Sans MS" panose="030F0702030302020204" pitchFamily="66" charset="0"/>
                        </a:rPr>
                        <a:t>Dave went into a shop and threatened the shop assistant with a knife for money and scratch cards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1601057"/>
                  </a:ext>
                </a:extLst>
              </a:tr>
            </a:tbl>
          </a:graphicData>
        </a:graphic>
      </p:graphicFrame>
      <p:sp>
        <p:nvSpPr>
          <p:cNvPr id="4" name="Rectangle 4">
            <a:extLst>
              <a:ext uri="{FF2B5EF4-FFF2-40B4-BE49-F238E27FC236}">
                <a16:creationId xmlns:a16="http://schemas.microsoft.com/office/drawing/2014/main" id="{A4649AA6-1E38-4E18-BB0E-8C0D1BAF147B}"/>
              </a:ext>
            </a:extLst>
          </p:cNvPr>
          <p:cNvSpPr/>
          <p:nvPr/>
        </p:nvSpPr>
        <p:spPr>
          <a:xfrm>
            <a:off x="166256" y="166256"/>
            <a:ext cx="6525487" cy="938719"/>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1100" b="1" u="sng" dirty="0">
                <a:solidFill>
                  <a:srgbClr val="000000"/>
                </a:solidFill>
                <a:latin typeface="Comic Sans MS" pitchFamily="66"/>
              </a:rPr>
              <a:t>1.1 Introduction to crime and punishment</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P142-143 Islam: 128-129</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the definition of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the legal position regarding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concepts of good and evil intentions and actions. </a:t>
            </a:r>
          </a:p>
        </p:txBody>
      </p:sp>
      <p:sp>
        <p:nvSpPr>
          <p:cNvPr id="5" name="Rectangle 17">
            <a:extLst>
              <a:ext uri="{FF2B5EF4-FFF2-40B4-BE49-F238E27FC236}">
                <a16:creationId xmlns:a16="http://schemas.microsoft.com/office/drawing/2014/main" id="{781066BB-95DE-43EB-8CE7-85110E485CDF}"/>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1</a:t>
            </a:r>
          </a:p>
        </p:txBody>
      </p:sp>
      <p:sp>
        <p:nvSpPr>
          <p:cNvPr id="6" name="Rectangle 5">
            <a:extLst>
              <a:ext uri="{FF2B5EF4-FFF2-40B4-BE49-F238E27FC236}">
                <a16:creationId xmlns:a16="http://schemas.microsoft.com/office/drawing/2014/main" id="{40F5CD12-B9C2-4383-B2D0-6276640DDAE1}"/>
              </a:ext>
            </a:extLst>
          </p:cNvPr>
          <p:cNvSpPr/>
          <p:nvPr/>
        </p:nvSpPr>
        <p:spPr>
          <a:xfrm>
            <a:off x="166255" y="1104975"/>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a:t>
            </a:r>
            <a:r>
              <a:rPr lang="en-GB" sz="1100" u="sng" kern="0" dirty="0">
                <a:solidFill>
                  <a:srgbClr val="000000"/>
                </a:solidFill>
                <a:latin typeface="Comic Sans MS" pitchFamily="66"/>
              </a:rPr>
              <a:t>A: </a:t>
            </a:r>
            <a:r>
              <a:rPr lang="en-GB" sz="1100" b="0" i="0" u="sng" strike="noStrike" kern="0" cap="none" spc="0" baseline="0" dirty="0">
                <a:solidFill>
                  <a:srgbClr val="000000"/>
                </a:solidFill>
                <a:uFillTx/>
                <a:latin typeface="Comic Sans MS" pitchFamily="66"/>
              </a:rPr>
              <a:t>Key Word Match- Research to help you/ Use the textbook </a:t>
            </a:r>
            <a:endParaRPr lang="en-GB" sz="1100" b="0" i="0" u="none" strike="noStrike" kern="0" cap="none" spc="0" baseline="0" dirty="0">
              <a:solidFill>
                <a:srgbClr val="000000"/>
              </a:solidFill>
              <a:uFillTx/>
              <a:latin typeface="Comic Sans MS" pitchFamily="66"/>
            </a:endParaRPr>
          </a:p>
        </p:txBody>
      </p:sp>
      <p:sp>
        <p:nvSpPr>
          <p:cNvPr id="7" name="Rounded Rectangle 6">
            <a:extLst>
              <a:ext uri="{FF2B5EF4-FFF2-40B4-BE49-F238E27FC236}">
                <a16:creationId xmlns:a16="http://schemas.microsoft.com/office/drawing/2014/main" id="{4EBA97F5-2CC0-4865-B7D4-A354325DA628}"/>
              </a:ext>
            </a:extLst>
          </p:cNvPr>
          <p:cNvSpPr/>
          <p:nvPr/>
        </p:nvSpPr>
        <p:spPr>
          <a:xfrm>
            <a:off x="195786" y="1579171"/>
            <a:ext cx="1722955" cy="1958508"/>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rabicPeriod"/>
            </a:pPr>
            <a:r>
              <a:rPr lang="en-US" sz="1200" dirty="0">
                <a:solidFill>
                  <a:srgbClr val="000000"/>
                </a:solidFill>
                <a:latin typeface="Comic Sans MS"/>
                <a:cs typeface="Comic Sans MS"/>
              </a:rPr>
              <a:t>Crime </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Punishment</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Evil</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Intention</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err="1">
                <a:solidFill>
                  <a:srgbClr val="000000"/>
                </a:solidFill>
                <a:latin typeface="Comic Sans MS"/>
                <a:cs typeface="Comic Sans MS"/>
              </a:rPr>
              <a:t>Shari’ah</a:t>
            </a:r>
            <a:r>
              <a:rPr lang="en-US" sz="1200" dirty="0">
                <a:solidFill>
                  <a:srgbClr val="000000"/>
                </a:solidFill>
                <a:latin typeface="Comic Sans MS"/>
                <a:cs typeface="Comic Sans MS"/>
              </a:rPr>
              <a:t> Law</a:t>
            </a:r>
          </a:p>
        </p:txBody>
      </p:sp>
      <p:sp>
        <p:nvSpPr>
          <p:cNvPr id="8" name="Rounded Rectangle 7">
            <a:extLst>
              <a:ext uri="{FF2B5EF4-FFF2-40B4-BE49-F238E27FC236}">
                <a16:creationId xmlns:a16="http://schemas.microsoft.com/office/drawing/2014/main" id="{729FB9B9-1660-47A2-A527-06B24DDE1334}"/>
              </a:ext>
            </a:extLst>
          </p:cNvPr>
          <p:cNvSpPr/>
          <p:nvPr/>
        </p:nvSpPr>
        <p:spPr>
          <a:xfrm>
            <a:off x="1918741" y="1579171"/>
            <a:ext cx="4770279" cy="218335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lphaUcPeriod"/>
            </a:pPr>
            <a:r>
              <a:rPr lang="en-US" sz="1200" dirty="0">
                <a:solidFill>
                  <a:srgbClr val="000000"/>
                </a:solidFill>
                <a:latin typeface="Comic Sans MS"/>
                <a:cs typeface="Comic Sans MS"/>
              </a:rPr>
              <a:t>Opposite of good; a force or the personification of a negative power that is seen in many traditions as destructive and against God.</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Something legally done to somebody as a result of being found guilty of breaking the law.</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The plan that someone has before they act.</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Islamic law based on the Qur’an, Hadith and the Sunnah.</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An offence which is punishable by law.</a:t>
            </a:r>
          </a:p>
        </p:txBody>
      </p:sp>
      <p:sp>
        <p:nvSpPr>
          <p:cNvPr id="9" name="Rectangle 8">
            <a:extLst>
              <a:ext uri="{FF2B5EF4-FFF2-40B4-BE49-F238E27FC236}">
                <a16:creationId xmlns:a16="http://schemas.microsoft.com/office/drawing/2014/main" id="{6334F8E0-9937-4398-B1FC-12E67A023186}"/>
              </a:ext>
            </a:extLst>
          </p:cNvPr>
          <p:cNvSpPr/>
          <p:nvPr/>
        </p:nvSpPr>
        <p:spPr>
          <a:xfrm>
            <a:off x="163533" y="3962606"/>
            <a:ext cx="6525487" cy="3111236"/>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B: What is crime</a:t>
            </a:r>
            <a:r>
              <a:rPr lang="en-GB" sz="1100" u="sng" kern="0" dirty="0">
                <a:solidFill>
                  <a:srgbClr val="000000"/>
                </a:solidFill>
                <a:latin typeface="Comic Sans MS" pitchFamily="66"/>
              </a:rPr>
              <a:t>? What is punishment?</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Using the Christianity textbook (p142). Explain in your own words what the meaning of crime and punishment is. Use examples</a:t>
            </a: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b="0" i="0" strike="noStrike" kern="0" cap="none" spc="0" baseline="0" dirty="0">
              <a:solidFill>
                <a:srgbClr val="000000"/>
              </a:solidFill>
              <a:uFillTx/>
              <a:latin typeface="Comic Sans MS" pitchFamily="66"/>
            </a:endParaRP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1100" b="0" i="0" strike="noStrike" kern="0" cap="none" spc="0" baseline="0" dirty="0">
                <a:solidFill>
                  <a:srgbClr val="000000"/>
                </a:solidFill>
                <a:uFillTx/>
                <a:latin typeface="Comic Sans MS" pitchFamily="66"/>
              </a:rPr>
              <a:t>Crime</a:t>
            </a: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kern="0" dirty="0">
              <a:solidFill>
                <a:srgbClr val="000000"/>
              </a:solidFill>
              <a:latin typeface="Comic Sans MS" pitchFamily="66"/>
            </a:endParaRPr>
          </a:p>
          <a:p>
            <a:pPr marR="0" lvl="0"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endParaRPr lang="en-GB" sz="1100" kern="0" dirty="0">
              <a:solidFill>
                <a:srgbClr val="000000"/>
              </a:solidFill>
              <a:latin typeface="Comic Sans MS" pitchFamily="66"/>
            </a:endParaRP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b="0" i="0" strike="noStrike" kern="0" cap="none" spc="0" baseline="0" dirty="0">
              <a:solidFill>
                <a:srgbClr val="000000"/>
              </a:solidFill>
              <a:uFillTx/>
              <a:latin typeface="Comic Sans MS" pitchFamily="66"/>
            </a:endParaRP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1100" kern="0" dirty="0">
                <a:solidFill>
                  <a:srgbClr val="000000"/>
                </a:solidFill>
                <a:latin typeface="Comic Sans MS" pitchFamily="66"/>
              </a:rPr>
              <a:t>Punishment</a:t>
            </a: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kern="0" dirty="0">
              <a:solidFill>
                <a:srgbClr val="000000"/>
              </a:solidFill>
              <a:latin typeface="Comic Sans MS" pitchFamily="66"/>
            </a:endParaRP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kern="0" dirty="0">
              <a:solidFill>
                <a:srgbClr val="000000"/>
              </a:solidFill>
              <a:latin typeface="Comic Sans MS" pitchFamily="66"/>
            </a:endParaRP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b="0" i="0" strike="noStrike" kern="0" cap="none" spc="0" baseline="0" dirty="0">
              <a:solidFill>
                <a:srgbClr val="000000"/>
              </a:solidFill>
              <a:uFillTx/>
              <a:latin typeface="Comic Sans MS" pitchFamily="66"/>
            </a:endParaRPr>
          </a:p>
        </p:txBody>
      </p:sp>
      <p:sp>
        <p:nvSpPr>
          <p:cNvPr id="10" name="Rectangle 9">
            <a:extLst>
              <a:ext uri="{FF2B5EF4-FFF2-40B4-BE49-F238E27FC236}">
                <a16:creationId xmlns:a16="http://schemas.microsoft.com/office/drawing/2014/main" id="{DBDFA90E-1E14-4C3E-B7EB-629F86BF83FA}"/>
              </a:ext>
            </a:extLst>
          </p:cNvPr>
          <p:cNvSpPr/>
          <p:nvPr/>
        </p:nvSpPr>
        <p:spPr>
          <a:xfrm>
            <a:off x="163532" y="7073842"/>
            <a:ext cx="6525487" cy="57208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i="0" u="sng" strike="noStrike" kern="0" cap="none" spc="0" baseline="0" dirty="0">
                <a:solidFill>
                  <a:srgbClr val="000000"/>
                </a:solidFill>
                <a:uFillTx/>
                <a:latin typeface="Comic Sans MS" pitchFamily="66"/>
              </a:rPr>
              <a:t>Task C: Complete the table, first you need to decide what punishment you would give for the crime. </a:t>
            </a:r>
            <a:r>
              <a:rPr lang="en-GB" sz="1100" u="sng" kern="0" dirty="0">
                <a:solidFill>
                  <a:srgbClr val="000000"/>
                </a:solidFill>
                <a:latin typeface="Comic Sans MS" pitchFamily="66"/>
              </a:rPr>
              <a:t>Then you need to research what the actual punishment is in the UK</a:t>
            </a:r>
            <a:endParaRPr lang="en-GB" sz="1100" i="0" u="sng" strike="noStrike" kern="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86372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855F32-7BB3-42CB-95DD-020BF6900A43}"/>
              </a:ext>
            </a:extLst>
          </p:cNvPr>
          <p:cNvSpPr/>
          <p:nvPr/>
        </p:nvSpPr>
        <p:spPr>
          <a:xfrm>
            <a:off x="166250" y="7378035"/>
            <a:ext cx="6525487" cy="234948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F: What other alternative types of punishments are these? Why could they be better or less effective?</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b="0" i="0" u="none" strike="noStrike" kern="0" cap="none" spc="0" baseline="0" dirty="0">
              <a:solidFill>
                <a:srgbClr val="000000"/>
              </a:solidFill>
              <a:uFillTx/>
              <a:latin typeface="Comic Sans MS" pitchFamily="66"/>
            </a:endParaRPr>
          </a:p>
        </p:txBody>
      </p:sp>
      <p:sp>
        <p:nvSpPr>
          <p:cNvPr id="4" name="Rectangle 3">
            <a:extLst>
              <a:ext uri="{FF2B5EF4-FFF2-40B4-BE49-F238E27FC236}">
                <a16:creationId xmlns:a16="http://schemas.microsoft.com/office/drawing/2014/main" id="{E02BC087-267A-446E-A412-2C69006EAA4B}"/>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1.6 Treatment of criminals- prison, corporal punishment and community service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P152-153 Islam: 138-139</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the three forms of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Consider ways criminals are treated and religious attitudes and beliefs to their treatment.</a:t>
            </a:r>
            <a:endParaRPr lang="en-GB" sz="1100" dirty="0">
              <a:solidFill>
                <a:srgbClr val="000000"/>
              </a:solidFill>
              <a:latin typeface="Comic Sans MS" pitchFamily="66"/>
            </a:endParaRPr>
          </a:p>
        </p:txBody>
      </p:sp>
      <p:sp>
        <p:nvSpPr>
          <p:cNvPr id="5" name="Rectangle 17">
            <a:extLst>
              <a:ext uri="{FF2B5EF4-FFF2-40B4-BE49-F238E27FC236}">
                <a16:creationId xmlns:a16="http://schemas.microsoft.com/office/drawing/2014/main" id="{73C196A1-6E1B-439D-B360-E907CA7CE426}"/>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28</a:t>
            </a:r>
          </a:p>
        </p:txBody>
      </p:sp>
      <p:graphicFrame>
        <p:nvGraphicFramePr>
          <p:cNvPr id="2" name="Table 1">
            <a:extLst>
              <a:ext uri="{FF2B5EF4-FFF2-40B4-BE49-F238E27FC236}">
                <a16:creationId xmlns:a16="http://schemas.microsoft.com/office/drawing/2014/main" id="{03E4007F-5A79-40EB-BBFE-DE4DB1C363D4}"/>
              </a:ext>
            </a:extLst>
          </p:cNvPr>
          <p:cNvGraphicFramePr>
            <a:graphicFrameLocks noGrp="1"/>
          </p:cNvGraphicFramePr>
          <p:nvPr>
            <p:extLst>
              <p:ext uri="{D42A27DB-BD31-4B8C-83A1-F6EECF244321}">
                <p14:modId xmlns:p14="http://schemas.microsoft.com/office/powerpoint/2010/main" val="1678103893"/>
              </p:ext>
            </p:extLst>
          </p:nvPr>
        </p:nvGraphicFramePr>
        <p:xfrm>
          <a:off x="166256" y="935697"/>
          <a:ext cx="6525485" cy="3141628"/>
        </p:xfrm>
        <a:graphic>
          <a:graphicData uri="http://schemas.openxmlformats.org/drawingml/2006/table">
            <a:tbl>
              <a:tblPr firstRow="1" bandRow="1">
                <a:tableStyleId>{5C22544A-7EE6-4342-B048-85BDC9FD1C3A}</a:tableStyleId>
              </a:tblPr>
              <a:tblGrid>
                <a:gridCol w="793114">
                  <a:extLst>
                    <a:ext uri="{9D8B030D-6E8A-4147-A177-3AD203B41FA5}">
                      <a16:colId xmlns:a16="http://schemas.microsoft.com/office/drawing/2014/main" val="2319928266"/>
                    </a:ext>
                  </a:extLst>
                </a:gridCol>
                <a:gridCol w="1774706">
                  <a:extLst>
                    <a:ext uri="{9D8B030D-6E8A-4147-A177-3AD203B41FA5}">
                      <a16:colId xmlns:a16="http://schemas.microsoft.com/office/drawing/2014/main" val="560431410"/>
                    </a:ext>
                  </a:extLst>
                </a:gridCol>
                <a:gridCol w="2127139">
                  <a:extLst>
                    <a:ext uri="{9D8B030D-6E8A-4147-A177-3AD203B41FA5}">
                      <a16:colId xmlns:a16="http://schemas.microsoft.com/office/drawing/2014/main" val="3964502390"/>
                    </a:ext>
                  </a:extLst>
                </a:gridCol>
                <a:gridCol w="1830526">
                  <a:extLst>
                    <a:ext uri="{9D8B030D-6E8A-4147-A177-3AD203B41FA5}">
                      <a16:colId xmlns:a16="http://schemas.microsoft.com/office/drawing/2014/main" val="2146858418"/>
                    </a:ext>
                  </a:extLst>
                </a:gridCol>
              </a:tblGrid>
              <a:tr h="3141628">
                <a:tc>
                  <a:txBody>
                    <a:bodyPr/>
                    <a:lstStyle/>
                    <a:p>
                      <a:pPr algn="ctr"/>
                      <a:r>
                        <a:rPr lang="en-GB" sz="1050" b="0" dirty="0">
                          <a:solidFill>
                            <a:schemeClr val="tx1"/>
                          </a:solidFill>
                          <a:latin typeface="Comic Sans MS" panose="030F0702030302020204" pitchFamily="66" charset="0"/>
                        </a:rPr>
                        <a:t>Corporal 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pPr algn="l"/>
                      <a:r>
                        <a:rPr lang="en-US" sz="1000" b="0" dirty="0">
                          <a:solidFill>
                            <a:srgbClr val="000000"/>
                          </a:solidFill>
                          <a:latin typeface="Comic Sans MS"/>
                          <a:cs typeface="Comic Sans MS"/>
                        </a:rPr>
                        <a:t>“He who spares the rod hates their children, but the one who loves their children is careful to discipline them.” </a:t>
                      </a:r>
                      <a:endParaRPr lang="en-GB" sz="1000" b="0" dirty="0">
                        <a:solidFill>
                          <a:schemeClr val="tx1"/>
                        </a:solidFill>
                        <a:latin typeface="Comic Sans MS" panose="030F0702030302020204" pitchFamily="66" charset="0"/>
                        <a:cs typeface="Comic Sans MS"/>
                      </a:endParaRPr>
                    </a:p>
                    <a:p>
                      <a:endParaRPr lang="en-US" sz="1200" b="0" dirty="0">
                        <a:solidFill>
                          <a:srgbClr val="000000"/>
                        </a:solidFill>
                        <a:latin typeface="Comic Sans MS"/>
                        <a:cs typeface="Comic Sans M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endParaRPr lang="en-GB" sz="1200" b="0" dirty="0">
                        <a:solidFill>
                          <a:schemeClr val="tx1"/>
                        </a:solidFill>
                        <a:latin typeface="Comic Sans MS" panose="030F0702030302020204" pitchFamily="66" charset="0"/>
                      </a:endParaRPr>
                    </a:p>
                    <a:p>
                      <a:r>
                        <a:rPr lang="en-US" sz="1000" b="0" i="1" dirty="0">
                          <a:solidFill>
                            <a:srgbClr val="000000"/>
                          </a:solidFill>
                          <a:latin typeface="Comic Sans MS"/>
                          <a:cs typeface="Comic Sans MS"/>
                        </a:rPr>
                        <a:t>“Cut off the hands of thieves, whether they are man or woman, as punishment for what they have done- a deterrent from God.”</a:t>
                      </a:r>
                    </a:p>
                    <a:p>
                      <a:endParaRPr lang="en-GB" sz="12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40746"/>
                  </a:ext>
                </a:extLst>
              </a:tr>
            </a:tbl>
          </a:graphicData>
        </a:graphic>
      </p:graphicFrame>
      <p:pic>
        <p:nvPicPr>
          <p:cNvPr id="8" name="Picture 7">
            <a:extLst>
              <a:ext uri="{FF2B5EF4-FFF2-40B4-BE49-F238E27FC236}">
                <a16:creationId xmlns:a16="http://schemas.microsoft.com/office/drawing/2014/main" id="{4A5D933F-EACB-419B-85C5-BD23749D68C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11224" y="2104946"/>
            <a:ext cx="660944" cy="608275"/>
          </a:xfrm>
          <a:prstGeom prst="rect">
            <a:avLst/>
          </a:prstGeom>
        </p:spPr>
      </p:pic>
      <p:sp>
        <p:nvSpPr>
          <p:cNvPr id="9" name="Rectangle 8">
            <a:extLst>
              <a:ext uri="{FF2B5EF4-FFF2-40B4-BE49-F238E27FC236}">
                <a16:creationId xmlns:a16="http://schemas.microsoft.com/office/drawing/2014/main" id="{E3F6DB71-4F8E-41F1-9645-F24BDB1B8984}"/>
              </a:ext>
            </a:extLst>
          </p:cNvPr>
          <p:cNvSpPr/>
          <p:nvPr/>
        </p:nvSpPr>
        <p:spPr>
          <a:xfrm>
            <a:off x="166254" y="4077325"/>
            <a:ext cx="6525487" cy="318164"/>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E: Write down 3 positives and 3 negative of the punishments </a:t>
            </a:r>
            <a:endParaRPr lang="en-GB" sz="1100" b="0" i="0" u="none" strike="noStrike" kern="0" cap="none" spc="0" baseline="0" dirty="0">
              <a:solidFill>
                <a:srgbClr val="000000"/>
              </a:solidFill>
              <a:uFillTx/>
              <a:latin typeface="Comic Sans MS" pitchFamily="66"/>
            </a:endParaRPr>
          </a:p>
        </p:txBody>
      </p:sp>
      <p:graphicFrame>
        <p:nvGraphicFramePr>
          <p:cNvPr id="3" name="Table 9">
            <a:extLst>
              <a:ext uri="{FF2B5EF4-FFF2-40B4-BE49-F238E27FC236}">
                <a16:creationId xmlns:a16="http://schemas.microsoft.com/office/drawing/2014/main" id="{D884EC5E-BD64-4542-B799-3082C7C7E3A4}"/>
              </a:ext>
            </a:extLst>
          </p:cNvPr>
          <p:cNvGraphicFramePr>
            <a:graphicFrameLocks noGrp="1"/>
          </p:cNvGraphicFramePr>
          <p:nvPr>
            <p:extLst>
              <p:ext uri="{D42A27DB-BD31-4B8C-83A1-F6EECF244321}">
                <p14:modId xmlns:p14="http://schemas.microsoft.com/office/powerpoint/2010/main" val="4284294995"/>
              </p:ext>
            </p:extLst>
          </p:nvPr>
        </p:nvGraphicFramePr>
        <p:xfrm>
          <a:off x="166254" y="4395489"/>
          <a:ext cx="6525483" cy="2984638"/>
        </p:xfrm>
        <a:graphic>
          <a:graphicData uri="http://schemas.openxmlformats.org/drawingml/2006/table">
            <a:tbl>
              <a:tblPr firstRow="1" bandRow="1">
                <a:tableStyleId>{5C22544A-7EE6-4342-B048-85BDC9FD1C3A}</a:tableStyleId>
              </a:tblPr>
              <a:tblGrid>
                <a:gridCol w="1467674">
                  <a:extLst>
                    <a:ext uri="{9D8B030D-6E8A-4147-A177-3AD203B41FA5}">
                      <a16:colId xmlns:a16="http://schemas.microsoft.com/office/drawing/2014/main" val="2476470971"/>
                    </a:ext>
                  </a:extLst>
                </a:gridCol>
                <a:gridCol w="2383436">
                  <a:extLst>
                    <a:ext uri="{9D8B030D-6E8A-4147-A177-3AD203B41FA5}">
                      <a16:colId xmlns:a16="http://schemas.microsoft.com/office/drawing/2014/main" val="2676729304"/>
                    </a:ext>
                  </a:extLst>
                </a:gridCol>
                <a:gridCol w="2674373">
                  <a:extLst>
                    <a:ext uri="{9D8B030D-6E8A-4147-A177-3AD203B41FA5}">
                      <a16:colId xmlns:a16="http://schemas.microsoft.com/office/drawing/2014/main" val="3742997234"/>
                    </a:ext>
                  </a:extLst>
                </a:gridCol>
              </a:tblGrid>
              <a:tr h="311422">
                <a:tc>
                  <a:txBody>
                    <a:bodyPr/>
                    <a:lstStyle/>
                    <a:p>
                      <a:pPr algn="ctr"/>
                      <a:endParaRPr lang="en-GB" sz="11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latin typeface="Comic Sans MS" panose="030F0702030302020204" pitchFamily="66" charset="0"/>
                        </a:rPr>
                        <a:t>Positives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latin typeface="Comic Sans MS" panose="030F0702030302020204" pitchFamily="66" charset="0"/>
                        </a:rPr>
                        <a:t>Negatives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231016"/>
                  </a:ext>
                </a:extLst>
              </a:tr>
              <a:tr h="891072">
                <a:tc>
                  <a:txBody>
                    <a:bodyPr/>
                    <a:lstStyle/>
                    <a:p>
                      <a:pPr algn="ctr"/>
                      <a:r>
                        <a:rPr lang="en-GB" sz="1100" dirty="0">
                          <a:solidFill>
                            <a:schemeClr val="tx1"/>
                          </a:solidFill>
                          <a:latin typeface="Comic Sans MS" panose="030F0702030302020204" pitchFamily="66" charset="0"/>
                        </a:rPr>
                        <a:t>Prison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4428465"/>
                  </a:ext>
                </a:extLst>
              </a:tr>
              <a:tr h="891072">
                <a:tc>
                  <a:txBody>
                    <a:bodyPr/>
                    <a:lstStyle/>
                    <a:p>
                      <a:pPr algn="ctr"/>
                      <a:r>
                        <a:rPr lang="en-GB" sz="1100" dirty="0">
                          <a:solidFill>
                            <a:schemeClr val="tx1"/>
                          </a:solidFill>
                          <a:latin typeface="Comic Sans MS" panose="030F0702030302020204" pitchFamily="66" charset="0"/>
                        </a:rPr>
                        <a:t>Corporal 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477656"/>
                  </a:ext>
                </a:extLst>
              </a:tr>
              <a:tr h="891072">
                <a:tc>
                  <a:txBody>
                    <a:bodyPr/>
                    <a:lstStyle/>
                    <a:p>
                      <a:pPr algn="ctr"/>
                      <a:r>
                        <a:rPr lang="en-GB" sz="1100" dirty="0">
                          <a:solidFill>
                            <a:schemeClr val="tx1"/>
                          </a:solidFill>
                          <a:latin typeface="Comic Sans MS" panose="030F0702030302020204" pitchFamily="66" charset="0"/>
                        </a:rPr>
                        <a:t>Community 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9007990"/>
                  </a:ext>
                </a:extLst>
              </a:tr>
            </a:tbl>
          </a:graphicData>
        </a:graphic>
      </p:graphicFrame>
    </p:spTree>
    <p:custDataLst>
      <p:tags r:id="rId1"/>
    </p:custDataLst>
    <p:extLst>
      <p:ext uri="{BB962C8B-B14F-4D97-AF65-F5344CB8AC3E}">
        <p14:creationId xmlns:p14="http://schemas.microsoft.com/office/powerpoint/2010/main" val="3895979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FEC05-6F48-424F-8944-05DCB14ED4B9}"/>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1.6 Treatment of criminals- prison, corporal punishment and community service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P152-153 Islam: 138-139</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the three forms of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Consider ways criminals are treated and religious attitudes and beliefs to their treatment.</a:t>
            </a:r>
            <a:endParaRPr lang="en-GB" sz="1100" dirty="0">
              <a:solidFill>
                <a:srgbClr val="000000"/>
              </a:solidFill>
              <a:latin typeface="Comic Sans MS" pitchFamily="66"/>
            </a:endParaRPr>
          </a:p>
        </p:txBody>
      </p:sp>
      <p:sp>
        <p:nvSpPr>
          <p:cNvPr id="6" name="Rounded Rectangle 7">
            <a:extLst>
              <a:ext uri="{FF2B5EF4-FFF2-40B4-BE49-F238E27FC236}">
                <a16:creationId xmlns:a16="http://schemas.microsoft.com/office/drawing/2014/main" id="{9578B526-274C-430F-8D3A-CEB7BBA28432}"/>
              </a:ext>
            </a:extLst>
          </p:cNvPr>
          <p:cNvSpPr/>
          <p:nvPr/>
        </p:nvSpPr>
        <p:spPr>
          <a:xfrm>
            <a:off x="166256" y="4851763"/>
            <a:ext cx="6525487" cy="47419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5 Marker </a:t>
            </a:r>
          </a:p>
          <a:p>
            <a:pPr lvl="0" algn="ctr" defTabSz="457200">
              <a:defRPr sz="1800" b="0" i="0" u="none" strike="noStrike" kern="0" cap="none" spc="0" baseline="0">
                <a:solidFill>
                  <a:srgbClr val="000000"/>
                </a:solidFill>
                <a:uFillTx/>
              </a:defRPr>
            </a:pPr>
            <a:r>
              <a:rPr lang="en-GB" sz="1200" u="sng" dirty="0">
                <a:solidFill>
                  <a:srgbClr val="000000"/>
                </a:solidFill>
                <a:latin typeface="Comic Sans MS" pitchFamily="66"/>
              </a:rPr>
              <a:t>Explain two religious views to corporal punishment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dirty="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p:txBody>
      </p:sp>
      <p:sp>
        <p:nvSpPr>
          <p:cNvPr id="7" name="Rounded Rectangle 7">
            <a:extLst>
              <a:ext uri="{FF2B5EF4-FFF2-40B4-BE49-F238E27FC236}">
                <a16:creationId xmlns:a16="http://schemas.microsoft.com/office/drawing/2014/main" id="{799012DA-54F2-4E6C-84A4-3E3EC998B599}"/>
              </a:ext>
            </a:extLst>
          </p:cNvPr>
          <p:cNvSpPr/>
          <p:nvPr/>
        </p:nvSpPr>
        <p:spPr>
          <a:xfrm>
            <a:off x="166254" y="1125288"/>
            <a:ext cx="6525487" cy="3566633"/>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4 Marker </a:t>
            </a:r>
          </a:p>
          <a:p>
            <a:pPr algn="ctr">
              <a:spcBef>
                <a:spcPct val="50000"/>
              </a:spcBef>
            </a:pPr>
            <a:r>
              <a:rPr lang="en-GB" sz="1200" u="sng" dirty="0">
                <a:solidFill>
                  <a:srgbClr val="000000"/>
                </a:solidFill>
                <a:latin typeface="Comic Sans MS" charset="0"/>
              </a:rPr>
              <a:t>Explain two contrasting views to prison as a form of punishment.</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p:txBody>
      </p:sp>
      <p:sp>
        <p:nvSpPr>
          <p:cNvPr id="5" name="Rectangle 17">
            <a:extLst>
              <a:ext uri="{FF2B5EF4-FFF2-40B4-BE49-F238E27FC236}">
                <a16:creationId xmlns:a16="http://schemas.microsoft.com/office/drawing/2014/main" id="{05EC0EDC-DAD2-4FF7-AFD6-7083BC50E6D7}"/>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29</a:t>
            </a:r>
          </a:p>
        </p:txBody>
      </p:sp>
    </p:spTree>
    <p:extLst>
      <p:ext uri="{BB962C8B-B14F-4D97-AF65-F5344CB8AC3E}">
        <p14:creationId xmlns:p14="http://schemas.microsoft.com/office/powerpoint/2010/main" val="2920608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7">
            <a:extLst>
              <a:ext uri="{FF2B5EF4-FFF2-40B4-BE49-F238E27FC236}">
                <a16:creationId xmlns:a16="http://schemas.microsoft.com/office/drawing/2014/main" id="{055952BC-AB14-46D1-988A-05280108D55F}"/>
              </a:ext>
            </a:extLst>
          </p:cNvPr>
          <p:cNvSpPr/>
          <p:nvPr/>
        </p:nvSpPr>
        <p:spPr>
          <a:xfrm>
            <a:off x="166253" y="5869708"/>
            <a:ext cx="6525487" cy="3870035"/>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GB" sz="1200" dirty="0">
                <a:solidFill>
                  <a:srgbClr val="000000"/>
                </a:solidFill>
                <a:latin typeface="Comic Sans MS"/>
                <a:cs typeface="Comic Sans MS"/>
              </a:rPr>
              <a:t>Christian views to forgiveness</a:t>
            </a:r>
          </a:p>
          <a:p>
            <a:pPr marL="285750" indent="-285750">
              <a:buFont typeface="Arial" panose="020B0604020202020204" pitchFamily="34" charset="0"/>
              <a:buChar char="•"/>
            </a:pPr>
            <a:r>
              <a:rPr lang="en-US" sz="1200" dirty="0">
                <a:solidFill>
                  <a:srgbClr val="000000"/>
                </a:solidFill>
                <a:latin typeface="Comic Sans MS"/>
                <a:cs typeface="Comic Sans MS"/>
              </a:rPr>
              <a:t>Forgiveness is a core belief in Christianity.</a:t>
            </a:r>
          </a:p>
          <a:p>
            <a:pPr marL="285750" indent="-285750">
              <a:buFont typeface="Arial" panose="020B0604020202020204" pitchFamily="34" charset="0"/>
              <a:buChar char="•"/>
            </a:pPr>
            <a:r>
              <a:rPr lang="en-US" sz="1200" dirty="0">
                <a:solidFill>
                  <a:srgbClr val="000000"/>
                </a:solidFill>
                <a:latin typeface="Comic Sans MS"/>
                <a:cs typeface="Comic Sans MS"/>
              </a:rPr>
              <a:t>Jesus emphasized the importance of forgiveness and taught Christians that they should forgive others regardless of what they have done.</a:t>
            </a:r>
          </a:p>
          <a:p>
            <a:pPr marL="285750" indent="-285750">
              <a:buFont typeface="Arial" panose="020B0604020202020204" pitchFamily="34" charset="0"/>
              <a:buChar char="•"/>
            </a:pPr>
            <a:r>
              <a:rPr lang="en-US" sz="1200" dirty="0">
                <a:solidFill>
                  <a:srgbClr val="000000"/>
                </a:solidFill>
                <a:latin typeface="Comic Sans MS"/>
                <a:cs typeface="Comic Sans MS"/>
              </a:rPr>
              <a:t>Christians believe that in turn, God will forgive them.</a:t>
            </a:r>
          </a:p>
          <a:p>
            <a:pPr marL="285750" indent="-285750">
              <a:buFont typeface="Arial" panose="020B0604020202020204" pitchFamily="34" charset="0"/>
              <a:buChar char="•"/>
            </a:pPr>
            <a:r>
              <a:rPr lang="en-US" sz="1200" dirty="0">
                <a:solidFill>
                  <a:srgbClr val="000000"/>
                </a:solidFill>
                <a:latin typeface="Comic Sans MS"/>
                <a:cs typeface="Comic Sans MS"/>
              </a:rPr>
              <a:t>The Lord’s prayer (Our father) shows the importance of forgiveness.</a:t>
            </a:r>
          </a:p>
          <a:p>
            <a:pPr marL="285750" indent="-285750">
              <a:buFont typeface="Arial" panose="020B0604020202020204" pitchFamily="34" charset="0"/>
              <a:buChar char="•"/>
            </a:pPr>
            <a:r>
              <a:rPr lang="en-US" sz="1200" dirty="0">
                <a:solidFill>
                  <a:srgbClr val="000000"/>
                </a:solidFill>
                <a:latin typeface="Comic Sans MS"/>
                <a:cs typeface="Comic Sans MS"/>
              </a:rPr>
              <a:t>Christians would argue that forgiveness is not a replacement for punishment.</a:t>
            </a:r>
          </a:p>
          <a:p>
            <a:pPr marL="285750" indent="-285750">
              <a:buFont typeface="Arial" panose="020B0604020202020204" pitchFamily="34" charset="0"/>
              <a:buChar char="•"/>
            </a:pPr>
            <a:r>
              <a:rPr lang="en-US" sz="1200" dirty="0">
                <a:solidFill>
                  <a:srgbClr val="000000"/>
                </a:solidFill>
                <a:latin typeface="Comic Sans MS"/>
                <a:cs typeface="Comic Sans MS"/>
              </a:rPr>
              <a:t>It is possible for both to forgive somebody who has committed murder and to believe that justice is done when they are sentenced to a long period of imprisonment. </a:t>
            </a:r>
          </a:p>
          <a:p>
            <a:pPr marL="285750" indent="-285750">
              <a:buFont typeface="Arial" panose="020B0604020202020204" pitchFamily="34" charset="0"/>
              <a:buChar char="•"/>
            </a:pPr>
            <a:r>
              <a:rPr lang="en-US" sz="1200" dirty="0">
                <a:solidFill>
                  <a:srgbClr val="000000"/>
                </a:solidFill>
                <a:latin typeface="Comic Sans MS"/>
                <a:cs typeface="Comic Sans MS"/>
              </a:rPr>
              <a:t>Jesus gets asked about how many times we should forgive, and he tells the disciples countless times. </a:t>
            </a:r>
          </a:p>
          <a:p>
            <a:pPr marL="285750" indent="-285750">
              <a:buFont typeface="Arial" panose="020B0604020202020204" pitchFamily="34" charset="0"/>
              <a:buChar char="•"/>
            </a:pPr>
            <a:r>
              <a:rPr lang="en-US" sz="1200" dirty="0">
                <a:solidFill>
                  <a:srgbClr val="000000"/>
                </a:solidFill>
                <a:latin typeface="Comic Sans MS"/>
                <a:cs typeface="Comic Sans MS"/>
              </a:rPr>
              <a:t>The Church interprets seventy-seven times as an unlimited amount.</a:t>
            </a:r>
          </a:p>
          <a:p>
            <a:pPr marL="285750" indent="-285750">
              <a:buFont typeface="Arial" panose="020B0604020202020204" pitchFamily="34" charset="0"/>
              <a:buChar char="•"/>
            </a:pPr>
            <a:r>
              <a:rPr lang="en-US" sz="1200" dirty="0">
                <a:solidFill>
                  <a:srgbClr val="000000"/>
                </a:solidFill>
                <a:latin typeface="Comic Sans MS"/>
                <a:cs typeface="Comic Sans MS"/>
              </a:rPr>
              <a:t>Therefore there is no maximum times a person should be forgiven.</a:t>
            </a:r>
          </a:p>
          <a:p>
            <a:pPr marL="285750" indent="-285750">
              <a:buFont typeface="Arial" panose="020B0604020202020204" pitchFamily="34" charset="0"/>
              <a:buChar char="•"/>
            </a:pPr>
            <a:r>
              <a:rPr lang="en-US" sz="1200" dirty="0">
                <a:solidFill>
                  <a:srgbClr val="000000"/>
                </a:solidFill>
                <a:latin typeface="Comic Sans MS"/>
                <a:cs typeface="Comic Sans MS"/>
              </a:rPr>
              <a:t>Christians believe that there is no limit on the love that God shows to them and they should show to others, so there can be no limit to forgiveness.</a:t>
            </a:r>
          </a:p>
          <a:p>
            <a:pPr marL="285750" indent="-285750">
              <a:buFont typeface="Arial" panose="020B0604020202020204" pitchFamily="34" charset="0"/>
              <a:buChar char="•"/>
            </a:pPr>
            <a:r>
              <a:rPr lang="en-US" sz="1200" dirty="0">
                <a:solidFill>
                  <a:srgbClr val="000000"/>
                </a:solidFill>
                <a:latin typeface="Comic Sans MS"/>
                <a:cs typeface="Comic Sans MS"/>
              </a:rPr>
              <a:t>Even when Jesus was being crucified, Jesus said to those crucifying him.</a:t>
            </a:r>
          </a:p>
          <a:p>
            <a:pPr marL="285750" indent="-285750">
              <a:buFont typeface="Arial" panose="020B0604020202020204" pitchFamily="34" charset="0"/>
              <a:buChar char="•"/>
            </a:pPr>
            <a:r>
              <a:rPr lang="en-US" sz="1200" dirty="0">
                <a:solidFill>
                  <a:srgbClr val="000000"/>
                </a:solidFill>
                <a:latin typeface="Comic Sans MS"/>
                <a:cs typeface="Comic Sans MS"/>
              </a:rPr>
              <a:t>Christians believe that in their lives they should follow the example of Jesus.</a:t>
            </a:r>
          </a:p>
          <a:p>
            <a:pPr marL="285750" indent="-285750">
              <a:buFont typeface="Arial" panose="020B0604020202020204" pitchFamily="34" charset="0"/>
              <a:buChar char="•"/>
            </a:pPr>
            <a:r>
              <a:rPr lang="en-US" sz="1200" dirty="0">
                <a:solidFill>
                  <a:srgbClr val="000000"/>
                </a:solidFill>
                <a:latin typeface="Comic Sans MS"/>
                <a:cs typeface="Comic Sans MS"/>
              </a:rPr>
              <a:t>Christians believe forgives is easier for the victim when the offender shows that they are sorry and want to change their ways.</a:t>
            </a:r>
          </a:p>
        </p:txBody>
      </p:sp>
      <p:sp>
        <p:nvSpPr>
          <p:cNvPr id="4" name="Rectangle 3">
            <a:extLst>
              <a:ext uri="{FF2B5EF4-FFF2-40B4-BE49-F238E27FC236}">
                <a16:creationId xmlns:a16="http://schemas.microsoft.com/office/drawing/2014/main" id="{E8CAF369-41B9-41E9-9471-7C28AEA20E20}"/>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1.7 Forgiveness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P154-155 Islam: 140-141</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beliefs, teachings and attitudes about forgiveness.</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Consider real life case studies related to forgiveness.</a:t>
            </a:r>
          </a:p>
        </p:txBody>
      </p:sp>
      <p:sp>
        <p:nvSpPr>
          <p:cNvPr id="5" name="Rectangle 17">
            <a:extLst>
              <a:ext uri="{FF2B5EF4-FFF2-40B4-BE49-F238E27FC236}">
                <a16:creationId xmlns:a16="http://schemas.microsoft.com/office/drawing/2014/main" id="{F77C6C7C-4ED5-4449-ABD1-618DF781141E}"/>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30</a:t>
            </a:r>
            <a:endParaRPr lang="en-GB" sz="1100" b="0" i="0" u="none" strike="noStrike" kern="0" cap="none" spc="0" baseline="0" dirty="0">
              <a:solidFill>
                <a:srgbClr val="000000"/>
              </a:solidFill>
              <a:uFillTx/>
              <a:latin typeface="Comic Sans MS" pitchFamily="66"/>
            </a:endParaRPr>
          </a:p>
        </p:txBody>
      </p:sp>
      <p:sp>
        <p:nvSpPr>
          <p:cNvPr id="6" name="Rectangle 5">
            <a:extLst>
              <a:ext uri="{FF2B5EF4-FFF2-40B4-BE49-F238E27FC236}">
                <a16:creationId xmlns:a16="http://schemas.microsoft.com/office/drawing/2014/main" id="{0132AB3D-630D-429B-AB06-7DA4B6D44A7E}"/>
              </a:ext>
            </a:extLst>
          </p:cNvPr>
          <p:cNvSpPr/>
          <p:nvPr/>
        </p:nvSpPr>
        <p:spPr>
          <a:xfrm>
            <a:off x="166256" y="935697"/>
            <a:ext cx="6525487" cy="3872983"/>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Task A: What could you forgive?</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Try and rank them in order from most forgivable to least.</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lvl="0" algn="ctr">
              <a:lnSpc>
                <a:spcPct val="150000"/>
              </a:lnSpc>
              <a:defRPr sz="1800" b="0" i="0" u="none" strike="noStrike" kern="0" cap="none" spc="0" baseline="0">
                <a:solidFill>
                  <a:srgbClr val="000000"/>
                </a:solidFill>
                <a:uFillTx/>
              </a:defRPr>
            </a:pPr>
            <a:r>
              <a:rPr lang="en-GB" sz="1100" u="sng" kern="0" dirty="0">
                <a:solidFill>
                  <a:srgbClr val="000000"/>
                </a:solidFill>
                <a:latin typeface="Comic Sans MS" pitchFamily="66"/>
              </a:rPr>
              <a:t>Task B: </a:t>
            </a:r>
            <a:r>
              <a:rPr lang="en-GB" sz="1100" u="sng" dirty="0">
                <a:solidFill>
                  <a:srgbClr val="000000"/>
                </a:solidFill>
                <a:latin typeface="Comic Sans MS"/>
                <a:cs typeface="Comic Sans MS"/>
              </a:rPr>
              <a:t>Explain your top and bottom choice and why you think they are the easiest and hardest to forgive.</a:t>
            </a:r>
            <a:endParaRPr lang="en-GB" sz="1100" u="sng" kern="0" dirty="0">
              <a:solidFill>
                <a:srgbClr val="000000"/>
              </a:solidFill>
              <a:latin typeface="Comic Sans MS" pitchFamily="66"/>
            </a:endParaRPr>
          </a:p>
        </p:txBody>
      </p:sp>
      <p:sp>
        <p:nvSpPr>
          <p:cNvPr id="9" name="Rounded Rectangle 7">
            <a:extLst>
              <a:ext uri="{FF2B5EF4-FFF2-40B4-BE49-F238E27FC236}">
                <a16:creationId xmlns:a16="http://schemas.microsoft.com/office/drawing/2014/main" id="{99C6BBDE-3A9A-4FC4-BC2F-3160B9E2F603}"/>
              </a:ext>
            </a:extLst>
          </p:cNvPr>
          <p:cNvSpPr/>
          <p:nvPr/>
        </p:nvSpPr>
        <p:spPr>
          <a:xfrm>
            <a:off x="1920450" y="5335037"/>
            <a:ext cx="4771289" cy="52563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lphaUcPeriod"/>
            </a:pPr>
            <a:r>
              <a:rPr lang="en-US" sz="1200" dirty="0">
                <a:solidFill>
                  <a:srgbClr val="000000"/>
                </a:solidFill>
                <a:latin typeface="Comic Sans MS"/>
                <a:cs typeface="Comic Sans MS"/>
              </a:rPr>
              <a:t>Showing grace and mercy and pardoning someone for what they have done wrong.</a:t>
            </a:r>
          </a:p>
        </p:txBody>
      </p:sp>
      <p:sp>
        <p:nvSpPr>
          <p:cNvPr id="10" name="Rectangle 9">
            <a:extLst>
              <a:ext uri="{FF2B5EF4-FFF2-40B4-BE49-F238E27FC236}">
                <a16:creationId xmlns:a16="http://schemas.microsoft.com/office/drawing/2014/main" id="{E24F9ECE-20D1-4D06-9CEC-C2D0F0D25475}"/>
              </a:ext>
            </a:extLst>
          </p:cNvPr>
          <p:cNvSpPr/>
          <p:nvPr/>
        </p:nvSpPr>
        <p:spPr>
          <a:xfrm>
            <a:off x="166254" y="4827960"/>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a:t>
            </a:r>
            <a:r>
              <a:rPr lang="en-GB" sz="1100" u="sng" kern="0" dirty="0">
                <a:solidFill>
                  <a:srgbClr val="000000"/>
                </a:solidFill>
                <a:latin typeface="Comic Sans MS" pitchFamily="66"/>
              </a:rPr>
              <a:t>C: </a:t>
            </a:r>
            <a:r>
              <a:rPr lang="en-GB" sz="1100" b="0" i="0" u="sng" strike="noStrike" kern="0" cap="none" spc="0" baseline="0" dirty="0">
                <a:solidFill>
                  <a:srgbClr val="000000"/>
                </a:solidFill>
                <a:uFillTx/>
                <a:latin typeface="Comic Sans MS" pitchFamily="66"/>
              </a:rPr>
              <a:t>Key Word Match- Research to help you/ Use the textbook </a:t>
            </a:r>
            <a:endParaRPr lang="en-GB" sz="1100" b="0" i="0" u="none" strike="noStrike" kern="0" cap="none" spc="0" baseline="0" dirty="0">
              <a:solidFill>
                <a:srgbClr val="000000"/>
              </a:solidFill>
              <a:uFillTx/>
              <a:latin typeface="Comic Sans MS" pitchFamily="66"/>
            </a:endParaRPr>
          </a:p>
        </p:txBody>
      </p:sp>
      <p:sp>
        <p:nvSpPr>
          <p:cNvPr id="11" name="Rounded Rectangle 6">
            <a:extLst>
              <a:ext uri="{FF2B5EF4-FFF2-40B4-BE49-F238E27FC236}">
                <a16:creationId xmlns:a16="http://schemas.microsoft.com/office/drawing/2014/main" id="{A1BE1E34-16E9-464F-B9E1-951131120D89}"/>
              </a:ext>
            </a:extLst>
          </p:cNvPr>
          <p:cNvSpPr/>
          <p:nvPr/>
        </p:nvSpPr>
        <p:spPr>
          <a:xfrm>
            <a:off x="166253" y="5244754"/>
            <a:ext cx="1587593" cy="42464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rabicPeriod"/>
            </a:pPr>
            <a:r>
              <a:rPr lang="en-US" sz="1200" dirty="0">
                <a:solidFill>
                  <a:srgbClr val="000000"/>
                </a:solidFill>
                <a:latin typeface="Comic Sans MS"/>
                <a:cs typeface="Comic Sans MS"/>
              </a:rPr>
              <a:t>Forgiveness</a:t>
            </a:r>
          </a:p>
        </p:txBody>
      </p:sp>
    </p:spTree>
    <p:extLst>
      <p:ext uri="{BB962C8B-B14F-4D97-AF65-F5344CB8AC3E}">
        <p14:creationId xmlns:p14="http://schemas.microsoft.com/office/powerpoint/2010/main" val="420281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164E40-4C3E-40E4-917D-0193C0E3281D}"/>
              </a:ext>
            </a:extLst>
          </p:cNvPr>
          <p:cNvSpPr/>
          <p:nvPr/>
        </p:nvSpPr>
        <p:spPr>
          <a:xfrm>
            <a:off x="166254" y="935697"/>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D: Explain the quotes and what they teach Christians about forgiveness</a:t>
            </a:r>
            <a:endParaRPr lang="en-GB" sz="1100" b="0" i="0" u="none" strike="noStrike" kern="0" cap="none" spc="0" baseline="0" dirty="0">
              <a:solidFill>
                <a:srgbClr val="000000"/>
              </a:solidFill>
              <a:uFillTx/>
              <a:latin typeface="Comic Sans MS" pitchFamily="66"/>
            </a:endParaRPr>
          </a:p>
        </p:txBody>
      </p:sp>
      <p:sp>
        <p:nvSpPr>
          <p:cNvPr id="5" name="Rounded Rectangle 3">
            <a:extLst>
              <a:ext uri="{FF2B5EF4-FFF2-40B4-BE49-F238E27FC236}">
                <a16:creationId xmlns:a16="http://schemas.microsoft.com/office/drawing/2014/main" id="{F80A7574-A9DB-489A-80F6-0625E4530975}"/>
              </a:ext>
            </a:extLst>
          </p:cNvPr>
          <p:cNvSpPr/>
          <p:nvPr/>
        </p:nvSpPr>
        <p:spPr>
          <a:xfrm>
            <a:off x="166254" y="1427412"/>
            <a:ext cx="1902388" cy="956024"/>
          </a:xfrm>
          <a:prstGeom prst="roundRect">
            <a:avLst>
              <a:gd name="adj" fmla="val 0"/>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“Forgive us our sins, as we forgive those who sin against us.”</a:t>
            </a:r>
          </a:p>
          <a:p>
            <a:pPr algn="r"/>
            <a:r>
              <a:rPr lang="en-US" sz="1200" i="1" dirty="0">
                <a:solidFill>
                  <a:srgbClr val="000000"/>
                </a:solidFill>
                <a:latin typeface="Comic Sans MS"/>
                <a:cs typeface="Comic Sans MS"/>
              </a:rPr>
              <a:t>The Lord’s prayer</a:t>
            </a:r>
          </a:p>
        </p:txBody>
      </p:sp>
      <p:sp>
        <p:nvSpPr>
          <p:cNvPr id="6" name="Rectangle 5">
            <a:extLst>
              <a:ext uri="{FF2B5EF4-FFF2-40B4-BE49-F238E27FC236}">
                <a16:creationId xmlns:a16="http://schemas.microsoft.com/office/drawing/2014/main" id="{02212FF8-2F89-431B-8374-3F2C56AE62C7}"/>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1.7 Forgiveness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P154-155 Islam: 140-141</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beliefs, teachings and attitudes about forgiveness.</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Consider real life case studies related to forgiveness.</a:t>
            </a:r>
          </a:p>
        </p:txBody>
      </p:sp>
      <p:sp>
        <p:nvSpPr>
          <p:cNvPr id="7" name="Rectangle 17">
            <a:extLst>
              <a:ext uri="{FF2B5EF4-FFF2-40B4-BE49-F238E27FC236}">
                <a16:creationId xmlns:a16="http://schemas.microsoft.com/office/drawing/2014/main" id="{BFECEF98-8D54-48FD-AB23-0915723483A8}"/>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31</a:t>
            </a:r>
            <a:endParaRPr lang="en-GB" sz="1100" b="0" i="0" u="none" strike="noStrike" kern="0" cap="none" spc="0" baseline="0" dirty="0">
              <a:solidFill>
                <a:srgbClr val="000000"/>
              </a:solidFill>
              <a:uFillTx/>
              <a:latin typeface="Comic Sans MS" pitchFamily="66"/>
            </a:endParaRPr>
          </a:p>
        </p:txBody>
      </p:sp>
      <p:sp>
        <p:nvSpPr>
          <p:cNvPr id="8" name="Rounded Rectangle 3">
            <a:extLst>
              <a:ext uri="{FF2B5EF4-FFF2-40B4-BE49-F238E27FC236}">
                <a16:creationId xmlns:a16="http://schemas.microsoft.com/office/drawing/2014/main" id="{931354B0-1AF7-44BD-9747-90E37583A9AE}"/>
              </a:ext>
            </a:extLst>
          </p:cNvPr>
          <p:cNvSpPr/>
          <p:nvPr/>
        </p:nvSpPr>
        <p:spPr>
          <a:xfrm>
            <a:off x="166255" y="2596933"/>
            <a:ext cx="2397063" cy="1591884"/>
          </a:xfrm>
          <a:prstGeom prst="roundRect">
            <a:avLst>
              <a:gd name="adj" fmla="val 0"/>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“Lord, how many times shall I forgive my brother when he sins against me? Up to seven times?’ Jesus answered, ‘I tell you, not seven times, but seventy-seven times.”</a:t>
            </a:r>
          </a:p>
          <a:p>
            <a:pPr algn="r"/>
            <a:r>
              <a:rPr lang="en-US" sz="1200" i="1" dirty="0">
                <a:solidFill>
                  <a:srgbClr val="000000"/>
                </a:solidFill>
                <a:latin typeface="Comic Sans MS"/>
                <a:cs typeface="Comic Sans MS"/>
              </a:rPr>
              <a:t>Matthew 18:21-22</a:t>
            </a:r>
          </a:p>
        </p:txBody>
      </p:sp>
      <p:sp>
        <p:nvSpPr>
          <p:cNvPr id="9" name="Rounded Rectangle 3">
            <a:extLst>
              <a:ext uri="{FF2B5EF4-FFF2-40B4-BE49-F238E27FC236}">
                <a16:creationId xmlns:a16="http://schemas.microsoft.com/office/drawing/2014/main" id="{6AD001F1-2FC6-4DD9-9C26-B8677BFCE2EB}"/>
              </a:ext>
            </a:extLst>
          </p:cNvPr>
          <p:cNvSpPr/>
          <p:nvPr/>
        </p:nvSpPr>
        <p:spPr>
          <a:xfrm>
            <a:off x="166254" y="4421046"/>
            <a:ext cx="1902388" cy="956024"/>
          </a:xfrm>
          <a:prstGeom prst="roundRect">
            <a:avLst>
              <a:gd name="adj" fmla="val 0"/>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“Father forgive them, for they do not know what they are doing.” </a:t>
            </a:r>
          </a:p>
          <a:p>
            <a:pPr algn="r"/>
            <a:r>
              <a:rPr lang="en-US" sz="1200" i="1" dirty="0">
                <a:solidFill>
                  <a:srgbClr val="000000"/>
                </a:solidFill>
                <a:latin typeface="Comic Sans MS"/>
                <a:cs typeface="Comic Sans MS"/>
              </a:rPr>
              <a:t>Luke 23:34</a:t>
            </a:r>
          </a:p>
        </p:txBody>
      </p:sp>
      <p:sp>
        <p:nvSpPr>
          <p:cNvPr id="10" name="Rectangle 9">
            <a:extLst>
              <a:ext uri="{FF2B5EF4-FFF2-40B4-BE49-F238E27FC236}">
                <a16:creationId xmlns:a16="http://schemas.microsoft.com/office/drawing/2014/main" id="{1930B1F8-960D-4A66-B074-C56C168981B6}"/>
              </a:ext>
            </a:extLst>
          </p:cNvPr>
          <p:cNvSpPr/>
          <p:nvPr/>
        </p:nvSpPr>
        <p:spPr>
          <a:xfrm>
            <a:off x="166253" y="5609299"/>
            <a:ext cx="6525487" cy="3872983"/>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E: Watch the video of the parable of the unforgiving servant </a:t>
            </a:r>
          </a:p>
          <a:p>
            <a:pPr>
              <a:lnSpc>
                <a:spcPct val="150000"/>
              </a:lnSpc>
              <a:defRPr sz="1800" b="0" i="0" u="none" strike="noStrike" kern="0" cap="none" spc="0" baseline="0">
                <a:solidFill>
                  <a:srgbClr val="000000"/>
                </a:solidFill>
                <a:uFillTx/>
              </a:defRPr>
            </a:pPr>
            <a:r>
              <a:rPr lang="en-GB" sz="1100" i="1" dirty="0">
                <a:hlinkClick r:id="rId2"/>
              </a:rPr>
              <a:t>https://www.youtube.com/watch?v=n-Dl5dqLz5M</a:t>
            </a:r>
            <a:endParaRPr lang="en-GB" sz="1100" b="0" i="0" u="sng" strike="noStrike" kern="0" cap="none" spc="0" baseline="0" dirty="0">
              <a:solidFill>
                <a:srgbClr val="000000"/>
              </a:solidFill>
              <a:uFillTx/>
              <a:latin typeface="Comic Sans MS" pitchFamily="66"/>
            </a:endParaRPr>
          </a:p>
          <a:p>
            <a:pPr marL="228600" marR="0" lvl="0" indent="-228600" defTabSz="914400" rtl="0" fontAlgn="auto" hangingPunct="1">
              <a:lnSpc>
                <a:spcPct val="150000"/>
              </a:lnSpc>
              <a:spcBef>
                <a:spcPts val="0"/>
              </a:spcBef>
              <a:spcAft>
                <a:spcPts val="0"/>
              </a:spcAft>
              <a:buFont typeface="+mj-lt"/>
              <a:buAutoNum type="arabicPeriod"/>
              <a:tabLst/>
              <a:defRPr sz="1800" b="0" i="0" u="none" strike="noStrike" kern="0" cap="none" spc="0" baseline="0">
                <a:solidFill>
                  <a:srgbClr val="000000"/>
                </a:solidFill>
                <a:uFillTx/>
              </a:defRPr>
            </a:pPr>
            <a:r>
              <a:rPr lang="en-GB" sz="1100" u="sng" kern="0" dirty="0">
                <a:solidFill>
                  <a:srgbClr val="000000"/>
                </a:solidFill>
                <a:latin typeface="Comic Sans MS" pitchFamily="66"/>
              </a:rPr>
              <a:t>Explain what happens</a:t>
            </a:r>
          </a:p>
          <a:p>
            <a:pPr marL="228600" marR="0" lvl="0" indent="-228600" defTabSz="914400" rtl="0" fontAlgn="auto" hangingPunct="1">
              <a:lnSpc>
                <a:spcPct val="150000"/>
              </a:lnSpc>
              <a:spcBef>
                <a:spcPts val="0"/>
              </a:spcBef>
              <a:spcAft>
                <a:spcPts val="0"/>
              </a:spcAft>
              <a:buFont typeface="+mj-lt"/>
              <a:buAutoNum type="arabicPeriod"/>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228600" marR="0" lvl="0" indent="-228600" defTabSz="914400" rtl="0" fontAlgn="auto" hangingPunct="1">
              <a:lnSpc>
                <a:spcPct val="150000"/>
              </a:lnSpc>
              <a:spcBef>
                <a:spcPts val="0"/>
              </a:spcBef>
              <a:spcAft>
                <a:spcPts val="0"/>
              </a:spcAft>
              <a:buFont typeface="+mj-lt"/>
              <a:buAutoNum type="arabicPeriod"/>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228600" marR="0" lvl="0" indent="-228600" defTabSz="914400" rtl="0" fontAlgn="auto" hangingPunct="1">
              <a:lnSpc>
                <a:spcPct val="150000"/>
              </a:lnSpc>
              <a:spcBef>
                <a:spcPts val="0"/>
              </a:spcBef>
              <a:spcAft>
                <a:spcPts val="0"/>
              </a:spcAft>
              <a:buFont typeface="+mj-lt"/>
              <a:buAutoNum type="arabicPeriod"/>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228600" marR="0" lvl="0" indent="-228600" defTabSz="914400" rtl="0" fontAlgn="auto" hangingPunct="1">
              <a:lnSpc>
                <a:spcPct val="150000"/>
              </a:lnSpc>
              <a:spcBef>
                <a:spcPts val="0"/>
              </a:spcBef>
              <a:spcAft>
                <a:spcPts val="0"/>
              </a:spcAft>
              <a:buFont typeface="+mj-lt"/>
              <a:buAutoNum type="arabicPeriod"/>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228600" marR="0" lvl="0" indent="-228600" defTabSz="914400" rtl="0" fontAlgn="auto" hangingPunct="1">
              <a:lnSpc>
                <a:spcPct val="150000"/>
              </a:lnSpc>
              <a:spcBef>
                <a:spcPts val="0"/>
              </a:spcBef>
              <a:spcAft>
                <a:spcPts val="0"/>
              </a:spcAft>
              <a:buFont typeface="+mj-lt"/>
              <a:buAutoNum type="arabicPeriod"/>
              <a:tabLst/>
              <a:defRPr sz="1800" b="0" i="0" u="none" strike="noStrike" kern="0" cap="none" spc="0" baseline="0">
                <a:solidFill>
                  <a:srgbClr val="000000"/>
                </a:solidFill>
                <a:uFillTx/>
              </a:defRPr>
            </a:pPr>
            <a:endParaRPr lang="en-GB" sz="1100" b="0" i="0" u="sng" strike="noStrike" kern="0" cap="none" spc="0" baseline="0" dirty="0">
              <a:solidFill>
                <a:srgbClr val="000000"/>
              </a:solidFill>
              <a:uFillTx/>
              <a:latin typeface="Comic Sans MS" pitchFamily="66"/>
            </a:endParaRPr>
          </a:p>
          <a:p>
            <a:pPr marL="228600" marR="0" lvl="0" indent="-228600" defTabSz="914400" rtl="0" fontAlgn="auto" hangingPunct="1">
              <a:lnSpc>
                <a:spcPct val="150000"/>
              </a:lnSpc>
              <a:spcBef>
                <a:spcPts val="0"/>
              </a:spcBef>
              <a:spcAft>
                <a:spcPts val="0"/>
              </a:spcAft>
              <a:buFont typeface="+mj-lt"/>
              <a:buAutoNum type="arabicPeriod"/>
              <a:tabLst/>
              <a:defRPr sz="1800" b="0" i="0" u="none" strike="noStrike" kern="0" cap="none" spc="0" baseline="0">
                <a:solidFill>
                  <a:srgbClr val="000000"/>
                </a:solidFill>
                <a:uFillTx/>
              </a:defRPr>
            </a:pPr>
            <a:r>
              <a:rPr lang="en-GB" sz="1100" u="sng" kern="0" dirty="0">
                <a:solidFill>
                  <a:srgbClr val="000000"/>
                </a:solidFill>
                <a:latin typeface="Comic Sans MS" pitchFamily="66"/>
              </a:rPr>
              <a:t>Explain what this teaches Christians about forgiveness</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p:txBody>
      </p:sp>
    </p:spTree>
    <p:extLst>
      <p:ext uri="{BB962C8B-B14F-4D97-AF65-F5344CB8AC3E}">
        <p14:creationId xmlns:p14="http://schemas.microsoft.com/office/powerpoint/2010/main" val="1734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31B67C-568E-478D-8C6E-89FEACDD1325}"/>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1.7 Forgiveness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P154-155 Islam: 140-141</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beliefs, teachings and attitudes about forgiveness.</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Consider real life case studies related to forgiveness.</a:t>
            </a:r>
          </a:p>
        </p:txBody>
      </p:sp>
      <p:sp>
        <p:nvSpPr>
          <p:cNvPr id="5" name="Rectangle 17">
            <a:extLst>
              <a:ext uri="{FF2B5EF4-FFF2-40B4-BE49-F238E27FC236}">
                <a16:creationId xmlns:a16="http://schemas.microsoft.com/office/drawing/2014/main" id="{2D1606DB-DB01-4B08-B4A9-BBE3A0B866E4}"/>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32</a:t>
            </a:r>
            <a:endParaRPr lang="en-GB" sz="1100" b="0" i="0" u="none" strike="noStrike" kern="0" cap="none" spc="0" baseline="0" dirty="0">
              <a:solidFill>
                <a:srgbClr val="000000"/>
              </a:solidFill>
              <a:uFillTx/>
              <a:latin typeface="Comic Sans MS" pitchFamily="66"/>
            </a:endParaRPr>
          </a:p>
        </p:txBody>
      </p:sp>
      <p:sp>
        <p:nvSpPr>
          <p:cNvPr id="6" name="Rectangle 5">
            <a:extLst>
              <a:ext uri="{FF2B5EF4-FFF2-40B4-BE49-F238E27FC236}">
                <a16:creationId xmlns:a16="http://schemas.microsoft.com/office/drawing/2014/main" id="{674C9787-5FCA-4234-AD5B-60420359B323}"/>
              </a:ext>
            </a:extLst>
          </p:cNvPr>
          <p:cNvSpPr/>
          <p:nvPr/>
        </p:nvSpPr>
        <p:spPr>
          <a:xfrm>
            <a:off x="166254" y="935697"/>
            <a:ext cx="6525487" cy="57208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F: Complete the questions on Muslim views towards forgiveness. Use p140 to help you. </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Explain the meaning of the quotes.</a:t>
            </a:r>
          </a:p>
        </p:txBody>
      </p:sp>
      <p:graphicFrame>
        <p:nvGraphicFramePr>
          <p:cNvPr id="7" name="Table 6">
            <a:extLst>
              <a:ext uri="{FF2B5EF4-FFF2-40B4-BE49-F238E27FC236}">
                <a16:creationId xmlns:a16="http://schemas.microsoft.com/office/drawing/2014/main" id="{FFA524BB-CB86-4E3B-AFC9-E76FD46613C5}"/>
              </a:ext>
            </a:extLst>
          </p:cNvPr>
          <p:cNvGraphicFramePr>
            <a:graphicFrameLocks noGrp="1"/>
          </p:cNvGraphicFramePr>
          <p:nvPr>
            <p:extLst>
              <p:ext uri="{D42A27DB-BD31-4B8C-83A1-F6EECF244321}">
                <p14:modId xmlns:p14="http://schemas.microsoft.com/office/powerpoint/2010/main" val="701911087"/>
              </p:ext>
            </p:extLst>
          </p:nvPr>
        </p:nvGraphicFramePr>
        <p:xfrm>
          <a:off x="166251" y="1507777"/>
          <a:ext cx="6525488" cy="3885608"/>
        </p:xfrm>
        <a:graphic>
          <a:graphicData uri="http://schemas.openxmlformats.org/drawingml/2006/table">
            <a:tbl>
              <a:tblPr firstRow="1" bandRow="1">
                <a:tableStyleId>{5C22544A-7EE6-4342-B048-85BDC9FD1C3A}</a:tableStyleId>
              </a:tblPr>
              <a:tblGrid>
                <a:gridCol w="3262744">
                  <a:extLst>
                    <a:ext uri="{9D8B030D-6E8A-4147-A177-3AD203B41FA5}">
                      <a16:colId xmlns:a16="http://schemas.microsoft.com/office/drawing/2014/main" val="3143751538"/>
                    </a:ext>
                  </a:extLst>
                </a:gridCol>
                <a:gridCol w="3262744">
                  <a:extLst>
                    <a:ext uri="{9D8B030D-6E8A-4147-A177-3AD203B41FA5}">
                      <a16:colId xmlns:a16="http://schemas.microsoft.com/office/drawing/2014/main" val="824390353"/>
                    </a:ext>
                  </a:extLst>
                </a:gridCol>
              </a:tblGrid>
              <a:tr h="273728">
                <a:tc gridSpan="2">
                  <a:txBody>
                    <a:bodyPr/>
                    <a:lstStyle/>
                    <a:p>
                      <a:pPr algn="ctr"/>
                      <a:r>
                        <a:rPr lang="en-US" sz="1100" b="0" u="sng" dirty="0">
                          <a:solidFill>
                            <a:srgbClr val="000000"/>
                          </a:solidFill>
                          <a:latin typeface="Comic Sans MS"/>
                          <a:cs typeface="Comic Sans MS"/>
                        </a:rPr>
                        <a:t>Muslim views</a:t>
                      </a:r>
                      <a:r>
                        <a:rPr lang="en-US" sz="1100" b="0" u="sng" baseline="0" dirty="0">
                          <a:solidFill>
                            <a:srgbClr val="000000"/>
                          </a:solidFill>
                          <a:latin typeface="Comic Sans MS"/>
                          <a:cs typeface="Comic Sans MS"/>
                        </a:rPr>
                        <a:t> on forgiveness</a:t>
                      </a:r>
                      <a:endParaRPr lang="en-US" sz="1100" b="0" u="sng" dirty="0">
                        <a:solidFill>
                          <a:srgbClr val="000000"/>
                        </a:solidFill>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algn="ctr"/>
                      <a:endParaRPr lang="en-US" sz="1200" u="none" dirty="0">
                        <a:solidFill>
                          <a:srgbClr val="000000"/>
                        </a:solidFill>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830260127"/>
                  </a:ext>
                </a:extLst>
              </a:tr>
              <a:tr h="3183375">
                <a:tc>
                  <a:txBody>
                    <a:bodyPr/>
                    <a:lstStyle/>
                    <a:p>
                      <a:pPr algn="ctr"/>
                      <a:r>
                        <a:rPr lang="en-US" sz="1100" b="0" u="none" dirty="0">
                          <a:solidFill>
                            <a:srgbClr val="000000"/>
                          </a:solidFill>
                          <a:latin typeface="Comic Sans MS"/>
                          <a:cs typeface="Comic Sans MS"/>
                        </a:rPr>
                        <a:t>What does punishment do according to Muslims?</a:t>
                      </a:r>
                      <a:endParaRPr lang="en-US" sz="1100" b="0" i="1" u="none" baseline="0" dirty="0">
                        <a:solidFill>
                          <a:srgbClr val="000000"/>
                        </a:solidFill>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100" b="0" u="none" dirty="0">
                          <a:solidFill>
                            <a:srgbClr val="000000"/>
                          </a:solidFill>
                          <a:latin typeface="Comic Sans MS"/>
                          <a:cs typeface="Comic Sans MS"/>
                        </a:rPr>
                        <a:t>What are</a:t>
                      </a:r>
                      <a:r>
                        <a:rPr lang="en-US" sz="1100" b="0" u="none" baseline="0" dirty="0">
                          <a:solidFill>
                            <a:srgbClr val="000000"/>
                          </a:solidFill>
                          <a:latin typeface="Comic Sans MS"/>
                          <a:cs typeface="Comic Sans MS"/>
                        </a:rPr>
                        <a:t> the two categories forgiveness falls into in Islamic beliefs? </a:t>
                      </a:r>
                    </a:p>
                    <a:p>
                      <a:pPr algn="ctr"/>
                      <a:endParaRPr lang="en-US" sz="1100" b="0" u="none" baseline="0" dirty="0">
                        <a:solidFill>
                          <a:srgbClr val="000000"/>
                        </a:solidFill>
                        <a:latin typeface="Comic Sans MS"/>
                        <a:cs typeface="Comic Sans MS"/>
                      </a:endParaRPr>
                    </a:p>
                    <a:p>
                      <a:pPr algn="ctr"/>
                      <a:endParaRPr lang="en-US" sz="1100" b="0" u="none" baseline="0" dirty="0">
                        <a:solidFill>
                          <a:srgbClr val="000000"/>
                        </a:solidFill>
                        <a:latin typeface="Comic Sans MS"/>
                        <a:cs typeface="Comic Sans MS"/>
                      </a:endParaRPr>
                    </a:p>
                    <a:p>
                      <a:pPr algn="ctr"/>
                      <a:endParaRPr lang="en-US" sz="1100" b="0" u="none" baseline="0" dirty="0">
                        <a:solidFill>
                          <a:srgbClr val="000000"/>
                        </a:solidFill>
                        <a:latin typeface="Comic Sans MS"/>
                        <a:cs typeface="Comic Sans MS"/>
                      </a:endParaRPr>
                    </a:p>
                    <a:p>
                      <a:pPr algn="ctr"/>
                      <a:endParaRPr lang="en-US" sz="1100" b="0" u="none" baseline="0" dirty="0">
                        <a:solidFill>
                          <a:srgbClr val="000000"/>
                        </a:solidFill>
                        <a:latin typeface="Comic Sans MS"/>
                        <a:cs typeface="Comic Sans MS"/>
                      </a:endParaRPr>
                    </a:p>
                    <a:p>
                      <a:pPr algn="ctr"/>
                      <a:r>
                        <a:rPr lang="en-US" sz="1100" b="0" u="none" baseline="0" dirty="0">
                          <a:solidFill>
                            <a:srgbClr val="000000"/>
                          </a:solidFill>
                          <a:latin typeface="Comic Sans MS"/>
                          <a:cs typeface="Comic Sans MS"/>
                        </a:rPr>
                        <a:t>“Let them pardon and forgive. Do you not wish that God should forgive you? God is most forgiving and merciful.”</a:t>
                      </a:r>
                    </a:p>
                    <a:p>
                      <a:pPr algn="r"/>
                      <a:r>
                        <a:rPr lang="en-US" sz="1100" b="0" i="1" u="none" baseline="0" dirty="0">
                          <a:solidFill>
                            <a:srgbClr val="000000"/>
                          </a:solidFill>
                          <a:latin typeface="Comic Sans MS"/>
                          <a:cs typeface="Comic Sans MS"/>
                        </a:rPr>
                        <a:t>Qur’an 24:22</a:t>
                      </a:r>
                    </a:p>
                    <a:p>
                      <a:pPr algn="ctr"/>
                      <a:endParaRPr lang="en-US" sz="1100" b="0" u="none" baseline="0" dirty="0">
                        <a:solidFill>
                          <a:srgbClr val="000000"/>
                        </a:solidFill>
                        <a:latin typeface="Comic Sans MS"/>
                        <a:cs typeface="Comic Sans MS"/>
                      </a:endParaRPr>
                    </a:p>
                    <a:p>
                      <a:pPr algn="ctr"/>
                      <a:endParaRPr lang="en-US" sz="1100" b="0" u="none" baseline="0" dirty="0">
                        <a:solidFill>
                          <a:srgbClr val="000000"/>
                        </a:solidFill>
                        <a:latin typeface="Comic Sans MS"/>
                        <a:cs typeface="Comic Sans MS"/>
                      </a:endParaRPr>
                    </a:p>
                    <a:p>
                      <a:pPr algn="ctr"/>
                      <a:endParaRPr lang="en-US" sz="1100" b="0" u="none" baseline="0" dirty="0">
                        <a:solidFill>
                          <a:srgbClr val="000000"/>
                        </a:solidFill>
                        <a:latin typeface="Comic Sans MS"/>
                        <a:cs typeface="Comic Sans MS"/>
                      </a:endParaRPr>
                    </a:p>
                    <a:p>
                      <a:pPr algn="ctr"/>
                      <a:endParaRPr lang="en-US" sz="1100" b="0" u="none" baseline="0" dirty="0">
                        <a:solidFill>
                          <a:srgbClr val="000000"/>
                        </a:solidFill>
                        <a:latin typeface="Comic Sans MS"/>
                        <a:cs typeface="Comic Sans MS"/>
                      </a:endParaRPr>
                    </a:p>
                    <a:p>
                      <a:pPr algn="ctr"/>
                      <a:r>
                        <a:rPr lang="en-US" sz="1100" b="0" u="none" baseline="0" dirty="0">
                          <a:solidFill>
                            <a:srgbClr val="000000"/>
                          </a:solidFill>
                          <a:latin typeface="Comic Sans MS"/>
                          <a:cs typeface="Comic Sans MS"/>
                        </a:rPr>
                        <a:t>“Pardon each other’s faults and [God] will grant you </a:t>
                      </a:r>
                      <a:r>
                        <a:rPr lang="en-US" sz="1100" b="0" u="none" baseline="0" dirty="0" err="1">
                          <a:solidFill>
                            <a:srgbClr val="000000"/>
                          </a:solidFill>
                          <a:latin typeface="Comic Sans MS"/>
                          <a:cs typeface="Comic Sans MS"/>
                        </a:rPr>
                        <a:t>honour</a:t>
                      </a:r>
                      <a:r>
                        <a:rPr lang="en-US" sz="1100" b="0" u="none" baseline="0" dirty="0">
                          <a:solidFill>
                            <a:srgbClr val="000000"/>
                          </a:solidFill>
                          <a:latin typeface="Comic Sans MS"/>
                          <a:cs typeface="Comic Sans MS"/>
                        </a:rPr>
                        <a:t>.”</a:t>
                      </a:r>
                    </a:p>
                    <a:p>
                      <a:pPr algn="r"/>
                      <a:r>
                        <a:rPr lang="en-US" sz="1100" b="0" i="1" u="none" baseline="0" dirty="0">
                          <a:solidFill>
                            <a:srgbClr val="000000"/>
                          </a:solidFill>
                          <a:latin typeface="Comic Sans MS"/>
                          <a:cs typeface="Comic Sans MS"/>
                        </a:rPr>
                        <a:t>Hadith</a:t>
                      </a:r>
                    </a:p>
                    <a:p>
                      <a:pPr algn="r"/>
                      <a:endParaRPr lang="en-US" sz="1100" b="0" i="1" u="none" baseline="0" dirty="0">
                        <a:solidFill>
                          <a:srgbClr val="000000"/>
                        </a:solidFill>
                        <a:latin typeface="Comic Sans MS"/>
                        <a:cs typeface="Comic Sans MS"/>
                      </a:endParaRPr>
                    </a:p>
                    <a:p>
                      <a:pPr algn="r"/>
                      <a:endParaRPr lang="en-US" sz="1100" b="0" i="1" u="none" baseline="0" dirty="0">
                        <a:solidFill>
                          <a:srgbClr val="000000"/>
                        </a:solidFill>
                        <a:latin typeface="Comic Sans MS"/>
                        <a:cs typeface="Comic Sans MS"/>
                      </a:endParaRPr>
                    </a:p>
                    <a:p>
                      <a:pPr algn="r"/>
                      <a:endParaRPr lang="en-US" sz="1100" b="0" i="1" u="none" baseline="0" dirty="0">
                        <a:solidFill>
                          <a:srgbClr val="000000"/>
                        </a:solidFill>
                        <a:latin typeface="Comic Sans MS"/>
                        <a:cs typeface="Comic Sans MS"/>
                      </a:endParaRPr>
                    </a:p>
                    <a:p>
                      <a:pPr algn="r"/>
                      <a:endParaRPr lang="en-US" sz="1100" b="0" i="1" u="none" baseline="0" dirty="0">
                        <a:solidFill>
                          <a:srgbClr val="000000"/>
                        </a:solidFill>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2499588202"/>
                  </a:ext>
                </a:extLst>
              </a:tr>
            </a:tbl>
          </a:graphicData>
        </a:graphic>
      </p:graphicFrame>
      <p:sp>
        <p:nvSpPr>
          <p:cNvPr id="8" name="Rectangle 7">
            <a:extLst>
              <a:ext uri="{FF2B5EF4-FFF2-40B4-BE49-F238E27FC236}">
                <a16:creationId xmlns:a16="http://schemas.microsoft.com/office/drawing/2014/main" id="{100C8284-1990-4783-A064-DD1E4F0DAB28}"/>
              </a:ext>
            </a:extLst>
          </p:cNvPr>
          <p:cNvSpPr/>
          <p:nvPr/>
        </p:nvSpPr>
        <p:spPr>
          <a:xfrm>
            <a:off x="166252" y="5393385"/>
            <a:ext cx="6525487" cy="412689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G: Case Study: Maureen Greaves- Watch the video and explain what happened to her and explain how it links to forgiveness</a:t>
            </a:r>
          </a:p>
          <a:p>
            <a:pPr>
              <a:lnSpc>
                <a:spcPct val="150000"/>
              </a:lnSpc>
              <a:defRPr sz="1800" b="0" i="0" u="none" strike="noStrike" kern="0" cap="none" spc="0" baseline="0">
                <a:solidFill>
                  <a:srgbClr val="000000"/>
                </a:solidFill>
                <a:uFillTx/>
              </a:defRPr>
            </a:pPr>
            <a:r>
              <a:rPr lang="en-GB" sz="1100" dirty="0">
                <a:hlinkClick r:id="rId2"/>
              </a:rPr>
              <a:t>https://www.youtube.com/watch?v=gzmOamXwHA8</a:t>
            </a:r>
            <a:r>
              <a:rPr lang="en-GB" sz="1100" dirty="0"/>
              <a:t>   </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p:txBody>
      </p:sp>
    </p:spTree>
    <p:extLst>
      <p:ext uri="{BB962C8B-B14F-4D97-AF65-F5344CB8AC3E}">
        <p14:creationId xmlns:p14="http://schemas.microsoft.com/office/powerpoint/2010/main" val="1108455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978E-354B-43B2-B422-A6953905AEC5}"/>
              </a:ext>
            </a:extLst>
          </p:cNvPr>
          <p:cNvSpPr/>
          <p:nvPr/>
        </p:nvSpPr>
        <p:spPr>
          <a:xfrm>
            <a:off x="166254" y="7128645"/>
            <a:ext cx="6525487" cy="260340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I: Why do some people say that forgiveness is weakness? </a:t>
            </a:r>
            <a:r>
              <a:rPr lang="en-GB" sz="1100" u="sng" kern="0" dirty="0">
                <a:solidFill>
                  <a:srgbClr val="000000"/>
                </a:solidFill>
                <a:latin typeface="Comic Sans MS" pitchFamily="66"/>
              </a:rPr>
              <a:t>Explain</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Do you agree? Explain your views</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Why might someone disagree with you?</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p:txBody>
      </p:sp>
      <p:sp>
        <p:nvSpPr>
          <p:cNvPr id="6" name="Rectangle 5">
            <a:extLst>
              <a:ext uri="{FF2B5EF4-FFF2-40B4-BE49-F238E27FC236}">
                <a16:creationId xmlns:a16="http://schemas.microsoft.com/office/drawing/2014/main" id="{78095947-6916-4DFC-A0F2-CCBC72403960}"/>
              </a:ext>
            </a:extLst>
          </p:cNvPr>
          <p:cNvSpPr/>
          <p:nvPr/>
        </p:nvSpPr>
        <p:spPr>
          <a:xfrm>
            <a:off x="166254" y="935697"/>
            <a:ext cx="6525487" cy="6186309"/>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H: Case Study: Forgiving a violent criminal. Using the new</a:t>
            </a:r>
            <a:r>
              <a:rPr lang="en-GB" sz="1100" u="sng" kern="0" dirty="0">
                <a:solidFill>
                  <a:srgbClr val="000000"/>
                </a:solidFill>
                <a:latin typeface="Comic Sans MS" pitchFamily="66"/>
              </a:rPr>
              <a:t>spaper article. Summarise the story on forgiveness. </a:t>
            </a:r>
          </a:p>
          <a:p>
            <a:pPr algn="ctr">
              <a:lnSpc>
                <a:spcPct val="150000"/>
              </a:lnSpc>
              <a:defRPr sz="1800" b="0" i="0" u="none" strike="noStrike" kern="0" cap="none" spc="0" baseline="0">
                <a:solidFill>
                  <a:srgbClr val="000000"/>
                </a:solidFill>
                <a:uFillTx/>
              </a:defRPr>
            </a:pPr>
            <a:r>
              <a:rPr lang="en-GB" sz="1100" dirty="0">
                <a:hlinkClick r:id="rId2"/>
              </a:rPr>
              <a:t>https://www.theguardian.com/world/2014/apr/25/interview-samereh-alinejad-iranian-mother-spared-sons-killer?CMP=share_btn_link</a:t>
            </a:r>
            <a:r>
              <a:rPr lang="en-GB" sz="1100" dirty="0"/>
              <a:t> </a:t>
            </a:r>
            <a:endParaRPr lang="en-GB" sz="1100" u="sng" kern="0" dirty="0">
              <a:solidFill>
                <a:srgbClr val="000000"/>
              </a:solidFill>
              <a:latin typeface="Comic Sans MS" pitchFamily="66"/>
            </a:endParaRPr>
          </a:p>
          <a:p>
            <a:pPr marL="0" marR="0" lvl="0" indent="0"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Success Criteria:</a:t>
            </a:r>
          </a:p>
          <a:p>
            <a:pPr marL="171450" indent="-171450">
              <a:spcBef>
                <a:spcPct val="50000"/>
              </a:spcBef>
              <a:buFont typeface="Arial" panose="020B0604020202020204" pitchFamily="34" charset="0"/>
              <a:buChar char="•"/>
            </a:pPr>
            <a:r>
              <a:rPr lang="en-GB" sz="1100" dirty="0">
                <a:solidFill>
                  <a:srgbClr val="000000"/>
                </a:solidFill>
                <a:latin typeface="Comic Sans MS" charset="0"/>
              </a:rPr>
              <a:t>Explain what happened.</a:t>
            </a:r>
          </a:p>
          <a:p>
            <a:pPr marL="171450" indent="-171450">
              <a:spcBef>
                <a:spcPct val="50000"/>
              </a:spcBef>
              <a:buFont typeface="Arial" panose="020B0604020202020204" pitchFamily="34" charset="0"/>
              <a:buChar char="•"/>
            </a:pPr>
            <a:r>
              <a:rPr lang="en-GB" sz="1100" dirty="0">
                <a:solidFill>
                  <a:srgbClr val="000000"/>
                </a:solidFill>
                <a:latin typeface="Comic Sans MS" charset="0"/>
              </a:rPr>
              <a:t>Explain what it teaches about forgiveness.</a:t>
            </a:r>
          </a:p>
          <a:p>
            <a:pPr marL="171450" indent="-171450">
              <a:spcBef>
                <a:spcPct val="50000"/>
              </a:spcBef>
              <a:buFont typeface="Arial" panose="020B0604020202020204" pitchFamily="34" charset="0"/>
              <a:buChar char="•"/>
            </a:pPr>
            <a:r>
              <a:rPr lang="en-GB" sz="1100" dirty="0">
                <a:solidFill>
                  <a:srgbClr val="000000"/>
                </a:solidFill>
                <a:latin typeface="Comic Sans MS" charset="0"/>
              </a:rPr>
              <a:t>Why might it be hard for people to forgive?</a:t>
            </a: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a:spcBef>
                <a:spcPct val="50000"/>
              </a:spcBef>
            </a:pPr>
            <a:endParaRPr lang="en-GB" sz="1100" dirty="0">
              <a:solidFill>
                <a:srgbClr val="000000"/>
              </a:solidFill>
              <a:latin typeface="Comic Sans MS" charset="0"/>
            </a:endParaRPr>
          </a:p>
          <a:p>
            <a:pPr>
              <a:spcBef>
                <a:spcPct val="50000"/>
              </a:spcBef>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a:p>
            <a:pPr marL="171450" indent="-171450">
              <a:spcBef>
                <a:spcPct val="50000"/>
              </a:spcBef>
              <a:buFont typeface="Arial" panose="020B0604020202020204" pitchFamily="34" charset="0"/>
              <a:buChar char="•"/>
            </a:pPr>
            <a:endParaRPr lang="en-GB" sz="1100" dirty="0">
              <a:solidFill>
                <a:srgbClr val="000000"/>
              </a:solidFill>
              <a:latin typeface="Comic Sans MS" charset="0"/>
            </a:endParaRPr>
          </a:p>
        </p:txBody>
      </p:sp>
      <p:sp>
        <p:nvSpPr>
          <p:cNvPr id="4" name="Rectangle 3">
            <a:extLst>
              <a:ext uri="{FF2B5EF4-FFF2-40B4-BE49-F238E27FC236}">
                <a16:creationId xmlns:a16="http://schemas.microsoft.com/office/drawing/2014/main" id="{8EF614BE-8F99-4C5D-AD4C-B33471FFE070}"/>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1.7 Forgiveness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P154-155 Islam: 140-141</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beliefs, teachings and attitudes about forgiveness.</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Consider real life case studies related to forgiveness.</a:t>
            </a:r>
          </a:p>
        </p:txBody>
      </p:sp>
      <p:sp>
        <p:nvSpPr>
          <p:cNvPr id="5" name="Rectangle 17">
            <a:extLst>
              <a:ext uri="{FF2B5EF4-FFF2-40B4-BE49-F238E27FC236}">
                <a16:creationId xmlns:a16="http://schemas.microsoft.com/office/drawing/2014/main" id="{78D50E5F-8E4F-4F47-971D-FFEDDE25AD9A}"/>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34</a:t>
            </a:r>
            <a:endParaRPr lang="en-GB" sz="1100" b="0" i="0" u="none" strike="noStrike" kern="0" cap="none" spc="0" baseline="0" dirty="0">
              <a:solidFill>
                <a:srgbClr val="000000"/>
              </a:solidFill>
              <a:uFillTx/>
              <a:latin typeface="Comic Sans MS" pitchFamily="66"/>
            </a:endParaRPr>
          </a:p>
        </p:txBody>
      </p:sp>
    </p:spTree>
    <p:extLst>
      <p:ext uri="{BB962C8B-B14F-4D97-AF65-F5344CB8AC3E}">
        <p14:creationId xmlns:p14="http://schemas.microsoft.com/office/powerpoint/2010/main" val="3674407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F06FDA-F266-4E4E-886F-CE467B3E2E1D}"/>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1.7 Forgiveness</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P154-155 Islam: 140-141</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religious beliefs, teachings and attitudes about forgiveness.</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Consider real life case studies related to forgiveness.</a:t>
            </a:r>
          </a:p>
        </p:txBody>
      </p:sp>
      <p:sp>
        <p:nvSpPr>
          <p:cNvPr id="5" name="Rectangle 17">
            <a:extLst>
              <a:ext uri="{FF2B5EF4-FFF2-40B4-BE49-F238E27FC236}">
                <a16:creationId xmlns:a16="http://schemas.microsoft.com/office/drawing/2014/main" id="{BCF16FE1-0331-4FDB-8E62-912A2DF9391B}"/>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34</a:t>
            </a:r>
            <a:endParaRPr lang="en-GB" sz="1100" b="0" i="0" u="none" strike="noStrike" kern="0" cap="none" spc="0" baseline="0" dirty="0">
              <a:solidFill>
                <a:srgbClr val="000000"/>
              </a:solidFill>
              <a:uFillTx/>
              <a:latin typeface="Comic Sans MS" pitchFamily="66"/>
            </a:endParaRPr>
          </a:p>
        </p:txBody>
      </p:sp>
      <p:sp>
        <p:nvSpPr>
          <p:cNvPr id="6" name="Rounded Rectangle 7">
            <a:extLst>
              <a:ext uri="{FF2B5EF4-FFF2-40B4-BE49-F238E27FC236}">
                <a16:creationId xmlns:a16="http://schemas.microsoft.com/office/drawing/2014/main" id="{2266453D-F1EC-4313-82D1-F0DA17FAD9DD}"/>
              </a:ext>
            </a:extLst>
          </p:cNvPr>
          <p:cNvSpPr/>
          <p:nvPr/>
        </p:nvSpPr>
        <p:spPr>
          <a:xfrm>
            <a:off x="166254" y="1040627"/>
            <a:ext cx="6525487" cy="47419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5 Marker </a:t>
            </a:r>
          </a:p>
          <a:p>
            <a:pPr lvl="0" algn="ctr" defTabSz="457200">
              <a:defRPr sz="1800" b="0" i="0" u="none" strike="noStrike" kern="0" cap="none" spc="0" baseline="0">
                <a:solidFill>
                  <a:srgbClr val="000000"/>
                </a:solidFill>
                <a:uFillTx/>
              </a:defRPr>
            </a:pPr>
            <a:r>
              <a:rPr lang="en-GB" sz="1200" u="sng" dirty="0">
                <a:solidFill>
                  <a:srgbClr val="000000"/>
                </a:solidFill>
                <a:latin typeface="Comic Sans MS" pitchFamily="66"/>
              </a:rPr>
              <a:t>Explain two religious beliefs about forgiveness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dirty="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a:p>
            <a:pPr defTabSz="457200">
              <a:lnSpc>
                <a:spcPct val="150000"/>
              </a:lnSpc>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p:txBody>
      </p:sp>
      <p:graphicFrame>
        <p:nvGraphicFramePr>
          <p:cNvPr id="7" name="Table 8">
            <a:extLst>
              <a:ext uri="{FF2B5EF4-FFF2-40B4-BE49-F238E27FC236}">
                <a16:creationId xmlns:a16="http://schemas.microsoft.com/office/drawing/2014/main" id="{57E4659A-B2D4-42E7-A089-67AF41F62DB6}"/>
              </a:ext>
            </a:extLst>
          </p:cNvPr>
          <p:cNvGraphicFramePr>
            <a:graphicFrameLocks noGrp="1"/>
          </p:cNvGraphicFramePr>
          <p:nvPr>
            <p:extLst>
              <p:ext uri="{D42A27DB-BD31-4B8C-83A1-F6EECF244321}">
                <p14:modId xmlns:p14="http://schemas.microsoft.com/office/powerpoint/2010/main" val="2573032911"/>
              </p:ext>
            </p:extLst>
          </p:nvPr>
        </p:nvGraphicFramePr>
        <p:xfrm>
          <a:off x="166254" y="5932469"/>
          <a:ext cx="6525486" cy="3642090"/>
        </p:xfrm>
        <a:graphic>
          <a:graphicData uri="http://schemas.openxmlformats.org/drawingml/2006/table">
            <a:tbl>
              <a:tblPr firstRow="1" bandRow="1">
                <a:effectLst/>
                <a:tableStyleId>{5C22544A-7EE6-4342-B048-85BDC9FD1C3A}</a:tableStyleId>
              </a:tblPr>
              <a:tblGrid>
                <a:gridCol w="3262743">
                  <a:extLst>
                    <a:ext uri="{9D8B030D-6E8A-4147-A177-3AD203B41FA5}">
                      <a16:colId xmlns:a16="http://schemas.microsoft.com/office/drawing/2014/main" val="458109533"/>
                    </a:ext>
                  </a:extLst>
                </a:gridCol>
                <a:gridCol w="3262743">
                  <a:extLst>
                    <a:ext uri="{9D8B030D-6E8A-4147-A177-3AD203B41FA5}">
                      <a16:colId xmlns:a16="http://schemas.microsoft.com/office/drawing/2014/main" val="3306378312"/>
                    </a:ext>
                  </a:extLst>
                </a:gridCol>
              </a:tblGrid>
              <a:tr h="291188">
                <a:tc gridSpan="2">
                  <a:txBody>
                    <a:bodyPr/>
                    <a:lstStyle/>
                    <a:p>
                      <a:pPr lvl="0" algn="ctr"/>
                      <a:r>
                        <a:rPr lang="en-GB" sz="1200" b="0" dirty="0">
                          <a:solidFill>
                            <a:srgbClr val="000000"/>
                          </a:solidFill>
                          <a:latin typeface="Comic Sans MS" pitchFamily="66"/>
                        </a:rPr>
                        <a:t>Task: GCSE 12 Marker- Make a  plan and write it up</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523518912"/>
                  </a:ext>
                </a:extLst>
              </a:tr>
              <a:tr h="536086">
                <a:tc gridSpan="2">
                  <a:txBody>
                    <a:bodyPr/>
                    <a:lstStyle/>
                    <a:p>
                      <a:pPr algn="ctr"/>
                      <a:r>
                        <a:rPr lang="en-GB" sz="1200" b="0" u="none" dirty="0">
                          <a:solidFill>
                            <a:srgbClr val="000000"/>
                          </a:solidFill>
                          <a:latin typeface="Comic Sans MS"/>
                          <a:cs typeface="Comic Sans MS"/>
                        </a:rPr>
                        <a:t>“Forgiveness is weakness”</a:t>
                      </a:r>
                    </a:p>
                    <a:p>
                      <a:pPr lvl="0" algn="ctr"/>
                      <a:r>
                        <a:rPr lang="en-GB" sz="1200" b="0" i="1" dirty="0">
                          <a:solidFill>
                            <a:srgbClr val="000000"/>
                          </a:solidFill>
                          <a:latin typeface="Comic Sans MS" pitchFamily="66"/>
                        </a:rPr>
                        <a:t>Evaluate this statement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681110742"/>
                  </a:ext>
                </a:extLst>
              </a:tr>
              <a:tr h="2814816">
                <a:tc>
                  <a:txBody>
                    <a:bodyPr/>
                    <a:lstStyle/>
                    <a:p>
                      <a:pPr lvl="0" algn="l"/>
                      <a:r>
                        <a:rPr lang="en-GB" sz="1200" u="sng" dirty="0">
                          <a:solidFill>
                            <a:srgbClr val="000000"/>
                          </a:solidFill>
                          <a:latin typeface="Comic Sans MS" pitchFamily="66"/>
                        </a:rPr>
                        <a:t>Agree- it is weakness</a:t>
                      </a:r>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l"/>
                      <a:r>
                        <a:rPr lang="en-GB" sz="1200" u="sng" dirty="0">
                          <a:solidFill>
                            <a:srgbClr val="000000"/>
                          </a:solidFill>
                          <a:latin typeface="Comic Sans MS" pitchFamily="66"/>
                        </a:rPr>
                        <a:t>Disagree- it is not weakness</a:t>
                      </a: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8825931"/>
                  </a:ext>
                </a:extLst>
              </a:tr>
            </a:tbl>
          </a:graphicData>
        </a:graphic>
      </p:graphicFrame>
    </p:spTree>
    <p:extLst>
      <p:ext uri="{BB962C8B-B14F-4D97-AF65-F5344CB8AC3E}">
        <p14:creationId xmlns:p14="http://schemas.microsoft.com/office/powerpoint/2010/main" val="1829491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11F5-D0CB-4BD7-8A7A-17C69533BC84}"/>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20A945-16CB-42ED-B4DC-7DC26A3E6529}"/>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A4B01B3F-E2F4-48E9-957D-6542E50AD4BB}"/>
              </a:ext>
            </a:extLst>
          </p:cNvPr>
          <p:cNvSpPr/>
          <p:nvPr/>
        </p:nvSpPr>
        <p:spPr>
          <a:xfrm>
            <a:off x="166256" y="160422"/>
            <a:ext cx="6525487" cy="95771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algn="ctr">
              <a:spcBef>
                <a:spcPct val="50000"/>
              </a:spcBef>
            </a:pPr>
            <a:r>
              <a:rPr lang="en-GB" sz="1200" b="0" i="0" u="none" strike="noStrike" kern="1200" cap="none" spc="0" baseline="0" dirty="0">
                <a:solidFill>
                  <a:srgbClr val="000000"/>
                </a:solidFill>
                <a:uFillTx/>
                <a:latin typeface="Comic Sans MS" pitchFamily="66"/>
              </a:rPr>
              <a:t>GCSE 12 Marker- </a:t>
            </a:r>
            <a:r>
              <a:rPr lang="en-GB" sz="1200" dirty="0">
                <a:solidFill>
                  <a:srgbClr val="000000"/>
                </a:solidFill>
                <a:latin typeface="Comic Sans MS"/>
                <a:cs typeface="Comic Sans MS"/>
              </a:rPr>
              <a:t>“Forgiveness is weakness”</a:t>
            </a:r>
          </a:p>
          <a:p>
            <a:pPr algn="ctr">
              <a:spcBef>
                <a:spcPct val="50000"/>
              </a:spcBef>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E0822651-DD01-470B-A6E3-61BCA984F496}"/>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35</a:t>
            </a:r>
            <a:endParaRPr lang="en-GB" sz="1100" b="0" i="0" u="none" strike="noStrike" kern="0" cap="none" spc="0" baseline="0" dirty="0">
              <a:solidFill>
                <a:srgbClr val="000000"/>
              </a:solidFill>
              <a:uFillTx/>
              <a:latin typeface="Comic Sans MS" pitchFamily="66"/>
            </a:endParaRPr>
          </a:p>
        </p:txBody>
      </p:sp>
    </p:spTree>
    <p:extLst>
      <p:ext uri="{BB962C8B-B14F-4D97-AF65-F5344CB8AC3E}">
        <p14:creationId xmlns:p14="http://schemas.microsoft.com/office/powerpoint/2010/main" val="3150921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11F5-D0CB-4BD7-8A7A-17C69533BC84}"/>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20A945-16CB-42ED-B4DC-7DC26A3E6529}"/>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A4B01B3F-E2F4-48E9-957D-6542E50AD4BB}"/>
              </a:ext>
            </a:extLst>
          </p:cNvPr>
          <p:cNvSpPr/>
          <p:nvPr/>
        </p:nvSpPr>
        <p:spPr>
          <a:xfrm>
            <a:off x="166256" y="160422"/>
            <a:ext cx="6525487" cy="95771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E0822651-DD01-470B-A6E3-61BCA984F496}"/>
              </a:ext>
            </a:extLst>
          </p:cNvPr>
          <p:cNvSpPr/>
          <p:nvPr/>
        </p:nvSpPr>
        <p:spPr>
          <a:xfrm>
            <a:off x="6381835" y="9438967"/>
            <a:ext cx="374071" cy="318164"/>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36</a:t>
            </a:r>
            <a:endParaRPr lang="en-GB" sz="1100" b="0" i="0" u="none" strike="noStrike" kern="0" cap="none" spc="0" baseline="0" dirty="0">
              <a:solidFill>
                <a:srgbClr val="000000"/>
              </a:solidFill>
              <a:uFillTx/>
              <a:latin typeface="Comic Sans MS" pitchFamily="66"/>
            </a:endParaRPr>
          </a:p>
        </p:txBody>
      </p:sp>
    </p:spTree>
    <p:extLst>
      <p:ext uri="{BB962C8B-B14F-4D97-AF65-F5344CB8AC3E}">
        <p14:creationId xmlns:p14="http://schemas.microsoft.com/office/powerpoint/2010/main" val="108411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7">
            <a:extLst>
              <a:ext uri="{FF2B5EF4-FFF2-40B4-BE49-F238E27FC236}">
                <a16:creationId xmlns:a16="http://schemas.microsoft.com/office/drawing/2014/main" id="{BAA04358-6F1B-49CC-A134-E7EBB42D57E5}"/>
              </a:ext>
            </a:extLst>
          </p:cNvPr>
          <p:cNvSpPr/>
          <p:nvPr/>
        </p:nvSpPr>
        <p:spPr>
          <a:xfrm>
            <a:off x="166255" y="8049253"/>
            <a:ext cx="6525487" cy="1589566"/>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GB" sz="1100" dirty="0">
                <a:solidFill>
                  <a:srgbClr val="000000"/>
                </a:solidFill>
                <a:latin typeface="Comic Sans MS"/>
                <a:cs typeface="Comic Sans MS"/>
              </a:rPr>
              <a:t>The legal background </a:t>
            </a:r>
          </a:p>
          <a:p>
            <a:pPr marL="457200" indent="-457200">
              <a:buFont typeface="Arial" panose="020B0604020202020204" pitchFamily="34" charset="0"/>
              <a:buChar char="•"/>
            </a:pPr>
            <a:r>
              <a:rPr lang="en-US" sz="1100" dirty="0">
                <a:solidFill>
                  <a:srgbClr val="000000"/>
                </a:solidFill>
                <a:latin typeface="Comic Sans MS"/>
                <a:cs typeface="Comic Sans MS"/>
              </a:rPr>
              <a:t>The death penalty was abolished in the UK in 1965 as part of a temporary experiment.</a:t>
            </a:r>
          </a:p>
          <a:p>
            <a:pPr marL="457200" indent="-457200">
              <a:buFont typeface="Arial" panose="020B0604020202020204" pitchFamily="34" charset="0"/>
              <a:buChar char="•"/>
            </a:pPr>
            <a:r>
              <a:rPr lang="en-US" sz="1100" dirty="0">
                <a:solidFill>
                  <a:srgbClr val="000000"/>
                </a:solidFill>
                <a:latin typeface="Comic Sans MS"/>
                <a:cs typeface="Comic Sans MS"/>
              </a:rPr>
              <a:t>It was permanently abolished in 1969.</a:t>
            </a:r>
          </a:p>
          <a:p>
            <a:pPr marL="457200" indent="-457200">
              <a:buFont typeface="Arial" panose="020B0604020202020204" pitchFamily="34" charset="0"/>
              <a:buChar char="•"/>
            </a:pPr>
            <a:r>
              <a:rPr lang="en-US" sz="1100" dirty="0">
                <a:solidFill>
                  <a:srgbClr val="000000"/>
                </a:solidFill>
                <a:latin typeface="Comic Sans MS"/>
                <a:cs typeface="Comic Sans MS"/>
              </a:rPr>
              <a:t>Several campaigns have been carried out in the UK to try and have it reintroduced, but all have failed.</a:t>
            </a:r>
          </a:p>
          <a:p>
            <a:pPr marL="457200" indent="-457200">
              <a:buFont typeface="Arial" panose="020B0604020202020204" pitchFamily="34" charset="0"/>
              <a:buChar char="•"/>
            </a:pPr>
            <a:r>
              <a:rPr lang="en-US" sz="1100" dirty="0">
                <a:solidFill>
                  <a:srgbClr val="000000"/>
                </a:solidFill>
                <a:latin typeface="Comic Sans MS"/>
                <a:cs typeface="Comic Sans MS"/>
              </a:rPr>
              <a:t>Since it was abolished, 3 people have been pardoned because of new evidence- they were late found innocent.</a:t>
            </a:r>
          </a:p>
          <a:p>
            <a:r>
              <a:rPr lang="en-US" sz="1100" dirty="0">
                <a:solidFill>
                  <a:srgbClr val="000000"/>
                </a:solidFill>
                <a:latin typeface="Comic Sans MS"/>
                <a:cs typeface="Comic Sans MS"/>
                <a:hlinkClick r:id="rId2"/>
              </a:rPr>
              <a:t>https://www.youtube.com/watch?v=-PZDIlJcmNA</a:t>
            </a:r>
            <a:r>
              <a:rPr lang="en-US" sz="1100" dirty="0">
                <a:solidFill>
                  <a:srgbClr val="000000"/>
                </a:solidFill>
                <a:latin typeface="Comic Sans MS"/>
                <a:cs typeface="Comic Sans MS"/>
              </a:rPr>
              <a:t> </a:t>
            </a:r>
          </a:p>
        </p:txBody>
      </p:sp>
      <p:sp>
        <p:nvSpPr>
          <p:cNvPr id="4" name="Rectangle 3">
            <a:extLst>
              <a:ext uri="{FF2B5EF4-FFF2-40B4-BE49-F238E27FC236}">
                <a16:creationId xmlns:a16="http://schemas.microsoft.com/office/drawing/2014/main" id="{E4EB5CC6-C788-4B8A-9E40-8848194BC470}"/>
              </a:ext>
            </a:extLst>
          </p:cNvPr>
          <p:cNvSpPr/>
          <p:nvPr/>
        </p:nvSpPr>
        <p:spPr>
          <a:xfrm>
            <a:off x="166256" y="166256"/>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1.8 Death Penalty</a:t>
            </a:r>
            <a:endParaRPr lang="en-GB" sz="1100" b="1" u="sng" kern="0" dirty="0">
              <a:solidFill>
                <a:srgbClr val="000000"/>
              </a:solidFill>
              <a:latin typeface="Comic Sans MS" pitchFamily="66"/>
            </a:endParaRP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P156-157 Islam: 142-143</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arguments for and against the death </a:t>
            </a:r>
            <a:r>
              <a:rPr lang="en-GB" sz="1100" kern="0" dirty="0">
                <a:solidFill>
                  <a:srgbClr val="000000"/>
                </a:solidFill>
                <a:latin typeface="Comic Sans MS" pitchFamily="66"/>
              </a:rPr>
              <a:t>penalty.</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ethical arguments to the death penalty including those based on the principle of utility and the sanctity of life.</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religious attitudes to the death penalty.</a:t>
            </a:r>
            <a:endParaRPr lang="en-GB" sz="1100" dirty="0">
              <a:solidFill>
                <a:srgbClr val="000000"/>
              </a:solidFill>
              <a:latin typeface="Comic Sans MS" pitchFamily="66"/>
            </a:endParaRPr>
          </a:p>
        </p:txBody>
      </p:sp>
      <p:sp>
        <p:nvSpPr>
          <p:cNvPr id="5" name="Rectangle 17">
            <a:extLst>
              <a:ext uri="{FF2B5EF4-FFF2-40B4-BE49-F238E27FC236}">
                <a16:creationId xmlns:a16="http://schemas.microsoft.com/office/drawing/2014/main" id="{A5C7E0A5-B49D-4155-9659-90ACEF616023}"/>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37</a:t>
            </a:r>
            <a:endParaRPr lang="en-GB" sz="1100" b="0" i="0" u="none" strike="noStrike" kern="0" cap="none" spc="0" baseline="0" dirty="0">
              <a:solidFill>
                <a:srgbClr val="000000"/>
              </a:solidFill>
              <a:uFillTx/>
              <a:latin typeface="Comic Sans MS" pitchFamily="66"/>
            </a:endParaRPr>
          </a:p>
        </p:txBody>
      </p:sp>
      <p:sp>
        <p:nvSpPr>
          <p:cNvPr id="6" name="Rounded Rectangle 7">
            <a:extLst>
              <a:ext uri="{FF2B5EF4-FFF2-40B4-BE49-F238E27FC236}">
                <a16:creationId xmlns:a16="http://schemas.microsoft.com/office/drawing/2014/main" id="{87E6C7FC-DE95-4ADD-A95D-35C60E8DB10F}"/>
              </a:ext>
            </a:extLst>
          </p:cNvPr>
          <p:cNvSpPr/>
          <p:nvPr/>
        </p:nvSpPr>
        <p:spPr>
          <a:xfrm>
            <a:off x="1920453" y="1781329"/>
            <a:ext cx="4771289" cy="177168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lphaUcPeriod"/>
            </a:pPr>
            <a:r>
              <a:rPr lang="en-US" sz="1200" dirty="0">
                <a:solidFill>
                  <a:srgbClr val="000000"/>
                </a:solidFill>
                <a:latin typeface="Comic Sans MS"/>
                <a:cs typeface="Comic Sans MS"/>
              </a:rPr>
              <a:t>The belief that all life is holy and it created and loved by God.</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Capital punishment; a form of punishment in which a prisoner is put to death for crimes committed.</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A philosophical idea that an action is right if it promotes the maximum happiness for the maximum number of people affected by it. </a:t>
            </a:r>
          </a:p>
        </p:txBody>
      </p:sp>
      <p:sp>
        <p:nvSpPr>
          <p:cNvPr id="7" name="Rectangle 6">
            <a:extLst>
              <a:ext uri="{FF2B5EF4-FFF2-40B4-BE49-F238E27FC236}">
                <a16:creationId xmlns:a16="http://schemas.microsoft.com/office/drawing/2014/main" id="{9AD4A543-1330-44FF-9835-A03FA94089A7}"/>
              </a:ext>
            </a:extLst>
          </p:cNvPr>
          <p:cNvSpPr/>
          <p:nvPr/>
        </p:nvSpPr>
        <p:spPr>
          <a:xfrm>
            <a:off x="166257" y="1274252"/>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A</a:t>
            </a:r>
            <a:r>
              <a:rPr lang="en-GB" sz="1100" u="sng" kern="0" dirty="0">
                <a:solidFill>
                  <a:srgbClr val="000000"/>
                </a:solidFill>
                <a:latin typeface="Comic Sans MS" pitchFamily="66"/>
              </a:rPr>
              <a:t>: </a:t>
            </a:r>
            <a:r>
              <a:rPr lang="en-GB" sz="1100" b="0" i="0" u="sng" strike="noStrike" kern="0" cap="none" spc="0" baseline="0" dirty="0">
                <a:solidFill>
                  <a:srgbClr val="000000"/>
                </a:solidFill>
                <a:uFillTx/>
                <a:latin typeface="Comic Sans MS" pitchFamily="66"/>
              </a:rPr>
              <a:t>Key Word Match- Research to help you/ Use the textbook </a:t>
            </a:r>
            <a:endParaRPr lang="en-GB" sz="1100" b="0" i="0" u="none" strike="noStrike" kern="0" cap="none" spc="0" baseline="0" dirty="0">
              <a:solidFill>
                <a:srgbClr val="000000"/>
              </a:solidFill>
              <a:uFillTx/>
              <a:latin typeface="Comic Sans MS" pitchFamily="66"/>
            </a:endParaRPr>
          </a:p>
        </p:txBody>
      </p:sp>
      <p:sp>
        <p:nvSpPr>
          <p:cNvPr id="8" name="Rounded Rectangle 6">
            <a:extLst>
              <a:ext uri="{FF2B5EF4-FFF2-40B4-BE49-F238E27FC236}">
                <a16:creationId xmlns:a16="http://schemas.microsoft.com/office/drawing/2014/main" id="{599A5DFE-3217-4033-A921-783958428384}"/>
              </a:ext>
            </a:extLst>
          </p:cNvPr>
          <p:cNvSpPr/>
          <p:nvPr/>
        </p:nvSpPr>
        <p:spPr>
          <a:xfrm>
            <a:off x="166256" y="1691046"/>
            <a:ext cx="1587593" cy="177168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rabicPeriod"/>
            </a:pPr>
            <a:r>
              <a:rPr lang="en-US" sz="1200" dirty="0">
                <a:solidFill>
                  <a:srgbClr val="000000"/>
                </a:solidFill>
                <a:latin typeface="Comic Sans MS"/>
                <a:cs typeface="Comic Sans MS"/>
              </a:rPr>
              <a:t>The Death Penalty</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Sanctity of life</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The principle of utility</a:t>
            </a:r>
          </a:p>
        </p:txBody>
      </p:sp>
      <p:sp>
        <p:nvSpPr>
          <p:cNvPr id="9" name="Rectangle 8">
            <a:extLst>
              <a:ext uri="{FF2B5EF4-FFF2-40B4-BE49-F238E27FC236}">
                <a16:creationId xmlns:a16="http://schemas.microsoft.com/office/drawing/2014/main" id="{CA7E36BB-DA84-4CDF-A95A-7966C11B2639}"/>
              </a:ext>
            </a:extLst>
          </p:cNvPr>
          <p:cNvSpPr/>
          <p:nvPr/>
        </p:nvSpPr>
        <p:spPr>
          <a:xfrm>
            <a:off x="166256" y="3651640"/>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B: Complete the columns using your knowledge, then watch the videos and see what else you can add.</a:t>
            </a:r>
          </a:p>
          <a:p>
            <a:pPr marL="171450" indent="-171450">
              <a:buFont typeface="Arial" panose="020B0604020202020204" pitchFamily="34" charset="0"/>
              <a:buChar char="•"/>
            </a:pPr>
            <a:r>
              <a:rPr lang="en-GB" sz="1100" dirty="0">
                <a:hlinkClick r:id="rId3"/>
              </a:rPr>
              <a:t>https://www.truetube.co.uk/film/live-or-die-part-1</a:t>
            </a:r>
            <a:endParaRPr lang="en-GB" sz="1100" dirty="0"/>
          </a:p>
          <a:p>
            <a:pPr marL="171450" lvl="0" indent="-171450" defTabSz="457200">
              <a:buFont typeface="Arial" panose="020B0604020202020204" pitchFamily="34" charset="0"/>
              <a:buChar char="•"/>
              <a:defRPr/>
            </a:pPr>
            <a:r>
              <a:rPr lang="en-GB" sz="1100" dirty="0">
                <a:hlinkClick r:id="rId4"/>
              </a:rPr>
              <a:t>https://www.truetube.co.uk/film/live-or-die-part-2</a:t>
            </a:r>
            <a:endParaRPr lang="en-GB" sz="1100" dirty="0"/>
          </a:p>
          <a:p>
            <a:pPr marL="171450" indent="-171450" defTabSz="457200">
              <a:buFont typeface="Arial" panose="020B0604020202020204" pitchFamily="34" charset="0"/>
              <a:buChar char="•"/>
              <a:defRPr/>
            </a:pPr>
            <a:r>
              <a:rPr lang="en-GB" sz="1100" dirty="0">
                <a:solidFill>
                  <a:srgbClr val="000000"/>
                </a:solidFill>
                <a:latin typeface="Comic Sans MS"/>
                <a:cs typeface="Comic Sans MS"/>
                <a:hlinkClick r:id="rId5"/>
              </a:rPr>
              <a:t>https://www.youtube.com/watch?v=YNMQfrzFxdw</a:t>
            </a:r>
            <a:r>
              <a:rPr lang="en-GB" sz="1100" dirty="0">
                <a:solidFill>
                  <a:srgbClr val="000000"/>
                </a:solidFill>
                <a:latin typeface="Comic Sans MS"/>
                <a:cs typeface="Comic Sans MS"/>
              </a:rPr>
              <a:t> </a:t>
            </a:r>
          </a:p>
        </p:txBody>
      </p:sp>
      <p:graphicFrame>
        <p:nvGraphicFramePr>
          <p:cNvPr id="10" name="Table 8">
            <a:extLst>
              <a:ext uri="{FF2B5EF4-FFF2-40B4-BE49-F238E27FC236}">
                <a16:creationId xmlns:a16="http://schemas.microsoft.com/office/drawing/2014/main" id="{FC109238-4952-4D78-B102-BA80B716090F}"/>
              </a:ext>
            </a:extLst>
          </p:cNvPr>
          <p:cNvGraphicFramePr>
            <a:graphicFrameLocks noGrp="1"/>
          </p:cNvGraphicFramePr>
          <p:nvPr>
            <p:extLst>
              <p:ext uri="{D42A27DB-BD31-4B8C-83A1-F6EECF244321}">
                <p14:modId xmlns:p14="http://schemas.microsoft.com/office/powerpoint/2010/main" val="3968720487"/>
              </p:ext>
            </p:extLst>
          </p:nvPr>
        </p:nvGraphicFramePr>
        <p:xfrm>
          <a:off x="166255" y="4761970"/>
          <a:ext cx="6525485" cy="3302828"/>
        </p:xfrm>
        <a:graphic>
          <a:graphicData uri="http://schemas.openxmlformats.org/drawingml/2006/table">
            <a:tbl>
              <a:tblPr firstRow="1" bandRow="1">
                <a:tableStyleId>{5C22544A-7EE6-4342-B048-85BDC9FD1C3A}</a:tableStyleId>
              </a:tblPr>
              <a:tblGrid>
                <a:gridCol w="3236893">
                  <a:extLst>
                    <a:ext uri="{9D8B030D-6E8A-4147-A177-3AD203B41FA5}">
                      <a16:colId xmlns:a16="http://schemas.microsoft.com/office/drawing/2014/main" val="3975680813"/>
                    </a:ext>
                  </a:extLst>
                </a:gridCol>
                <a:gridCol w="3288592">
                  <a:extLst>
                    <a:ext uri="{9D8B030D-6E8A-4147-A177-3AD203B41FA5}">
                      <a16:colId xmlns:a16="http://schemas.microsoft.com/office/drawing/2014/main" val="675706368"/>
                    </a:ext>
                  </a:extLst>
                </a:gridCol>
              </a:tblGrid>
              <a:tr h="285308">
                <a:tc>
                  <a:txBody>
                    <a:bodyPr/>
                    <a:lstStyle/>
                    <a:p>
                      <a:pPr algn="ctr"/>
                      <a:r>
                        <a:rPr lang="en-GB" sz="1200" u="sng" dirty="0">
                          <a:solidFill>
                            <a:schemeClr val="tx1"/>
                          </a:solidFill>
                          <a:latin typeface="Comic Sans MS" panose="030F0702030302020204" pitchFamily="66" charset="0"/>
                        </a:rPr>
                        <a:t>For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u="sng" dirty="0">
                          <a:solidFill>
                            <a:schemeClr val="tx1"/>
                          </a:solidFill>
                          <a:latin typeface="Comic Sans MS" panose="030F0702030302020204" pitchFamily="66" charset="0"/>
                        </a:rPr>
                        <a:t>Against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497338"/>
                  </a:ext>
                </a:extLst>
              </a:tr>
              <a:tr h="2582715">
                <a:tc>
                  <a:txBody>
                    <a:bodyPr/>
                    <a:lstStyle/>
                    <a:p>
                      <a:pPr algn="ctr"/>
                      <a:endParaRPr lang="en-GB" sz="1200" u="sng"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p>
                      <a:pPr algn="ctr"/>
                      <a:endParaRPr lang="en-GB" sz="1200" u="sng"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4331010"/>
                  </a:ext>
                </a:extLst>
              </a:tr>
            </a:tbl>
          </a:graphicData>
        </a:graphic>
      </p:graphicFrame>
    </p:spTree>
    <p:extLst>
      <p:ext uri="{BB962C8B-B14F-4D97-AF65-F5344CB8AC3E}">
        <p14:creationId xmlns:p14="http://schemas.microsoft.com/office/powerpoint/2010/main" val="164142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6BE37-BA0B-40D8-A44A-1D99305A5341}"/>
              </a:ext>
            </a:extLst>
          </p:cNvPr>
          <p:cNvSpPr/>
          <p:nvPr/>
        </p:nvSpPr>
        <p:spPr>
          <a:xfrm>
            <a:off x="166254" y="7657807"/>
            <a:ext cx="6525487" cy="2095574"/>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i="0" u="sng" strike="noStrike" kern="0" cap="none" spc="0" baseline="0" dirty="0">
                <a:solidFill>
                  <a:srgbClr val="000000"/>
                </a:solidFill>
                <a:uFillTx/>
                <a:latin typeface="Comic Sans MS" pitchFamily="66"/>
              </a:rPr>
              <a:t>Task D: Explain what the difference is between criminal law and civil law, including examples.</a:t>
            </a: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1100" kern="0" dirty="0">
                <a:solidFill>
                  <a:srgbClr val="000000"/>
                </a:solidFill>
                <a:latin typeface="Comic Sans MS" pitchFamily="66"/>
              </a:rPr>
              <a:t>Criminal law</a:t>
            </a: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i="0" u="sng" strike="noStrike" kern="0" cap="none" spc="0" baseline="0" dirty="0">
              <a:solidFill>
                <a:srgbClr val="000000"/>
              </a:solidFill>
              <a:uFillTx/>
              <a:latin typeface="Comic Sans MS" pitchFamily="66"/>
            </a:endParaRP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1100" kern="0" dirty="0">
                <a:solidFill>
                  <a:srgbClr val="000000"/>
                </a:solidFill>
                <a:latin typeface="Comic Sans MS" pitchFamily="66"/>
              </a:rPr>
              <a:t>Civil law</a:t>
            </a:r>
            <a:r>
              <a:rPr lang="en-GB" sz="1100" i="0" strike="noStrike" kern="0" cap="none" spc="0" baseline="0" dirty="0">
                <a:solidFill>
                  <a:srgbClr val="000000"/>
                </a:solidFill>
                <a:uFillTx/>
                <a:latin typeface="Comic Sans MS" pitchFamily="66"/>
              </a:rPr>
              <a:t> </a:t>
            </a: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kern="0" dirty="0">
              <a:solidFill>
                <a:srgbClr val="000000"/>
              </a:solidFill>
              <a:latin typeface="Comic Sans MS" pitchFamily="66"/>
            </a:endParaRP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i="0" strike="noStrike" kern="0" cap="none" spc="0" baseline="0" dirty="0">
              <a:solidFill>
                <a:srgbClr val="000000"/>
              </a:solidFill>
              <a:uFillTx/>
              <a:latin typeface="Comic Sans MS" pitchFamily="66"/>
            </a:endParaRPr>
          </a:p>
          <a:p>
            <a:pPr marL="171450" marR="0" lvl="0" indent="-171450" defTabSz="914400" rtl="0" fontAlgn="auto" hangingPunct="1">
              <a:lnSpc>
                <a:spcPct val="15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i="0" strike="noStrike" kern="0" cap="none" spc="0" baseline="0" dirty="0">
              <a:solidFill>
                <a:srgbClr val="000000"/>
              </a:solidFill>
              <a:uFillTx/>
              <a:latin typeface="Comic Sans MS" pitchFamily="66"/>
            </a:endParaRPr>
          </a:p>
        </p:txBody>
      </p:sp>
      <p:sp>
        <p:nvSpPr>
          <p:cNvPr id="4" name="Rectangle 4">
            <a:extLst>
              <a:ext uri="{FF2B5EF4-FFF2-40B4-BE49-F238E27FC236}">
                <a16:creationId xmlns:a16="http://schemas.microsoft.com/office/drawing/2014/main" id="{9CC9AD95-97CD-4199-A2E9-49B573D045C8}"/>
              </a:ext>
            </a:extLst>
          </p:cNvPr>
          <p:cNvSpPr/>
          <p:nvPr/>
        </p:nvSpPr>
        <p:spPr>
          <a:xfrm>
            <a:off x="166256" y="166256"/>
            <a:ext cx="6525487" cy="938719"/>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1100" b="1" u="sng" dirty="0">
                <a:solidFill>
                  <a:srgbClr val="000000"/>
                </a:solidFill>
                <a:latin typeface="Comic Sans MS" pitchFamily="66"/>
              </a:rPr>
              <a:t>1.1 Introduction to crime and punishment</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P142-143 Islam: 128-129</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the definition of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the legal position regarding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concepts of good and evil intentions and actions. </a:t>
            </a:r>
          </a:p>
        </p:txBody>
      </p:sp>
      <p:sp>
        <p:nvSpPr>
          <p:cNvPr id="5" name="Rectangle 17">
            <a:extLst>
              <a:ext uri="{FF2B5EF4-FFF2-40B4-BE49-F238E27FC236}">
                <a16:creationId xmlns:a16="http://schemas.microsoft.com/office/drawing/2014/main" id="{9A74D9F1-F9A7-48B3-8F0C-A428EB1C105F}"/>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2</a:t>
            </a:r>
            <a:endParaRPr lang="en-GB" sz="1100" b="0" i="0" u="none" strike="noStrike" kern="0" cap="none" spc="0" baseline="0" dirty="0">
              <a:solidFill>
                <a:srgbClr val="000000"/>
              </a:solidFill>
              <a:uFillTx/>
              <a:latin typeface="Comic Sans MS" pitchFamily="66"/>
            </a:endParaRPr>
          </a:p>
        </p:txBody>
      </p:sp>
      <p:graphicFrame>
        <p:nvGraphicFramePr>
          <p:cNvPr id="6" name="Table 5">
            <a:extLst>
              <a:ext uri="{FF2B5EF4-FFF2-40B4-BE49-F238E27FC236}">
                <a16:creationId xmlns:a16="http://schemas.microsoft.com/office/drawing/2014/main" id="{E49B2BB2-95AA-4C7E-A7C3-6680A0DF42E8}"/>
              </a:ext>
            </a:extLst>
          </p:cNvPr>
          <p:cNvGraphicFramePr>
            <a:graphicFrameLocks noGrp="1"/>
          </p:cNvGraphicFramePr>
          <p:nvPr>
            <p:extLst>
              <p:ext uri="{D42A27DB-BD31-4B8C-83A1-F6EECF244321}">
                <p14:modId xmlns:p14="http://schemas.microsoft.com/office/powerpoint/2010/main" val="831760546"/>
              </p:ext>
            </p:extLst>
          </p:nvPr>
        </p:nvGraphicFramePr>
        <p:xfrm>
          <a:off x="166256" y="1104975"/>
          <a:ext cx="6525485" cy="6552832"/>
        </p:xfrm>
        <a:graphic>
          <a:graphicData uri="http://schemas.openxmlformats.org/drawingml/2006/table">
            <a:tbl>
              <a:tblPr firstRow="1" bandRow="1">
                <a:tableStyleId>{5C22544A-7EE6-4342-B048-85BDC9FD1C3A}</a:tableStyleId>
              </a:tblPr>
              <a:tblGrid>
                <a:gridCol w="1552007">
                  <a:extLst>
                    <a:ext uri="{9D8B030D-6E8A-4147-A177-3AD203B41FA5}">
                      <a16:colId xmlns:a16="http://schemas.microsoft.com/office/drawing/2014/main" val="3682057722"/>
                    </a:ext>
                  </a:extLst>
                </a:gridCol>
                <a:gridCol w="2646055">
                  <a:extLst>
                    <a:ext uri="{9D8B030D-6E8A-4147-A177-3AD203B41FA5}">
                      <a16:colId xmlns:a16="http://schemas.microsoft.com/office/drawing/2014/main" val="2791215243"/>
                    </a:ext>
                  </a:extLst>
                </a:gridCol>
                <a:gridCol w="2327423">
                  <a:extLst>
                    <a:ext uri="{9D8B030D-6E8A-4147-A177-3AD203B41FA5}">
                      <a16:colId xmlns:a16="http://schemas.microsoft.com/office/drawing/2014/main" val="2487779939"/>
                    </a:ext>
                  </a:extLst>
                </a:gridCol>
              </a:tblGrid>
              <a:tr h="952408">
                <a:tc>
                  <a:txBody>
                    <a:bodyPr/>
                    <a:lstStyle/>
                    <a:p>
                      <a:r>
                        <a:rPr lang="en-GB" sz="1200" b="0" dirty="0">
                          <a:solidFill>
                            <a:schemeClr val="tx1"/>
                          </a:solidFill>
                          <a:latin typeface="Comic Sans MS" panose="030F0702030302020204" pitchFamily="66" charset="0"/>
                        </a:rPr>
                        <a:t>James raped a young women on her way home from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592395"/>
                  </a:ext>
                </a:extLst>
              </a:tr>
              <a:tr h="1142891">
                <a:tc>
                  <a:txBody>
                    <a:bodyPr/>
                    <a:lstStyle/>
                    <a:p>
                      <a:r>
                        <a:rPr lang="en-GB" sz="1200" dirty="0">
                          <a:solidFill>
                            <a:schemeClr val="tx1"/>
                          </a:solidFill>
                          <a:latin typeface="Comic Sans MS" panose="030F0702030302020204" pitchFamily="66" charset="0"/>
                        </a:rPr>
                        <a:t>Two teenage boys murdered a two year old, after the kidnapped him and tortured him to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2503802"/>
                  </a:ext>
                </a:extLst>
              </a:tr>
              <a:tr h="1452573">
                <a:tc>
                  <a:txBody>
                    <a:bodyPr/>
                    <a:lstStyle/>
                    <a:p>
                      <a:r>
                        <a:rPr lang="en-GB" sz="1200" dirty="0">
                          <a:solidFill>
                            <a:schemeClr val="tx1"/>
                          </a:solidFill>
                          <a:latin typeface="Comic Sans MS" panose="030F0702030302020204" pitchFamily="66" charset="0"/>
                        </a:rPr>
                        <a:t>Samantha’s boyfriend constantly beats her up. One time she feared for her life, he hit him with an iron and killed him.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6586546"/>
                  </a:ext>
                </a:extLst>
              </a:tr>
              <a:tr h="952408">
                <a:tc>
                  <a:txBody>
                    <a:bodyPr/>
                    <a:lstStyle/>
                    <a:p>
                      <a:r>
                        <a:rPr lang="en-GB" sz="1200" dirty="0">
                          <a:solidFill>
                            <a:schemeClr val="tx1"/>
                          </a:solidFill>
                          <a:latin typeface="Comic Sans MS" panose="030F0702030302020204" pitchFamily="66" charset="0"/>
                        </a:rPr>
                        <a:t>Terry, raped an 11 year old child.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0847260"/>
                  </a:ext>
                </a:extLst>
              </a:tr>
              <a:tr h="952408">
                <a:tc>
                  <a:txBody>
                    <a:bodyPr/>
                    <a:lstStyle/>
                    <a:p>
                      <a:r>
                        <a:rPr lang="en-GB" sz="1200" dirty="0">
                          <a:solidFill>
                            <a:schemeClr val="tx1"/>
                          </a:solidFill>
                          <a:latin typeface="Comic Sans MS" panose="030F0702030302020204" pitchFamily="66" charset="0"/>
                        </a:rPr>
                        <a:t>Dorothy is 87 and refusing to pay her gas bill.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4453768"/>
                  </a:ext>
                </a:extLst>
              </a:tr>
              <a:tr h="952408">
                <a:tc>
                  <a:txBody>
                    <a:bodyPr/>
                    <a:lstStyle/>
                    <a:p>
                      <a:r>
                        <a:rPr lang="en-GB" sz="1200" dirty="0">
                          <a:solidFill>
                            <a:schemeClr val="tx1"/>
                          </a:solidFill>
                          <a:latin typeface="Comic Sans MS" panose="030F0702030302020204" pitchFamily="66" charset="0"/>
                        </a:rPr>
                        <a:t>Malcolm is refusing to pay his parking fine.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9376112"/>
                  </a:ext>
                </a:extLst>
              </a:tr>
            </a:tbl>
          </a:graphicData>
        </a:graphic>
      </p:graphicFrame>
    </p:spTree>
    <p:custDataLst>
      <p:tags r:id="rId1"/>
    </p:custDataLst>
    <p:extLst>
      <p:ext uri="{BB962C8B-B14F-4D97-AF65-F5344CB8AC3E}">
        <p14:creationId xmlns:p14="http://schemas.microsoft.com/office/powerpoint/2010/main" val="2852091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32587C-3736-4237-B1AC-E9426B4270A9}"/>
              </a:ext>
            </a:extLst>
          </p:cNvPr>
          <p:cNvSpPr/>
          <p:nvPr/>
        </p:nvSpPr>
        <p:spPr>
          <a:xfrm>
            <a:off x="166254" y="5754684"/>
            <a:ext cx="6525487" cy="3872983"/>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C: Write a summary explaining why the death penalty was wrong in this story</a:t>
            </a:r>
            <a:endParaRPr lang="en-GB" sz="1100" u="sng" kern="0" dirty="0">
              <a:solidFill>
                <a:srgbClr val="000000"/>
              </a:solidFill>
              <a:latin typeface="Comic Sans MS" pitchFamily="66"/>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a:cs typeface="Comic Sans MS"/>
              </a:rPr>
              <a:t>Explain why some would say this case gives a strong argument against the death penalty</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a:cs typeface="Comic Sans MS"/>
              </a:rPr>
              <a:t>Explain why some would say this case gives a weak argument against the death penalty</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p:txBody>
      </p:sp>
      <p:sp>
        <p:nvSpPr>
          <p:cNvPr id="4" name="Rectangle 3">
            <a:extLst>
              <a:ext uri="{FF2B5EF4-FFF2-40B4-BE49-F238E27FC236}">
                <a16:creationId xmlns:a16="http://schemas.microsoft.com/office/drawing/2014/main" id="{ADDF101D-EB83-4781-AC8E-C985768F10CF}"/>
              </a:ext>
            </a:extLst>
          </p:cNvPr>
          <p:cNvSpPr/>
          <p:nvPr/>
        </p:nvSpPr>
        <p:spPr>
          <a:xfrm>
            <a:off x="166256" y="166256"/>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1.8 Death Penalty</a:t>
            </a:r>
            <a:endParaRPr lang="en-GB" sz="1100" b="1" u="sng" kern="0" dirty="0">
              <a:solidFill>
                <a:srgbClr val="000000"/>
              </a:solidFill>
              <a:latin typeface="Comic Sans MS" pitchFamily="66"/>
            </a:endParaRP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P156-157 Islam: 142-143</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arguments for and against the death </a:t>
            </a:r>
            <a:r>
              <a:rPr lang="en-GB" sz="1100" kern="0" dirty="0">
                <a:solidFill>
                  <a:srgbClr val="000000"/>
                </a:solidFill>
                <a:latin typeface="Comic Sans MS" pitchFamily="66"/>
              </a:rPr>
              <a:t>penalty.</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ethical arguments to the death penalty including those based on the principle of utility and the sanctity of life.</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religious attitudes to the death penalty.</a:t>
            </a:r>
            <a:endParaRPr lang="en-GB" sz="1100" dirty="0">
              <a:solidFill>
                <a:srgbClr val="000000"/>
              </a:solidFill>
              <a:latin typeface="Comic Sans MS" pitchFamily="66"/>
            </a:endParaRPr>
          </a:p>
        </p:txBody>
      </p:sp>
      <p:sp>
        <p:nvSpPr>
          <p:cNvPr id="5" name="Rectangle 17">
            <a:extLst>
              <a:ext uri="{FF2B5EF4-FFF2-40B4-BE49-F238E27FC236}">
                <a16:creationId xmlns:a16="http://schemas.microsoft.com/office/drawing/2014/main" id="{A9CD7AB2-D195-436D-A4F6-592D61CDCF17}"/>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38</a:t>
            </a:r>
            <a:endParaRPr lang="en-GB" sz="1100" b="0" i="0" u="none" strike="noStrike" kern="0" cap="none" spc="0" baseline="0" dirty="0">
              <a:solidFill>
                <a:srgbClr val="000000"/>
              </a:solidFill>
              <a:uFillTx/>
              <a:latin typeface="Comic Sans MS" pitchFamily="66"/>
            </a:endParaRPr>
          </a:p>
        </p:txBody>
      </p:sp>
      <p:sp>
        <p:nvSpPr>
          <p:cNvPr id="7" name="Rounded Rectangle 7">
            <a:extLst>
              <a:ext uri="{FF2B5EF4-FFF2-40B4-BE49-F238E27FC236}">
                <a16:creationId xmlns:a16="http://schemas.microsoft.com/office/drawing/2014/main" id="{859BA074-BC30-4DE0-8CE5-96CDDD687126}"/>
              </a:ext>
            </a:extLst>
          </p:cNvPr>
          <p:cNvSpPr/>
          <p:nvPr/>
        </p:nvSpPr>
        <p:spPr>
          <a:xfrm>
            <a:off x="166254" y="1274252"/>
            <a:ext cx="6525487" cy="416426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100" dirty="0">
                <a:solidFill>
                  <a:srgbClr val="000000"/>
                </a:solidFill>
                <a:latin typeface="Comic Sans MS"/>
                <a:cs typeface="Comic Sans MS"/>
              </a:rPr>
              <a:t>Case study 1: Timothy Evans</a:t>
            </a:r>
          </a:p>
          <a:p>
            <a:pPr marL="285750" indent="-285750">
              <a:buFont typeface="Arial" panose="020B0604020202020204" pitchFamily="34" charset="0"/>
              <a:buChar char="•"/>
            </a:pPr>
            <a:r>
              <a:rPr lang="en-US" sz="1100" dirty="0">
                <a:solidFill>
                  <a:srgbClr val="000000"/>
                </a:solidFill>
                <a:latin typeface="Comic Sans MS"/>
                <a:cs typeface="Comic Sans MS"/>
              </a:rPr>
              <a:t>In 1946 Timothy Evans met Beryl Thorley and married a year later. They moved to 10 </a:t>
            </a:r>
            <a:r>
              <a:rPr lang="en-US" sz="1100" dirty="0" err="1">
                <a:solidFill>
                  <a:srgbClr val="000000"/>
                </a:solidFill>
                <a:latin typeface="Comic Sans MS"/>
                <a:cs typeface="Comic Sans MS"/>
              </a:rPr>
              <a:t>Rillington</a:t>
            </a:r>
            <a:r>
              <a:rPr lang="en-US" sz="1100" dirty="0">
                <a:solidFill>
                  <a:srgbClr val="000000"/>
                </a:solidFill>
                <a:latin typeface="Comic Sans MS"/>
                <a:cs typeface="Comic Sans MS"/>
              </a:rPr>
              <a:t> Place. </a:t>
            </a:r>
          </a:p>
          <a:p>
            <a:pPr marL="285750" indent="-285750">
              <a:buFont typeface="Arial" panose="020B0604020202020204" pitchFamily="34" charset="0"/>
              <a:buChar char="•"/>
            </a:pPr>
            <a:r>
              <a:rPr lang="en-US" sz="1100" dirty="0">
                <a:solidFill>
                  <a:srgbClr val="000000"/>
                </a:solidFill>
                <a:latin typeface="Comic Sans MS"/>
                <a:cs typeface="Comic Sans MS"/>
              </a:rPr>
              <a:t>It is here that they met </a:t>
            </a:r>
            <a:r>
              <a:rPr lang="en-US" sz="1100" dirty="0" err="1">
                <a:solidFill>
                  <a:srgbClr val="000000"/>
                </a:solidFill>
                <a:latin typeface="Comic Sans MS"/>
                <a:cs typeface="Comic Sans MS"/>
              </a:rPr>
              <a:t>neighbours</a:t>
            </a:r>
            <a:r>
              <a:rPr lang="en-US" sz="1100" dirty="0">
                <a:solidFill>
                  <a:srgbClr val="000000"/>
                </a:solidFill>
                <a:latin typeface="Comic Sans MS"/>
                <a:cs typeface="Comic Sans MS"/>
              </a:rPr>
              <a:t> Ethel and John Christie- a man who was a police officer during WW2 despite the fact he had been in prison for theft and assault. </a:t>
            </a:r>
          </a:p>
          <a:p>
            <a:pPr marL="285750" indent="-285750">
              <a:buFont typeface="Arial" panose="020B0604020202020204" pitchFamily="34" charset="0"/>
              <a:buChar char="•"/>
            </a:pPr>
            <a:r>
              <a:rPr lang="en-US" sz="1100" dirty="0">
                <a:solidFill>
                  <a:srgbClr val="000000"/>
                </a:solidFill>
                <a:latin typeface="Comic Sans MS"/>
                <a:cs typeface="Comic Sans MS"/>
              </a:rPr>
              <a:t>Timothy and Beryl’s relationship wasn’t easy- they struggled financially, he had a drinking problem and the birth of their daughter baby Geraldine but a bigger strain on their relationship.</a:t>
            </a:r>
          </a:p>
          <a:p>
            <a:pPr marL="285750" indent="-285750">
              <a:buFont typeface="Arial" panose="020B0604020202020204" pitchFamily="34" charset="0"/>
              <a:buChar char="•"/>
            </a:pPr>
            <a:r>
              <a:rPr lang="en-US" sz="1100" dirty="0">
                <a:solidFill>
                  <a:srgbClr val="000000"/>
                </a:solidFill>
                <a:latin typeface="Comic Sans MS"/>
                <a:cs typeface="Comic Sans MS"/>
              </a:rPr>
              <a:t>So in 1949 when Beryl got pregnant for the second time, she turned to John Christie who offered to perform an abortion (which was illegal) despite no medical knowledge. Beryl died during the operation.</a:t>
            </a:r>
          </a:p>
          <a:p>
            <a:pPr marL="285750" indent="-285750">
              <a:buFont typeface="Arial" panose="020B0604020202020204" pitchFamily="34" charset="0"/>
              <a:buChar char="•"/>
            </a:pPr>
            <a:r>
              <a:rPr lang="en-US" sz="1100" dirty="0">
                <a:solidFill>
                  <a:srgbClr val="000000"/>
                </a:solidFill>
                <a:latin typeface="Comic Sans MS"/>
                <a:cs typeface="Comic Sans MS"/>
              </a:rPr>
              <a:t>Eventually people questioned Beryl's disappearance and Timothy was arrested as alleged murderer. The police found the bodies in the garden.</a:t>
            </a:r>
          </a:p>
          <a:p>
            <a:pPr marL="285750" indent="-285750">
              <a:buFont typeface="Arial" panose="020B0604020202020204" pitchFamily="34" charset="0"/>
              <a:buChar char="•"/>
            </a:pPr>
            <a:r>
              <a:rPr lang="en-US" sz="1100" dirty="0">
                <a:solidFill>
                  <a:srgbClr val="000000"/>
                </a:solidFill>
                <a:latin typeface="Comic Sans MS"/>
                <a:cs typeface="Comic Sans MS"/>
              </a:rPr>
              <a:t>By the time of his trial in 1950, Timothy </a:t>
            </a:r>
            <a:r>
              <a:rPr lang="en-US" sz="1100" b="1" u="sng" dirty="0">
                <a:solidFill>
                  <a:srgbClr val="000000"/>
                </a:solidFill>
                <a:latin typeface="Comic Sans MS"/>
                <a:cs typeface="Comic Sans MS"/>
              </a:rPr>
              <a:t>repealed</a:t>
            </a:r>
            <a:r>
              <a:rPr lang="en-US" sz="1100" dirty="0">
                <a:solidFill>
                  <a:srgbClr val="000000"/>
                </a:solidFill>
                <a:latin typeface="Comic Sans MS"/>
                <a:cs typeface="Comic Sans MS"/>
              </a:rPr>
              <a:t> his previous confessions and pleaded innocent, claiming Christie was the culprit. Christie, a key witness in the trial, denied having any part in Beryl’s or Geraldine’s death.</a:t>
            </a:r>
          </a:p>
          <a:p>
            <a:pPr marL="285750" indent="-285750">
              <a:buFont typeface="Arial" panose="020B0604020202020204" pitchFamily="34" charset="0"/>
              <a:buChar char="•"/>
            </a:pPr>
            <a:r>
              <a:rPr lang="en-US" sz="1100" dirty="0">
                <a:solidFill>
                  <a:srgbClr val="000000"/>
                </a:solidFill>
                <a:latin typeface="Comic Sans MS"/>
                <a:cs typeface="Comic Sans MS"/>
              </a:rPr>
              <a:t>Timothy John Evans was </a:t>
            </a:r>
            <a:r>
              <a:rPr lang="en-US" sz="1100" b="1" u="sng" dirty="0">
                <a:solidFill>
                  <a:srgbClr val="000000"/>
                </a:solidFill>
                <a:latin typeface="Comic Sans MS"/>
                <a:cs typeface="Comic Sans MS"/>
              </a:rPr>
              <a:t>one of the last people to be executed in the UK. </a:t>
            </a:r>
            <a:r>
              <a:rPr lang="en-US" sz="1100" dirty="0">
                <a:solidFill>
                  <a:srgbClr val="000000"/>
                </a:solidFill>
                <a:latin typeface="Comic Sans MS"/>
                <a:cs typeface="Comic Sans MS"/>
              </a:rPr>
              <a:t>He was convicted of murdering his wife and daughter. Timothy Evans was executed by hanging in 1950.</a:t>
            </a:r>
          </a:p>
          <a:p>
            <a:pPr marL="285750" indent="-285750">
              <a:buFont typeface="Arial" panose="020B0604020202020204" pitchFamily="34" charset="0"/>
              <a:buChar char="•"/>
            </a:pPr>
            <a:r>
              <a:rPr lang="en-US" sz="1100" dirty="0">
                <a:solidFill>
                  <a:srgbClr val="000000"/>
                </a:solidFill>
                <a:latin typeface="Comic Sans MS"/>
                <a:cs typeface="Comic Sans MS"/>
              </a:rPr>
              <a:t>Fast forward three years three bodies were discovered in Christie’s house, police were called and a further three bodies were located under the floorboards. During the course of the trial, he confessed that he had murdered Beryl Evans.</a:t>
            </a:r>
          </a:p>
          <a:p>
            <a:pPr marL="285750" indent="-285750">
              <a:buFont typeface="Arial" panose="020B0604020202020204" pitchFamily="34" charset="0"/>
              <a:buChar char="•"/>
            </a:pPr>
            <a:r>
              <a:rPr lang="en-US" sz="1100" dirty="0">
                <a:solidFill>
                  <a:srgbClr val="000000"/>
                </a:solidFill>
                <a:latin typeface="Comic Sans MS"/>
                <a:cs typeface="Comic Sans MS"/>
              </a:rPr>
              <a:t>John Christie was executed on July 15, 1953, by the same man who executed Timothy Evans. Fortunately, the public and the press didn’t let his confession of Beryl Evans’ murder go</a:t>
            </a:r>
            <a:r>
              <a:rPr lang="en-US" sz="1050" dirty="0">
                <a:solidFill>
                  <a:srgbClr val="000000"/>
                </a:solidFill>
                <a:latin typeface="Comic Sans MS"/>
                <a:cs typeface="Comic Sans MS"/>
              </a:rPr>
              <a:t>.</a:t>
            </a:r>
          </a:p>
        </p:txBody>
      </p:sp>
      <p:sp>
        <p:nvSpPr>
          <p:cNvPr id="8" name="Rectangle 7">
            <a:extLst>
              <a:ext uri="{FF2B5EF4-FFF2-40B4-BE49-F238E27FC236}">
                <a16:creationId xmlns:a16="http://schemas.microsoft.com/office/drawing/2014/main" id="{9576CF91-4DA8-4853-85F9-CCEBBAB29E00}"/>
              </a:ext>
            </a:extLst>
          </p:cNvPr>
          <p:cNvSpPr/>
          <p:nvPr/>
        </p:nvSpPr>
        <p:spPr>
          <a:xfrm>
            <a:off x="166254" y="5438514"/>
            <a:ext cx="6525487" cy="297646"/>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000" b="0" i="1" strike="noStrike" kern="0" cap="none" spc="0" baseline="0" dirty="0">
                <a:solidFill>
                  <a:srgbClr val="FF0000"/>
                </a:solidFill>
                <a:uFillTx/>
                <a:latin typeface="Comic Sans MS" pitchFamily="66"/>
              </a:rPr>
              <a:t>There is a great 3 part documentary on BBC </a:t>
            </a:r>
            <a:r>
              <a:rPr lang="en-GB" sz="1000" b="0" i="1" strike="noStrike" kern="0" cap="none" spc="0" baseline="0" dirty="0" err="1">
                <a:solidFill>
                  <a:srgbClr val="FF0000"/>
                </a:solidFill>
                <a:uFillTx/>
                <a:latin typeface="Comic Sans MS" pitchFamily="66"/>
              </a:rPr>
              <a:t>iplayer</a:t>
            </a:r>
            <a:r>
              <a:rPr lang="en-GB" sz="1000" b="0" i="1" strike="noStrike" kern="0" cap="none" spc="0" baseline="0" dirty="0">
                <a:solidFill>
                  <a:srgbClr val="FF0000"/>
                </a:solidFill>
                <a:uFillTx/>
                <a:latin typeface="Comic Sans MS" pitchFamily="66"/>
              </a:rPr>
              <a:t> and Netflix on this story called ‘10 </a:t>
            </a:r>
            <a:r>
              <a:rPr lang="en-GB" sz="1000" i="1" kern="0" dirty="0" err="1">
                <a:solidFill>
                  <a:srgbClr val="FF0000"/>
                </a:solidFill>
                <a:latin typeface="Comic Sans MS" pitchFamily="66"/>
              </a:rPr>
              <a:t>R</a:t>
            </a:r>
            <a:r>
              <a:rPr lang="en-GB" sz="1000" b="0" i="1" strike="noStrike" kern="0" cap="none" spc="0" baseline="0" dirty="0" err="1">
                <a:solidFill>
                  <a:srgbClr val="FF0000"/>
                </a:solidFill>
                <a:uFillTx/>
                <a:latin typeface="Comic Sans MS" pitchFamily="66"/>
              </a:rPr>
              <a:t>illington</a:t>
            </a:r>
            <a:r>
              <a:rPr lang="en-GB" sz="1000" b="0" i="1" strike="noStrike" kern="0" cap="none" spc="0" baseline="0" dirty="0">
                <a:solidFill>
                  <a:srgbClr val="FF0000"/>
                </a:solidFill>
                <a:uFillTx/>
                <a:latin typeface="Comic Sans MS" pitchFamily="66"/>
              </a:rPr>
              <a:t> place</a:t>
            </a:r>
            <a:endParaRPr lang="en-GB" sz="1000" i="1" dirty="0">
              <a:solidFill>
                <a:srgbClr val="FF0000"/>
              </a:solidFill>
              <a:latin typeface="Comic Sans MS"/>
              <a:cs typeface="Comic Sans MS"/>
            </a:endParaRPr>
          </a:p>
        </p:txBody>
      </p:sp>
    </p:spTree>
    <p:extLst>
      <p:ext uri="{BB962C8B-B14F-4D97-AF65-F5344CB8AC3E}">
        <p14:creationId xmlns:p14="http://schemas.microsoft.com/office/powerpoint/2010/main" val="4126672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07B3445-FD6E-4986-9436-933FE9BC17C5}"/>
              </a:ext>
            </a:extLst>
          </p:cNvPr>
          <p:cNvGraphicFramePr>
            <a:graphicFrameLocks noGrp="1"/>
          </p:cNvGraphicFramePr>
          <p:nvPr>
            <p:extLst>
              <p:ext uri="{D42A27DB-BD31-4B8C-83A1-F6EECF244321}">
                <p14:modId xmlns:p14="http://schemas.microsoft.com/office/powerpoint/2010/main" val="3776682933"/>
              </p:ext>
            </p:extLst>
          </p:nvPr>
        </p:nvGraphicFramePr>
        <p:xfrm>
          <a:off x="166254" y="6921035"/>
          <a:ext cx="6525487" cy="2856301"/>
        </p:xfrm>
        <a:graphic>
          <a:graphicData uri="http://schemas.openxmlformats.org/drawingml/2006/table">
            <a:tbl>
              <a:tblPr firstRow="1" bandRow="1">
                <a:tableStyleId>{5C22544A-7EE6-4342-B048-85BDC9FD1C3A}</a:tableStyleId>
              </a:tblPr>
              <a:tblGrid>
                <a:gridCol w="3298018">
                  <a:extLst>
                    <a:ext uri="{9D8B030D-6E8A-4147-A177-3AD203B41FA5}">
                      <a16:colId xmlns:a16="http://schemas.microsoft.com/office/drawing/2014/main" val="3931941116"/>
                    </a:ext>
                  </a:extLst>
                </a:gridCol>
                <a:gridCol w="3227469">
                  <a:extLst>
                    <a:ext uri="{9D8B030D-6E8A-4147-A177-3AD203B41FA5}">
                      <a16:colId xmlns:a16="http://schemas.microsoft.com/office/drawing/2014/main" val="181721922"/>
                    </a:ext>
                  </a:extLst>
                </a:gridCol>
              </a:tblGrid>
              <a:tr h="221489">
                <a:tc gridSpan="2">
                  <a:txBody>
                    <a:bodyPr/>
                    <a:lstStyle/>
                    <a:p>
                      <a:pPr algn="ctr"/>
                      <a:r>
                        <a:rPr lang="en-GB" sz="1100" b="0" i="0" u="sng" dirty="0">
                          <a:solidFill>
                            <a:schemeClr val="tx1"/>
                          </a:solidFill>
                          <a:latin typeface="Comic Sans MS" panose="030F0702030302020204" pitchFamily="66" charset="0"/>
                        </a:rPr>
                        <a:t>Christian views towards the death penalty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2096032"/>
                  </a:ext>
                </a:extLst>
              </a:tr>
              <a:tr h="2597221">
                <a:tc>
                  <a:txBody>
                    <a:bodyPr/>
                    <a:lstStyle/>
                    <a:p>
                      <a:pPr algn="ctr"/>
                      <a:r>
                        <a:rPr lang="en-GB" sz="1100" b="0" i="0" u="none" dirty="0">
                          <a:solidFill>
                            <a:schemeClr val="tx1"/>
                          </a:solidFill>
                          <a:latin typeface="Comic Sans MS" panose="030F0702030302020204" pitchFamily="66" charset="0"/>
                        </a:rPr>
                        <a:t>Explain how the quotes agree with the death penalty.</a:t>
                      </a:r>
                    </a:p>
                    <a:p>
                      <a:pPr algn="ctr"/>
                      <a:endParaRPr lang="en-GB" sz="1100" b="0" i="0" u="none" dirty="0">
                        <a:solidFill>
                          <a:schemeClr val="tx1"/>
                        </a:solidFill>
                        <a:latin typeface="Comic Sans MS" panose="030F0702030302020204" pitchFamily="66" charset="0"/>
                      </a:endParaRPr>
                    </a:p>
                    <a:p>
                      <a:pPr algn="l"/>
                      <a:r>
                        <a:rPr lang="en-GB" sz="1100" b="0" i="0" u="none" dirty="0">
                          <a:solidFill>
                            <a:schemeClr val="tx1"/>
                          </a:solidFill>
                          <a:latin typeface="Comic Sans MS" panose="030F0702030302020204" pitchFamily="66" charset="0"/>
                        </a:rPr>
                        <a:t>“Whoever shed human blood, by humans shall their blood be shed.” </a:t>
                      </a:r>
                    </a:p>
                    <a:p>
                      <a:pPr algn="r"/>
                      <a:r>
                        <a:rPr lang="en-GB" sz="1100" b="0" i="0" u="none" dirty="0">
                          <a:solidFill>
                            <a:schemeClr val="tx1"/>
                          </a:solidFill>
                          <a:latin typeface="Comic Sans MS" panose="030F0702030302020204" pitchFamily="66" charset="0"/>
                        </a:rPr>
                        <a:t>Genesis 9:6</a:t>
                      </a:r>
                    </a:p>
                    <a:p>
                      <a:pPr algn="r"/>
                      <a:endParaRPr lang="en-GB" sz="1100" b="0" i="0" u="none" dirty="0">
                        <a:solidFill>
                          <a:schemeClr val="tx1"/>
                        </a:solidFill>
                        <a:latin typeface="Comic Sans MS" panose="030F0702030302020204" pitchFamily="66" charset="0"/>
                      </a:endParaRPr>
                    </a:p>
                    <a:p>
                      <a:pPr algn="r"/>
                      <a:endParaRPr lang="en-GB" sz="1100" b="0" i="0" u="none" dirty="0">
                        <a:solidFill>
                          <a:schemeClr val="tx1"/>
                        </a:solidFill>
                        <a:latin typeface="Comic Sans MS" panose="030F0702030302020204" pitchFamily="66" charset="0"/>
                      </a:endParaRPr>
                    </a:p>
                    <a:p>
                      <a:pPr algn="r"/>
                      <a:endParaRPr lang="en-GB" sz="1100" b="0" i="0" u="none" dirty="0">
                        <a:solidFill>
                          <a:schemeClr val="tx1"/>
                        </a:solidFill>
                        <a:latin typeface="Comic Sans MS" panose="030F0702030302020204" pitchFamily="66" charset="0"/>
                      </a:endParaRPr>
                    </a:p>
                    <a:p>
                      <a:pPr algn="r"/>
                      <a:endParaRPr lang="en-GB" sz="1100" b="0" i="0" u="none" dirty="0">
                        <a:solidFill>
                          <a:schemeClr val="tx1"/>
                        </a:solidFill>
                        <a:latin typeface="Comic Sans MS" panose="030F0702030302020204" pitchFamily="66" charset="0"/>
                      </a:endParaRPr>
                    </a:p>
                    <a:p>
                      <a:pPr algn="l"/>
                      <a:r>
                        <a:rPr lang="en-GB" sz="1100" b="0" i="0" u="none" dirty="0">
                          <a:solidFill>
                            <a:schemeClr val="tx1"/>
                          </a:solidFill>
                          <a:latin typeface="Comic Sans MS" panose="030F0702030302020204" pitchFamily="66" charset="0"/>
                        </a:rPr>
                        <a:t>“Life for life, eye for eye, tooth for tooth.” </a:t>
                      </a:r>
                    </a:p>
                    <a:p>
                      <a:pPr algn="r"/>
                      <a:r>
                        <a:rPr lang="en-GB" sz="1100" b="0" i="0" u="none" dirty="0">
                          <a:solidFill>
                            <a:schemeClr val="tx1"/>
                          </a:solidFill>
                          <a:latin typeface="Comic Sans MS" panose="030F0702030302020204" pitchFamily="66" charset="0"/>
                        </a:rPr>
                        <a:t>Exodus 21:23-24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0" i="0" u="none" dirty="0">
                          <a:solidFill>
                            <a:schemeClr val="tx1"/>
                          </a:solidFill>
                          <a:latin typeface="Comic Sans MS" panose="030F0702030302020204" pitchFamily="66" charset="0"/>
                        </a:rPr>
                        <a:t>Why do Christians believe that it is justifiable retribution?</a:t>
                      </a: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r>
                        <a:rPr lang="en-GB" sz="1100" b="0" i="0" u="none" dirty="0">
                          <a:solidFill>
                            <a:schemeClr val="tx1"/>
                          </a:solidFill>
                          <a:latin typeface="Comic Sans MS" panose="030F0702030302020204" pitchFamily="66" charset="0"/>
                        </a:rPr>
                        <a:t>Why do some disagree to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11208"/>
                  </a:ext>
                </a:extLst>
              </a:tr>
            </a:tbl>
          </a:graphicData>
        </a:graphic>
      </p:graphicFrame>
      <p:sp>
        <p:nvSpPr>
          <p:cNvPr id="2" name="Title 1">
            <a:extLst>
              <a:ext uri="{FF2B5EF4-FFF2-40B4-BE49-F238E27FC236}">
                <a16:creationId xmlns:a16="http://schemas.microsoft.com/office/drawing/2014/main" id="{52A0B79B-B9A3-4DD1-B4C5-10B9F8124F6D}"/>
              </a:ext>
            </a:extLst>
          </p:cNvPr>
          <p:cNvSpPr>
            <a:spLocks noGrp="1"/>
          </p:cNvSpPr>
          <p:nvPr>
            <p:ph type="title"/>
          </p:nvPr>
        </p:nvSpPr>
        <p:spPr/>
        <p:txBody>
          <a:bodyPr/>
          <a:lstStyle/>
          <a:p>
            <a:endParaRPr lang="en-GB"/>
          </a:p>
        </p:txBody>
      </p:sp>
      <p:sp>
        <p:nvSpPr>
          <p:cNvPr id="4" name="Rectangle 3">
            <a:extLst>
              <a:ext uri="{FF2B5EF4-FFF2-40B4-BE49-F238E27FC236}">
                <a16:creationId xmlns:a16="http://schemas.microsoft.com/office/drawing/2014/main" id="{63A3297D-22B7-44BA-8419-831E056CBA80}"/>
              </a:ext>
            </a:extLst>
          </p:cNvPr>
          <p:cNvSpPr/>
          <p:nvPr/>
        </p:nvSpPr>
        <p:spPr>
          <a:xfrm>
            <a:off x="166256" y="166256"/>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1.8 Death Penalty</a:t>
            </a:r>
            <a:endParaRPr lang="en-GB" sz="1100" b="1" u="sng" kern="0" dirty="0">
              <a:solidFill>
                <a:srgbClr val="000000"/>
              </a:solidFill>
              <a:latin typeface="Comic Sans MS" pitchFamily="66"/>
            </a:endParaRP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P156-157 Islam: 142-143</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arguments for and against the death </a:t>
            </a:r>
            <a:r>
              <a:rPr lang="en-GB" sz="1100" kern="0" dirty="0">
                <a:solidFill>
                  <a:srgbClr val="000000"/>
                </a:solidFill>
                <a:latin typeface="Comic Sans MS" pitchFamily="66"/>
              </a:rPr>
              <a:t>penalty.</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ethical arguments to the death penalty including those based on the principle of utility and the sanctity of life.</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religious attitudes to the death penalty.</a:t>
            </a:r>
            <a:endParaRPr lang="en-GB" sz="1100" dirty="0">
              <a:solidFill>
                <a:srgbClr val="000000"/>
              </a:solidFill>
              <a:latin typeface="Comic Sans MS" pitchFamily="66"/>
            </a:endParaRPr>
          </a:p>
        </p:txBody>
      </p:sp>
      <p:sp>
        <p:nvSpPr>
          <p:cNvPr id="5" name="Rectangle 17">
            <a:extLst>
              <a:ext uri="{FF2B5EF4-FFF2-40B4-BE49-F238E27FC236}">
                <a16:creationId xmlns:a16="http://schemas.microsoft.com/office/drawing/2014/main" id="{708A6EEE-5FE0-4881-BBC2-7704AC50C14E}"/>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39</a:t>
            </a:r>
            <a:endParaRPr lang="en-GB" sz="1100" b="0" i="0" u="none" strike="noStrike" kern="0" cap="none" spc="0" baseline="0" dirty="0">
              <a:solidFill>
                <a:srgbClr val="000000"/>
              </a:solidFill>
              <a:uFillTx/>
              <a:latin typeface="Comic Sans MS" pitchFamily="66"/>
            </a:endParaRPr>
          </a:p>
        </p:txBody>
      </p:sp>
      <p:sp>
        <p:nvSpPr>
          <p:cNvPr id="7" name="Rectangle 6">
            <a:extLst>
              <a:ext uri="{FF2B5EF4-FFF2-40B4-BE49-F238E27FC236}">
                <a16:creationId xmlns:a16="http://schemas.microsoft.com/office/drawing/2014/main" id="{7B227CD5-AABC-4F08-A341-65FBF7BC0B5D}"/>
              </a:ext>
            </a:extLst>
          </p:cNvPr>
          <p:cNvSpPr/>
          <p:nvPr/>
        </p:nvSpPr>
        <p:spPr>
          <a:xfrm>
            <a:off x="166256" y="1274252"/>
            <a:ext cx="6525487" cy="319587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D: Watch the video on the case study Derek Bentley</a:t>
            </a:r>
          </a:p>
          <a:p>
            <a:pPr algn="ctr">
              <a:lnSpc>
                <a:spcPct val="150000"/>
              </a:lnSpc>
              <a:defRPr sz="1800" b="0" i="0" u="none" strike="noStrike" kern="0" cap="none" spc="0" baseline="0">
                <a:solidFill>
                  <a:srgbClr val="000000"/>
                </a:solidFill>
                <a:uFillTx/>
              </a:defRPr>
            </a:pPr>
            <a:r>
              <a:rPr lang="en-GB" sz="1100" dirty="0">
                <a:hlinkClick r:id="rId2"/>
              </a:rPr>
              <a:t>https://www.youtube.com/watch?v=fiy6Dx8DvBw</a:t>
            </a:r>
            <a:r>
              <a:rPr lang="en-GB" sz="1100" dirty="0"/>
              <a:t>   </a:t>
            </a:r>
            <a:endParaRPr lang="en-GB" sz="1100" b="0" i="0" u="sng" strike="noStrike" kern="0" cap="none" spc="0" baseline="0" dirty="0">
              <a:solidFill>
                <a:srgbClr val="000000"/>
              </a:solidFill>
              <a:uFillTx/>
              <a:latin typeface="Comic Sans MS" pitchFamily="66"/>
            </a:endParaRPr>
          </a:p>
          <a:p>
            <a:pPr marL="171450" indent="-171450" algn="ctr">
              <a:buFont typeface="Arial" panose="020B0604020202020204" pitchFamily="34" charset="0"/>
              <a:buChar char="•"/>
            </a:pPr>
            <a:r>
              <a:rPr lang="en-US" sz="1100" dirty="0">
                <a:solidFill>
                  <a:srgbClr val="000000"/>
                </a:solidFill>
                <a:latin typeface="Comic Sans MS"/>
                <a:cs typeface="Comic Sans MS"/>
              </a:rPr>
              <a:t>Write a summary of what happened.</a:t>
            </a:r>
          </a:p>
          <a:p>
            <a:pPr marL="342900" indent="-342900" algn="ctr">
              <a:buFont typeface="Arial" panose="020B0604020202020204" pitchFamily="34" charset="0"/>
              <a:buChar char="•"/>
            </a:pPr>
            <a:endParaRPr lang="en-US" sz="1100" dirty="0">
              <a:solidFill>
                <a:srgbClr val="000000"/>
              </a:solidFill>
              <a:latin typeface="Comic Sans MS"/>
              <a:cs typeface="Comic Sans MS"/>
            </a:endParaRPr>
          </a:p>
          <a:p>
            <a:pPr marL="342900" indent="-342900" algn="ctr">
              <a:buFont typeface="Arial" panose="020B0604020202020204" pitchFamily="34" charset="0"/>
              <a:buChar char="•"/>
            </a:pPr>
            <a:endParaRPr lang="en-US" sz="1100" dirty="0">
              <a:solidFill>
                <a:srgbClr val="000000"/>
              </a:solidFill>
              <a:latin typeface="Comic Sans MS"/>
              <a:cs typeface="Comic Sans MS"/>
            </a:endParaRPr>
          </a:p>
          <a:p>
            <a:pPr marL="342900" indent="-342900" algn="ctr">
              <a:buFont typeface="Arial" panose="020B0604020202020204" pitchFamily="34" charset="0"/>
              <a:buChar char="•"/>
            </a:pPr>
            <a:endParaRPr lang="en-US" sz="1100" dirty="0">
              <a:solidFill>
                <a:srgbClr val="000000"/>
              </a:solidFill>
              <a:latin typeface="Comic Sans MS"/>
              <a:cs typeface="Comic Sans MS"/>
            </a:endParaRPr>
          </a:p>
          <a:p>
            <a:pPr marL="342900" indent="-342900" algn="ctr">
              <a:buFont typeface="Arial" panose="020B0604020202020204" pitchFamily="34" charset="0"/>
              <a:buChar char="•"/>
            </a:pPr>
            <a:endParaRPr lang="en-US" sz="1100" dirty="0">
              <a:solidFill>
                <a:srgbClr val="000000"/>
              </a:solidFill>
              <a:latin typeface="Comic Sans MS"/>
              <a:cs typeface="Comic Sans MS"/>
            </a:endParaRPr>
          </a:p>
          <a:p>
            <a:pPr marL="171450" indent="-171450" algn="ctr">
              <a:buFont typeface="Arial" panose="020B0604020202020204" pitchFamily="34" charset="0"/>
              <a:buChar char="•"/>
            </a:pPr>
            <a:r>
              <a:rPr lang="en-US" sz="1100" dirty="0">
                <a:solidFill>
                  <a:srgbClr val="000000"/>
                </a:solidFill>
                <a:latin typeface="Comic Sans MS"/>
                <a:cs typeface="Comic Sans MS"/>
              </a:rPr>
              <a:t>Explain the problems with the death penalty in this situation.</a:t>
            </a:r>
          </a:p>
          <a:p>
            <a:pPr marL="342900" indent="-342900" algn="ctr">
              <a:buFont typeface="Arial" panose="020B0604020202020204" pitchFamily="34" charset="0"/>
              <a:buChar char="•"/>
            </a:pPr>
            <a:endParaRPr lang="en-US" sz="1100" dirty="0">
              <a:solidFill>
                <a:srgbClr val="000000"/>
              </a:solidFill>
              <a:latin typeface="Comic Sans MS"/>
              <a:cs typeface="Comic Sans MS"/>
            </a:endParaRPr>
          </a:p>
          <a:p>
            <a:pPr marL="342900" indent="-342900" algn="ctr">
              <a:buFont typeface="Arial" panose="020B0604020202020204" pitchFamily="34" charset="0"/>
              <a:buChar char="•"/>
            </a:pPr>
            <a:endParaRPr lang="en-US" sz="1100" dirty="0">
              <a:solidFill>
                <a:srgbClr val="000000"/>
              </a:solidFill>
              <a:latin typeface="Comic Sans MS"/>
              <a:cs typeface="Comic Sans MS"/>
            </a:endParaRPr>
          </a:p>
          <a:p>
            <a:pPr marL="342900" indent="-342900" algn="ctr">
              <a:buFont typeface="Arial" panose="020B0604020202020204" pitchFamily="34" charset="0"/>
              <a:buChar char="•"/>
            </a:pPr>
            <a:endParaRPr lang="en-US" sz="1100" dirty="0">
              <a:solidFill>
                <a:srgbClr val="000000"/>
              </a:solidFill>
              <a:latin typeface="Comic Sans MS"/>
              <a:cs typeface="Comic Sans MS"/>
            </a:endParaRPr>
          </a:p>
          <a:p>
            <a:pPr marL="342900" indent="-342900" algn="ctr">
              <a:buFont typeface="Arial" panose="020B0604020202020204" pitchFamily="34" charset="0"/>
              <a:buChar char="•"/>
            </a:pPr>
            <a:endParaRPr lang="en-US" sz="1100" dirty="0">
              <a:solidFill>
                <a:srgbClr val="000000"/>
              </a:solidFill>
              <a:latin typeface="Comic Sans MS"/>
              <a:cs typeface="Comic Sans MS"/>
            </a:endParaRPr>
          </a:p>
          <a:p>
            <a:pPr marL="171450" indent="-171450" algn="ctr">
              <a:buFont typeface="Arial" panose="020B0604020202020204" pitchFamily="34" charset="0"/>
              <a:buChar char="•"/>
            </a:pPr>
            <a:r>
              <a:rPr lang="en-US" sz="1100" dirty="0">
                <a:solidFill>
                  <a:srgbClr val="000000"/>
                </a:solidFill>
                <a:latin typeface="Comic Sans MS"/>
                <a:cs typeface="Comic Sans MS"/>
              </a:rPr>
              <a:t>Explain why a pardon is important for the family but why it might also upset them.</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a:cs typeface="Comic Sans MS"/>
            </a:endParaRPr>
          </a:p>
        </p:txBody>
      </p:sp>
      <p:sp>
        <p:nvSpPr>
          <p:cNvPr id="8" name="Rounded Rectangle 7">
            <a:extLst>
              <a:ext uri="{FF2B5EF4-FFF2-40B4-BE49-F238E27FC236}">
                <a16:creationId xmlns:a16="http://schemas.microsoft.com/office/drawing/2014/main" id="{2F7A989A-10A0-44E7-AEF9-3C72097E0AB3}"/>
              </a:ext>
            </a:extLst>
          </p:cNvPr>
          <p:cNvSpPr/>
          <p:nvPr/>
        </p:nvSpPr>
        <p:spPr>
          <a:xfrm>
            <a:off x="166254" y="4424082"/>
            <a:ext cx="6525487" cy="1914698"/>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100" dirty="0">
                <a:solidFill>
                  <a:srgbClr val="000000"/>
                </a:solidFill>
                <a:latin typeface="Comic Sans MS"/>
                <a:cs typeface="Comic Sans MS"/>
              </a:rPr>
              <a:t>The Sanctity of Life:</a:t>
            </a:r>
          </a:p>
          <a:p>
            <a:pPr marL="457200" indent="-457200">
              <a:buFont typeface="Arial" panose="020B0604020202020204" pitchFamily="34" charset="0"/>
              <a:buChar char="•"/>
            </a:pPr>
            <a:r>
              <a:rPr lang="en-US" sz="1050" dirty="0">
                <a:solidFill>
                  <a:srgbClr val="000000"/>
                </a:solidFill>
                <a:latin typeface="Comic Sans MS"/>
                <a:cs typeface="Comic Sans MS"/>
              </a:rPr>
              <a:t>This teaching believes that God gave life therefore only he can take it away.</a:t>
            </a:r>
          </a:p>
          <a:p>
            <a:pPr marL="457200" indent="-457200">
              <a:buFont typeface="Arial" panose="020B0604020202020204" pitchFamily="34" charset="0"/>
              <a:buChar char="•"/>
            </a:pPr>
            <a:r>
              <a:rPr lang="en-US" sz="1050" dirty="0">
                <a:solidFill>
                  <a:srgbClr val="000000"/>
                </a:solidFill>
                <a:latin typeface="Comic Sans MS"/>
                <a:cs typeface="Comic Sans MS"/>
              </a:rPr>
              <a:t>Therefore the death penalty goes against God’s right to take away the offender’s life- ‘playing God’.</a:t>
            </a:r>
          </a:p>
          <a:p>
            <a:pPr marL="457200" indent="-457200">
              <a:buFont typeface="Arial" panose="020B0604020202020204" pitchFamily="34" charset="0"/>
              <a:buChar char="•"/>
            </a:pPr>
            <a:r>
              <a:rPr lang="en-US" sz="1050" dirty="0">
                <a:solidFill>
                  <a:srgbClr val="000000"/>
                </a:solidFill>
                <a:latin typeface="Comic Sans MS"/>
                <a:cs typeface="Comic Sans MS"/>
              </a:rPr>
              <a:t>However some argue that the death penalty takes away the life of someone who has murdered others, therefore God would say it is just.</a:t>
            </a:r>
          </a:p>
          <a:p>
            <a:r>
              <a:rPr lang="en-US" sz="1050" dirty="0">
                <a:solidFill>
                  <a:srgbClr val="000000"/>
                </a:solidFill>
                <a:latin typeface="Comic Sans MS"/>
                <a:cs typeface="Comic Sans MS"/>
              </a:rPr>
              <a:t>The Principle of utility</a:t>
            </a:r>
          </a:p>
          <a:p>
            <a:pPr marL="285750" indent="-285750">
              <a:buFont typeface="Arial" panose="020B0604020202020204" pitchFamily="34" charset="0"/>
              <a:buChar char="•"/>
            </a:pPr>
            <a:r>
              <a:rPr lang="en-US" sz="1050" dirty="0">
                <a:solidFill>
                  <a:srgbClr val="000000"/>
                </a:solidFill>
                <a:latin typeface="Comic Sans MS"/>
                <a:cs typeface="Comic Sans MS"/>
              </a:rPr>
              <a:t>The belief that an action is right if it promotes the maximum amount of happiness for the maximum amount of people affected by it.</a:t>
            </a:r>
          </a:p>
          <a:p>
            <a:pPr marL="285750" indent="-285750">
              <a:buFont typeface="Arial" panose="020B0604020202020204" pitchFamily="34" charset="0"/>
              <a:buChar char="•"/>
            </a:pPr>
            <a:r>
              <a:rPr lang="en-US" sz="1050" dirty="0">
                <a:solidFill>
                  <a:srgbClr val="000000"/>
                </a:solidFill>
                <a:latin typeface="Comic Sans MS"/>
                <a:cs typeface="Comic Sans MS"/>
              </a:rPr>
              <a:t>Therefore the death penalty would be allowed.</a:t>
            </a:r>
          </a:p>
          <a:p>
            <a:pPr marL="285750" indent="-285750">
              <a:buFont typeface="Arial" panose="020B0604020202020204" pitchFamily="34" charset="0"/>
              <a:buChar char="•"/>
            </a:pPr>
            <a:r>
              <a:rPr lang="en-US" sz="1050" dirty="0">
                <a:solidFill>
                  <a:srgbClr val="000000"/>
                </a:solidFill>
                <a:latin typeface="Comic Sans MS"/>
                <a:cs typeface="Comic Sans MS"/>
              </a:rPr>
              <a:t>It should only be just as a way of protecting society not to get retribution. (revenge)</a:t>
            </a:r>
          </a:p>
        </p:txBody>
      </p:sp>
      <p:sp>
        <p:nvSpPr>
          <p:cNvPr id="9" name="Rectangle 8">
            <a:extLst>
              <a:ext uri="{FF2B5EF4-FFF2-40B4-BE49-F238E27FC236}">
                <a16:creationId xmlns:a16="http://schemas.microsoft.com/office/drawing/2014/main" id="{269AF843-54FA-4434-9780-230867C6BE95}"/>
              </a:ext>
            </a:extLst>
          </p:cNvPr>
          <p:cNvSpPr/>
          <p:nvPr/>
        </p:nvSpPr>
        <p:spPr>
          <a:xfrm>
            <a:off x="166254" y="6338780"/>
            <a:ext cx="6525487" cy="572080"/>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E: Complet</a:t>
            </a:r>
            <a:r>
              <a:rPr lang="en-GB" sz="1100" u="sng" kern="0" dirty="0">
                <a:solidFill>
                  <a:srgbClr val="000000"/>
                </a:solidFill>
                <a:latin typeface="Comic Sans MS" pitchFamily="66"/>
              </a:rPr>
              <a:t>e the questions using p156-157 (Christianity- Ignore the top paragraph) and p142-143 (Islam) Remember to explain the quotes</a:t>
            </a:r>
            <a:endParaRPr lang="en-GB" sz="1100" dirty="0">
              <a:solidFill>
                <a:srgbClr val="000000"/>
              </a:solidFill>
              <a:latin typeface="Comic Sans MS"/>
              <a:cs typeface="Comic Sans MS"/>
            </a:endParaRPr>
          </a:p>
        </p:txBody>
      </p:sp>
    </p:spTree>
    <p:extLst>
      <p:ext uri="{BB962C8B-B14F-4D97-AF65-F5344CB8AC3E}">
        <p14:creationId xmlns:p14="http://schemas.microsoft.com/office/powerpoint/2010/main" val="3907752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CB97B25-4AAB-441F-85D2-978109516920}"/>
              </a:ext>
            </a:extLst>
          </p:cNvPr>
          <p:cNvGraphicFramePr>
            <a:graphicFrameLocks noGrp="1"/>
          </p:cNvGraphicFramePr>
          <p:nvPr>
            <p:extLst>
              <p:ext uri="{D42A27DB-BD31-4B8C-83A1-F6EECF244321}">
                <p14:modId xmlns:p14="http://schemas.microsoft.com/office/powerpoint/2010/main" val="3427658676"/>
              </p:ext>
            </p:extLst>
          </p:nvPr>
        </p:nvGraphicFramePr>
        <p:xfrm>
          <a:off x="166250" y="7103805"/>
          <a:ext cx="6525486" cy="2635939"/>
        </p:xfrm>
        <a:graphic>
          <a:graphicData uri="http://schemas.openxmlformats.org/drawingml/2006/table">
            <a:tbl>
              <a:tblPr firstRow="1" bandRow="1">
                <a:tableStyleId>{5C22544A-7EE6-4342-B048-85BDC9FD1C3A}</a:tableStyleId>
              </a:tblPr>
              <a:tblGrid>
                <a:gridCol w="3262743">
                  <a:extLst>
                    <a:ext uri="{9D8B030D-6E8A-4147-A177-3AD203B41FA5}">
                      <a16:colId xmlns:a16="http://schemas.microsoft.com/office/drawing/2014/main" val="3219872851"/>
                    </a:ext>
                  </a:extLst>
                </a:gridCol>
                <a:gridCol w="3262743">
                  <a:extLst>
                    <a:ext uri="{9D8B030D-6E8A-4147-A177-3AD203B41FA5}">
                      <a16:colId xmlns:a16="http://schemas.microsoft.com/office/drawing/2014/main" val="4168615968"/>
                    </a:ext>
                  </a:extLst>
                </a:gridCol>
              </a:tblGrid>
              <a:tr h="2635939">
                <a:tc>
                  <a:txBody>
                    <a:bodyPr/>
                    <a:lstStyle/>
                    <a:p>
                      <a:pPr algn="ctr"/>
                      <a:r>
                        <a:rPr lang="en-GB" sz="1100" b="0" i="1" u="none" dirty="0">
                          <a:solidFill>
                            <a:schemeClr val="tx1"/>
                          </a:solidFill>
                          <a:latin typeface="Comic Sans MS" panose="030F0702030302020204" pitchFamily="66" charset="0"/>
                        </a:rPr>
                        <a:t>What else can the death penalty be used for under </a:t>
                      </a:r>
                      <a:r>
                        <a:rPr lang="en-GB" sz="1100" b="0" i="1" u="none" dirty="0" err="1">
                          <a:solidFill>
                            <a:schemeClr val="tx1"/>
                          </a:solidFill>
                          <a:latin typeface="Comic Sans MS" panose="030F0702030302020204" pitchFamily="66" charset="0"/>
                        </a:rPr>
                        <a:t>Shari’ah</a:t>
                      </a:r>
                      <a:r>
                        <a:rPr lang="en-GB" sz="1100" b="0" i="1" u="none" dirty="0">
                          <a:solidFill>
                            <a:schemeClr val="tx1"/>
                          </a:solidFill>
                          <a:latin typeface="Comic Sans MS" panose="030F0702030302020204" pitchFamily="66" charset="0"/>
                        </a:rPr>
                        <a:t> law?</a:t>
                      </a: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r>
                        <a:rPr lang="en-GB" sz="1100" b="0" i="1" u="none" dirty="0">
                          <a:solidFill>
                            <a:schemeClr val="tx1"/>
                          </a:solidFill>
                          <a:latin typeface="Comic Sans MS" panose="030F0702030302020204" pitchFamily="66" charset="0"/>
                        </a:rPr>
                        <a:t>What does the countries interpretation do?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0" i="1" u="none" dirty="0">
                          <a:solidFill>
                            <a:schemeClr val="tx1"/>
                          </a:solidFill>
                          <a:latin typeface="Comic Sans MS" panose="030F0702030302020204" pitchFamily="66" charset="0"/>
                        </a:rPr>
                        <a:t>What is preferred to the death penalty?</a:t>
                      </a: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endParaRPr lang="en-GB" sz="1100" b="0" i="1" u="none" dirty="0">
                        <a:solidFill>
                          <a:schemeClr val="tx1"/>
                        </a:solidFill>
                        <a:latin typeface="Comic Sans MS" panose="030F0702030302020204" pitchFamily="66" charset="0"/>
                      </a:endParaRPr>
                    </a:p>
                    <a:p>
                      <a:pPr algn="ctr"/>
                      <a:r>
                        <a:rPr lang="en-GB" sz="1100" b="0" i="1" u="none" dirty="0">
                          <a:solidFill>
                            <a:schemeClr val="tx1"/>
                          </a:solidFill>
                          <a:latin typeface="Comic Sans MS" panose="030F0702030302020204" pitchFamily="66" charset="0"/>
                        </a:rPr>
                        <a:t>What do the Muslim peace fellowship believe?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9756661"/>
                  </a:ext>
                </a:extLst>
              </a:tr>
            </a:tbl>
          </a:graphicData>
        </a:graphic>
      </p:graphicFrame>
      <p:sp>
        <p:nvSpPr>
          <p:cNvPr id="4" name="Rectangle 3">
            <a:extLst>
              <a:ext uri="{FF2B5EF4-FFF2-40B4-BE49-F238E27FC236}">
                <a16:creationId xmlns:a16="http://schemas.microsoft.com/office/drawing/2014/main" id="{2352EF89-E6FA-4D7F-A042-0EF08EE8A739}"/>
              </a:ext>
            </a:extLst>
          </p:cNvPr>
          <p:cNvSpPr/>
          <p:nvPr/>
        </p:nvSpPr>
        <p:spPr>
          <a:xfrm>
            <a:off x="166256" y="166256"/>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1.8 Death Penalty</a:t>
            </a:r>
            <a:endParaRPr lang="en-GB" sz="1100" b="1" u="sng" kern="0" dirty="0">
              <a:solidFill>
                <a:srgbClr val="000000"/>
              </a:solidFill>
              <a:latin typeface="Comic Sans MS" pitchFamily="66"/>
            </a:endParaRP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P156-157 Islam: 142-143</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arguments for and against the death </a:t>
            </a:r>
            <a:r>
              <a:rPr lang="en-GB" sz="1100" kern="0" dirty="0">
                <a:solidFill>
                  <a:srgbClr val="000000"/>
                </a:solidFill>
                <a:latin typeface="Comic Sans MS" pitchFamily="66"/>
              </a:rPr>
              <a:t>penalty.</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ethical arguments to the death penalty including those based on the principle of utility and the sanctity of life.</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religious attitudes to the death penalty.</a:t>
            </a:r>
            <a:endParaRPr lang="en-GB" sz="1100" dirty="0">
              <a:solidFill>
                <a:srgbClr val="000000"/>
              </a:solidFill>
              <a:latin typeface="Comic Sans MS" pitchFamily="66"/>
            </a:endParaRPr>
          </a:p>
        </p:txBody>
      </p:sp>
      <p:sp>
        <p:nvSpPr>
          <p:cNvPr id="5" name="Rectangle 17">
            <a:extLst>
              <a:ext uri="{FF2B5EF4-FFF2-40B4-BE49-F238E27FC236}">
                <a16:creationId xmlns:a16="http://schemas.microsoft.com/office/drawing/2014/main" id="{46B101C5-90F4-40B4-9F50-CD794723C0BD}"/>
              </a:ext>
            </a:extLst>
          </p:cNvPr>
          <p:cNvSpPr/>
          <p:nvPr/>
        </p:nvSpPr>
        <p:spPr>
          <a:xfrm>
            <a:off x="6317670" y="947973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40</a:t>
            </a:r>
          </a:p>
        </p:txBody>
      </p:sp>
      <p:graphicFrame>
        <p:nvGraphicFramePr>
          <p:cNvPr id="6" name="Table 5">
            <a:extLst>
              <a:ext uri="{FF2B5EF4-FFF2-40B4-BE49-F238E27FC236}">
                <a16:creationId xmlns:a16="http://schemas.microsoft.com/office/drawing/2014/main" id="{3C0E0C2C-2281-478A-BC52-D5289013F025}"/>
              </a:ext>
            </a:extLst>
          </p:cNvPr>
          <p:cNvGraphicFramePr>
            <a:graphicFrameLocks noGrp="1"/>
          </p:cNvGraphicFramePr>
          <p:nvPr>
            <p:extLst>
              <p:ext uri="{D42A27DB-BD31-4B8C-83A1-F6EECF244321}">
                <p14:modId xmlns:p14="http://schemas.microsoft.com/office/powerpoint/2010/main" val="1855166733"/>
              </p:ext>
            </p:extLst>
          </p:nvPr>
        </p:nvGraphicFramePr>
        <p:xfrm>
          <a:off x="166255" y="1274252"/>
          <a:ext cx="6525486" cy="2788082"/>
        </p:xfrm>
        <a:graphic>
          <a:graphicData uri="http://schemas.openxmlformats.org/drawingml/2006/table">
            <a:tbl>
              <a:tblPr firstRow="1" bandRow="1">
                <a:tableStyleId>{5C22544A-7EE6-4342-B048-85BDC9FD1C3A}</a:tableStyleId>
              </a:tblPr>
              <a:tblGrid>
                <a:gridCol w="3262743">
                  <a:extLst>
                    <a:ext uri="{9D8B030D-6E8A-4147-A177-3AD203B41FA5}">
                      <a16:colId xmlns:a16="http://schemas.microsoft.com/office/drawing/2014/main" val="1899394535"/>
                    </a:ext>
                  </a:extLst>
                </a:gridCol>
                <a:gridCol w="3262743">
                  <a:extLst>
                    <a:ext uri="{9D8B030D-6E8A-4147-A177-3AD203B41FA5}">
                      <a16:colId xmlns:a16="http://schemas.microsoft.com/office/drawing/2014/main" val="3774589967"/>
                    </a:ext>
                  </a:extLst>
                </a:gridCol>
              </a:tblGrid>
              <a:tr h="2788082">
                <a:tc>
                  <a:txBody>
                    <a:bodyPr/>
                    <a:lstStyle/>
                    <a:p>
                      <a:pPr algn="ctr"/>
                      <a:r>
                        <a:rPr lang="en-GB" sz="1100" b="0" i="0" u="none" dirty="0">
                          <a:solidFill>
                            <a:schemeClr val="tx1"/>
                          </a:solidFill>
                          <a:latin typeface="Comic Sans MS" panose="030F0702030302020204" pitchFamily="66" charset="0"/>
                        </a:rPr>
                        <a:t>Why might Christians oppose the death penalty? </a:t>
                      </a: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r>
                        <a:rPr lang="en-GB" sz="1100" b="0" i="0" u="none" dirty="0">
                          <a:solidFill>
                            <a:schemeClr val="tx1"/>
                          </a:solidFill>
                          <a:latin typeface="Comic Sans MS" panose="030F0702030302020204" pitchFamily="66" charset="0"/>
                        </a:rPr>
                        <a:t>“I take no pleasure in the death of the wicked, but rather that they turn away from their ways and live.”</a:t>
                      </a:r>
                    </a:p>
                    <a:p>
                      <a:pPr algn="r"/>
                      <a:r>
                        <a:rPr lang="en-GB" sz="1100" b="0" i="0" u="none" dirty="0">
                          <a:solidFill>
                            <a:schemeClr val="tx1"/>
                          </a:solidFill>
                          <a:latin typeface="Comic Sans MS" panose="030F0702030302020204" pitchFamily="66" charset="0"/>
                        </a:rPr>
                        <a:t>Ezekiel 33:11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0" i="0" u="none" dirty="0">
                          <a:solidFill>
                            <a:schemeClr val="tx1"/>
                          </a:solidFill>
                          <a:latin typeface="Comic Sans MS" panose="030F0702030302020204" pitchFamily="66" charset="0"/>
                        </a:rPr>
                        <a:t>How does the death penalty protect society?</a:t>
                      </a: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r>
                        <a:rPr lang="en-GB" sz="1100" b="0" i="0" u="none" dirty="0">
                          <a:solidFill>
                            <a:schemeClr val="tx1"/>
                          </a:solidFill>
                          <a:latin typeface="Comic Sans MS" panose="030F0702030302020204" pitchFamily="66" charset="0"/>
                        </a:rPr>
                        <a:t>What does imprisonment do?</a:t>
                      </a: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ctr"/>
                      <a:endParaRPr lang="en-GB" sz="1100" b="0" i="0" u="none" dirty="0">
                        <a:solidFill>
                          <a:schemeClr val="tx1"/>
                        </a:solidFill>
                        <a:latin typeface="Comic Sans MS" panose="030F0702030302020204" pitchFamily="66" charset="0"/>
                      </a:endParaRPr>
                    </a:p>
                    <a:p>
                      <a:pPr algn="l"/>
                      <a:r>
                        <a:rPr lang="en-GB" sz="1100" b="0" i="0" u="none" dirty="0">
                          <a:solidFill>
                            <a:schemeClr val="tx1"/>
                          </a:solidFill>
                          <a:latin typeface="Comic Sans MS" panose="030F0702030302020204" pitchFamily="66" charset="0"/>
                        </a:rPr>
                        <a:t>“I am convinced that this way is the best, every life is sacred… society can only benefit from the rehabilitation of those convicted of crimes.”</a:t>
                      </a:r>
                    </a:p>
                    <a:p>
                      <a:pPr algn="r"/>
                      <a:r>
                        <a:rPr lang="en-GB" sz="1100" b="0" i="0" u="none" dirty="0">
                          <a:solidFill>
                            <a:schemeClr val="tx1"/>
                          </a:solidFill>
                          <a:latin typeface="Comic Sans MS" panose="030F0702030302020204" pitchFamily="66" charset="0"/>
                        </a:rPr>
                        <a:t>Pope Francis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4828662"/>
                  </a:ext>
                </a:extLst>
              </a:tr>
            </a:tbl>
          </a:graphicData>
        </a:graphic>
      </p:graphicFrame>
      <p:graphicFrame>
        <p:nvGraphicFramePr>
          <p:cNvPr id="7" name="Table 6">
            <a:extLst>
              <a:ext uri="{FF2B5EF4-FFF2-40B4-BE49-F238E27FC236}">
                <a16:creationId xmlns:a16="http://schemas.microsoft.com/office/drawing/2014/main" id="{51D6570E-F110-4669-ACC7-C3BAC0B15CD0}"/>
              </a:ext>
            </a:extLst>
          </p:cNvPr>
          <p:cNvGraphicFramePr>
            <a:graphicFrameLocks noGrp="1"/>
          </p:cNvGraphicFramePr>
          <p:nvPr>
            <p:extLst>
              <p:ext uri="{D42A27DB-BD31-4B8C-83A1-F6EECF244321}">
                <p14:modId xmlns:p14="http://schemas.microsoft.com/office/powerpoint/2010/main" val="566102707"/>
              </p:ext>
            </p:extLst>
          </p:nvPr>
        </p:nvGraphicFramePr>
        <p:xfrm>
          <a:off x="166253" y="4062334"/>
          <a:ext cx="6525486" cy="3041471"/>
        </p:xfrm>
        <a:graphic>
          <a:graphicData uri="http://schemas.openxmlformats.org/drawingml/2006/table">
            <a:tbl>
              <a:tblPr firstRow="1" bandRow="1">
                <a:tableStyleId>{5C22544A-7EE6-4342-B048-85BDC9FD1C3A}</a:tableStyleId>
              </a:tblPr>
              <a:tblGrid>
                <a:gridCol w="3266495">
                  <a:extLst>
                    <a:ext uri="{9D8B030D-6E8A-4147-A177-3AD203B41FA5}">
                      <a16:colId xmlns:a16="http://schemas.microsoft.com/office/drawing/2014/main" val="2954110769"/>
                    </a:ext>
                  </a:extLst>
                </a:gridCol>
                <a:gridCol w="3258991">
                  <a:extLst>
                    <a:ext uri="{9D8B030D-6E8A-4147-A177-3AD203B41FA5}">
                      <a16:colId xmlns:a16="http://schemas.microsoft.com/office/drawing/2014/main" val="1935893905"/>
                    </a:ext>
                  </a:extLst>
                </a:gridCol>
              </a:tblGrid>
              <a:tr h="245623">
                <a:tc gridSpan="2">
                  <a:txBody>
                    <a:bodyPr/>
                    <a:lstStyle/>
                    <a:p>
                      <a:pPr algn="ctr"/>
                      <a:r>
                        <a:rPr lang="en-GB" sz="1100" b="0" i="1" u="sng" dirty="0">
                          <a:solidFill>
                            <a:schemeClr val="tx1"/>
                          </a:solidFill>
                          <a:latin typeface="Comic Sans MS" panose="030F0702030302020204" pitchFamily="66" charset="0"/>
                        </a:rPr>
                        <a:t>Muslim views towards the death penalty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8826291"/>
                  </a:ext>
                </a:extLst>
              </a:tr>
              <a:tr h="2782391">
                <a:tc>
                  <a:txBody>
                    <a:bodyPr/>
                    <a:lstStyle/>
                    <a:p>
                      <a:pPr algn="ctr"/>
                      <a:r>
                        <a:rPr lang="en-GB" sz="1100" i="1" u="none" dirty="0">
                          <a:solidFill>
                            <a:schemeClr val="tx1"/>
                          </a:solidFill>
                          <a:latin typeface="Comic Sans MS" panose="030F0702030302020204" pitchFamily="66" charset="0"/>
                        </a:rPr>
                        <a:t>What does </a:t>
                      </a:r>
                      <a:r>
                        <a:rPr lang="en-GB" sz="1100" i="1" u="none" dirty="0" err="1">
                          <a:solidFill>
                            <a:schemeClr val="tx1"/>
                          </a:solidFill>
                          <a:latin typeface="Comic Sans MS" panose="030F0702030302020204" pitchFamily="66" charset="0"/>
                        </a:rPr>
                        <a:t>Shari’ah</a:t>
                      </a:r>
                      <a:r>
                        <a:rPr lang="en-GB" sz="1100" i="1" u="none" dirty="0">
                          <a:solidFill>
                            <a:schemeClr val="tx1"/>
                          </a:solidFill>
                          <a:latin typeface="Comic Sans MS" panose="030F0702030302020204" pitchFamily="66" charset="0"/>
                        </a:rPr>
                        <a:t> law say about the death penalty? </a:t>
                      </a:r>
                    </a:p>
                    <a:p>
                      <a:pPr algn="ctr"/>
                      <a:endParaRPr lang="en-GB" sz="1100" i="1" u="none" dirty="0">
                        <a:solidFill>
                          <a:schemeClr val="tx1"/>
                        </a:solidFill>
                        <a:latin typeface="Comic Sans MS" panose="030F0702030302020204" pitchFamily="66" charset="0"/>
                      </a:endParaRPr>
                    </a:p>
                    <a:p>
                      <a:pPr algn="ctr"/>
                      <a:endParaRPr lang="en-GB" sz="1100" i="1" u="none" dirty="0">
                        <a:solidFill>
                          <a:schemeClr val="tx1"/>
                        </a:solidFill>
                        <a:latin typeface="Comic Sans MS" panose="030F0702030302020204" pitchFamily="66" charset="0"/>
                      </a:endParaRPr>
                    </a:p>
                    <a:p>
                      <a:pPr algn="ctr"/>
                      <a:endParaRPr lang="en-GB" sz="1100" i="1" u="none" dirty="0">
                        <a:solidFill>
                          <a:schemeClr val="tx1"/>
                        </a:solidFill>
                        <a:latin typeface="Comic Sans MS" panose="030F0702030302020204" pitchFamily="66" charset="0"/>
                      </a:endParaRPr>
                    </a:p>
                    <a:p>
                      <a:pPr algn="ctr"/>
                      <a:r>
                        <a:rPr lang="en-GB" sz="1100" i="1" u="none" dirty="0">
                          <a:solidFill>
                            <a:schemeClr val="tx1"/>
                          </a:solidFill>
                          <a:latin typeface="Comic Sans MS" panose="030F0702030302020204" pitchFamily="66" charset="0"/>
                        </a:rPr>
                        <a:t>What can the victims family do?</a:t>
                      </a:r>
                    </a:p>
                    <a:p>
                      <a:pPr algn="ctr"/>
                      <a:endParaRPr lang="en-GB" sz="1100" i="1" u="none" dirty="0">
                        <a:solidFill>
                          <a:schemeClr val="tx1"/>
                        </a:solidFill>
                        <a:latin typeface="Comic Sans MS" panose="030F0702030302020204" pitchFamily="66" charset="0"/>
                      </a:endParaRPr>
                    </a:p>
                    <a:p>
                      <a:pPr algn="ctr"/>
                      <a:endParaRPr lang="en-GB" sz="1100" i="1" u="none" dirty="0">
                        <a:solidFill>
                          <a:schemeClr val="tx1"/>
                        </a:solidFill>
                        <a:latin typeface="Comic Sans MS" panose="030F0702030302020204" pitchFamily="66" charset="0"/>
                      </a:endParaRPr>
                    </a:p>
                    <a:p>
                      <a:pPr algn="ctr"/>
                      <a:endParaRPr lang="en-GB" sz="1100" i="1" u="none" dirty="0">
                        <a:solidFill>
                          <a:schemeClr val="tx1"/>
                        </a:solidFill>
                        <a:latin typeface="Comic Sans MS" panose="030F0702030302020204" pitchFamily="66" charset="0"/>
                      </a:endParaRPr>
                    </a:p>
                    <a:p>
                      <a:pPr algn="l"/>
                      <a:r>
                        <a:rPr lang="en-GB" sz="1100" i="1" u="none" dirty="0">
                          <a:solidFill>
                            <a:schemeClr val="tx1"/>
                          </a:solidFill>
                          <a:latin typeface="Comic Sans MS" panose="030F0702030302020204" pitchFamily="66" charset="0"/>
                        </a:rPr>
                        <a:t>“But if the culprit is pardoned by his aggrieved brother . This shall be adhered to fairly and the culprit should pay what is due in a good way. It is an act of mercy.” </a:t>
                      </a:r>
                    </a:p>
                    <a:p>
                      <a:pPr algn="r"/>
                      <a:r>
                        <a:rPr lang="en-GB" sz="1100" i="1" u="none" dirty="0">
                          <a:solidFill>
                            <a:schemeClr val="tx1"/>
                          </a:solidFill>
                          <a:latin typeface="Comic Sans MS" panose="030F0702030302020204" pitchFamily="66" charset="0"/>
                        </a:rPr>
                        <a:t>Qur’an 2:178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i="1" u="none" dirty="0">
                          <a:solidFill>
                            <a:schemeClr val="tx1"/>
                          </a:solidFill>
                          <a:latin typeface="Comic Sans MS" panose="030F0702030302020204" pitchFamily="66" charset="0"/>
                        </a:rPr>
                        <a:t>How can the Qur’an be interpreted? </a:t>
                      </a:r>
                    </a:p>
                    <a:p>
                      <a:pPr algn="ctr"/>
                      <a:endParaRPr lang="en-GB" sz="1100" i="1" u="none" dirty="0">
                        <a:solidFill>
                          <a:schemeClr val="tx1"/>
                        </a:solidFill>
                        <a:latin typeface="Comic Sans MS" panose="030F0702030302020204" pitchFamily="66" charset="0"/>
                      </a:endParaRPr>
                    </a:p>
                    <a:p>
                      <a:pPr algn="ctr"/>
                      <a:endParaRPr lang="en-GB" sz="1100" i="1" u="none" dirty="0">
                        <a:solidFill>
                          <a:schemeClr val="tx1"/>
                        </a:solidFill>
                        <a:latin typeface="Comic Sans MS" panose="030F0702030302020204" pitchFamily="66" charset="0"/>
                      </a:endParaRPr>
                    </a:p>
                    <a:p>
                      <a:pPr algn="ctr"/>
                      <a:endParaRPr lang="en-GB" sz="1100" i="1" u="none" dirty="0">
                        <a:solidFill>
                          <a:schemeClr val="tx1"/>
                        </a:solidFill>
                        <a:latin typeface="Comic Sans MS" panose="030F0702030302020204" pitchFamily="66" charset="0"/>
                      </a:endParaRPr>
                    </a:p>
                    <a:p>
                      <a:pPr algn="ctr"/>
                      <a:endParaRPr lang="en-GB" sz="1100" i="1" u="none" dirty="0">
                        <a:solidFill>
                          <a:schemeClr val="tx1"/>
                        </a:solidFill>
                        <a:latin typeface="Comic Sans MS" panose="030F0702030302020204" pitchFamily="66" charset="0"/>
                      </a:endParaRPr>
                    </a:p>
                    <a:p>
                      <a:pPr algn="ctr"/>
                      <a:endParaRPr lang="en-GB" sz="1100" i="1" u="none" dirty="0">
                        <a:solidFill>
                          <a:schemeClr val="tx1"/>
                        </a:solidFill>
                        <a:latin typeface="Comic Sans MS" panose="030F0702030302020204" pitchFamily="66" charset="0"/>
                      </a:endParaRPr>
                    </a:p>
                    <a:p>
                      <a:pPr algn="l"/>
                      <a:r>
                        <a:rPr lang="en-GB" sz="1100" i="1" u="none" dirty="0">
                          <a:solidFill>
                            <a:schemeClr val="tx1"/>
                          </a:solidFill>
                          <a:latin typeface="Comic Sans MS" panose="030F0702030302020204" pitchFamily="66" charset="0"/>
                        </a:rPr>
                        <a:t>“Do not take life. Which God has made sacred, except by right. This is what He commands you to do: so that you may use your reason.”</a:t>
                      </a:r>
                    </a:p>
                    <a:p>
                      <a:pPr algn="r"/>
                      <a:r>
                        <a:rPr lang="en-GB" sz="1100" i="1" u="none" dirty="0">
                          <a:solidFill>
                            <a:schemeClr val="tx1"/>
                          </a:solidFill>
                          <a:latin typeface="Comic Sans MS" panose="030F0702030302020204" pitchFamily="66" charset="0"/>
                        </a:rPr>
                        <a:t>Qur’an 6:151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972198"/>
                  </a:ext>
                </a:extLst>
              </a:tr>
            </a:tbl>
          </a:graphicData>
        </a:graphic>
      </p:graphicFrame>
    </p:spTree>
    <p:extLst>
      <p:ext uri="{BB962C8B-B14F-4D97-AF65-F5344CB8AC3E}">
        <p14:creationId xmlns:p14="http://schemas.microsoft.com/office/powerpoint/2010/main" val="3150842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23A41-7B13-48BB-9EB4-01BDA64AD306}"/>
              </a:ext>
            </a:extLst>
          </p:cNvPr>
          <p:cNvSpPr/>
          <p:nvPr/>
        </p:nvSpPr>
        <p:spPr>
          <a:xfrm>
            <a:off x="166256" y="166256"/>
            <a:ext cx="6525487" cy="1107996"/>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1.8 Death Penalty</a:t>
            </a:r>
            <a:endParaRPr lang="en-GB" sz="1100" b="1" u="sng" kern="0" dirty="0">
              <a:solidFill>
                <a:srgbClr val="000000"/>
              </a:solidFill>
              <a:latin typeface="Comic Sans MS" pitchFamily="66"/>
            </a:endParaRP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P156-157 Islam: 142-143</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arguments for and against the death </a:t>
            </a:r>
            <a:r>
              <a:rPr lang="en-GB" sz="1100" kern="0" dirty="0">
                <a:solidFill>
                  <a:srgbClr val="000000"/>
                </a:solidFill>
                <a:latin typeface="Comic Sans MS" pitchFamily="66"/>
              </a:rPr>
              <a:t>penalty.</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ethical arguments to the death penalty including those based on the principle of utility and the sanctity of life.</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religious attitudes to the death penalty.</a:t>
            </a:r>
            <a:endParaRPr lang="en-GB" sz="1100" dirty="0">
              <a:solidFill>
                <a:srgbClr val="000000"/>
              </a:solidFill>
              <a:latin typeface="Comic Sans MS" pitchFamily="66"/>
            </a:endParaRPr>
          </a:p>
        </p:txBody>
      </p:sp>
      <p:sp>
        <p:nvSpPr>
          <p:cNvPr id="7" name="Rounded Rectangle 7">
            <a:extLst>
              <a:ext uri="{FF2B5EF4-FFF2-40B4-BE49-F238E27FC236}">
                <a16:creationId xmlns:a16="http://schemas.microsoft.com/office/drawing/2014/main" id="{FCEB9302-9470-44EF-8F84-709ADDE99028}"/>
              </a:ext>
            </a:extLst>
          </p:cNvPr>
          <p:cNvSpPr/>
          <p:nvPr/>
        </p:nvSpPr>
        <p:spPr>
          <a:xfrm>
            <a:off x="166256" y="2598042"/>
            <a:ext cx="6525487" cy="3353053"/>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4 Marker </a:t>
            </a:r>
          </a:p>
          <a:p>
            <a:pPr algn="ctr">
              <a:spcBef>
                <a:spcPct val="50000"/>
              </a:spcBef>
            </a:pPr>
            <a:r>
              <a:rPr lang="en-GB" sz="1200" i="1" dirty="0">
                <a:solidFill>
                  <a:srgbClr val="000000"/>
                </a:solidFill>
                <a:latin typeface="Comic Sans MS" charset="0"/>
              </a:rPr>
              <a:t>Explain two British contemporary views towards the death penalty</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defTabSz="457200">
              <a:defRPr sz="1800" b="0" i="0" u="none" strike="noStrike" kern="0" cap="none" spc="0" baseline="0">
                <a:solidFill>
                  <a:srgbClr val="000000"/>
                </a:solidFill>
                <a:uFillTx/>
              </a:defRPr>
            </a:pPr>
            <a:r>
              <a:rPr lang="en-GB" sz="1200" dirty="0">
                <a:solidFill>
                  <a:srgbClr val="000000"/>
                </a:solidFill>
                <a:latin typeface="Comic Sans MS" pitchFamily="66"/>
              </a:rPr>
              <a:t>__________________________________________________________________</a:t>
            </a:r>
          </a:p>
        </p:txBody>
      </p:sp>
      <p:sp>
        <p:nvSpPr>
          <p:cNvPr id="8" name="Rounded Rectangle 7">
            <a:extLst>
              <a:ext uri="{FF2B5EF4-FFF2-40B4-BE49-F238E27FC236}">
                <a16:creationId xmlns:a16="http://schemas.microsoft.com/office/drawing/2014/main" id="{D4E7F1B7-AB6F-4150-BB57-77DE551FEA10}"/>
              </a:ext>
            </a:extLst>
          </p:cNvPr>
          <p:cNvSpPr/>
          <p:nvPr/>
        </p:nvSpPr>
        <p:spPr>
          <a:xfrm>
            <a:off x="166256" y="1444660"/>
            <a:ext cx="6525487" cy="103392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2 Marker Practice Question: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Give two reasons why people are against the death penalty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2) ________________________________________________________________</a:t>
            </a:r>
          </a:p>
        </p:txBody>
      </p:sp>
      <p:graphicFrame>
        <p:nvGraphicFramePr>
          <p:cNvPr id="9" name="Table 8">
            <a:extLst>
              <a:ext uri="{FF2B5EF4-FFF2-40B4-BE49-F238E27FC236}">
                <a16:creationId xmlns:a16="http://schemas.microsoft.com/office/drawing/2014/main" id="{6652293B-171F-408F-B7E3-A73E57547899}"/>
              </a:ext>
            </a:extLst>
          </p:cNvPr>
          <p:cNvGraphicFramePr>
            <a:graphicFrameLocks noGrp="1"/>
          </p:cNvGraphicFramePr>
          <p:nvPr>
            <p:extLst>
              <p:ext uri="{D42A27DB-BD31-4B8C-83A1-F6EECF244321}">
                <p14:modId xmlns:p14="http://schemas.microsoft.com/office/powerpoint/2010/main" val="2909358011"/>
              </p:ext>
            </p:extLst>
          </p:nvPr>
        </p:nvGraphicFramePr>
        <p:xfrm>
          <a:off x="166254" y="6098477"/>
          <a:ext cx="6525486" cy="3431112"/>
        </p:xfrm>
        <a:graphic>
          <a:graphicData uri="http://schemas.openxmlformats.org/drawingml/2006/table">
            <a:tbl>
              <a:tblPr firstRow="1" bandRow="1">
                <a:effectLst/>
                <a:tableStyleId>{5C22544A-7EE6-4342-B048-85BDC9FD1C3A}</a:tableStyleId>
              </a:tblPr>
              <a:tblGrid>
                <a:gridCol w="3262743">
                  <a:extLst>
                    <a:ext uri="{9D8B030D-6E8A-4147-A177-3AD203B41FA5}">
                      <a16:colId xmlns:a16="http://schemas.microsoft.com/office/drawing/2014/main" val="458109533"/>
                    </a:ext>
                  </a:extLst>
                </a:gridCol>
                <a:gridCol w="3262743">
                  <a:extLst>
                    <a:ext uri="{9D8B030D-6E8A-4147-A177-3AD203B41FA5}">
                      <a16:colId xmlns:a16="http://schemas.microsoft.com/office/drawing/2014/main" val="3306378312"/>
                    </a:ext>
                  </a:extLst>
                </a:gridCol>
              </a:tblGrid>
              <a:tr h="211013">
                <a:tc gridSpan="2">
                  <a:txBody>
                    <a:bodyPr/>
                    <a:lstStyle/>
                    <a:p>
                      <a:pPr lvl="0" algn="ctr"/>
                      <a:r>
                        <a:rPr lang="en-GB" sz="1200" b="0" dirty="0">
                          <a:solidFill>
                            <a:srgbClr val="000000"/>
                          </a:solidFill>
                          <a:latin typeface="Comic Sans MS" pitchFamily="66"/>
                        </a:rPr>
                        <a:t>Task: GCSE 12 Marker- Make a  plan and write it up</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523518912"/>
                  </a:ext>
                </a:extLst>
              </a:tr>
              <a:tr h="505032">
                <a:tc gridSpan="2">
                  <a:txBody>
                    <a:bodyPr/>
                    <a:lstStyle/>
                    <a:p>
                      <a:pPr algn="ctr">
                        <a:spcBef>
                          <a:spcPct val="50000"/>
                        </a:spcBef>
                      </a:pPr>
                      <a:r>
                        <a:rPr lang="en-GB" sz="1200" i="1" dirty="0">
                          <a:solidFill>
                            <a:srgbClr val="000000"/>
                          </a:solidFill>
                          <a:latin typeface="Comic Sans MS" charset="0"/>
                        </a:rPr>
                        <a:t>“The death penalty should be legalised in the UK”</a:t>
                      </a:r>
                    </a:p>
                    <a:p>
                      <a:pPr lvl="0" algn="ctr"/>
                      <a:r>
                        <a:rPr lang="en-GB" sz="1200" b="0" i="1" dirty="0">
                          <a:solidFill>
                            <a:srgbClr val="000000"/>
                          </a:solidFill>
                          <a:latin typeface="Comic Sans MS" pitchFamily="66"/>
                        </a:rPr>
                        <a:t>Evaluate this statement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681110742"/>
                  </a:ext>
                </a:extLst>
              </a:tr>
              <a:tr h="792007">
                <a:tc>
                  <a:txBody>
                    <a:bodyPr/>
                    <a:lstStyle/>
                    <a:p>
                      <a:pPr lvl="0" algn="l"/>
                      <a:r>
                        <a:rPr lang="en-GB" sz="1200" u="sng" dirty="0">
                          <a:solidFill>
                            <a:srgbClr val="000000"/>
                          </a:solidFill>
                          <a:latin typeface="Comic Sans MS" pitchFamily="66"/>
                        </a:rPr>
                        <a:t>Agree- It should be legal in the UK</a:t>
                      </a:r>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p>
                      <a:pPr lvl="0" algn="l"/>
                      <a:endParaRPr lang="en-GB" sz="1200" b="0" u="sng" dirty="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l"/>
                      <a:r>
                        <a:rPr lang="en-GB" sz="1200" u="sng" dirty="0">
                          <a:solidFill>
                            <a:srgbClr val="000000"/>
                          </a:solidFill>
                          <a:latin typeface="Comic Sans MS" pitchFamily="66"/>
                        </a:rPr>
                        <a:t>Disagree- it should not be legalised in the UK</a:t>
                      </a: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p>
                      <a:pPr lvl="0" algn="l"/>
                      <a:endParaRPr lang="en-GB" sz="1200" u="sng" dirty="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8825931"/>
                  </a:ext>
                </a:extLst>
              </a:tr>
            </a:tbl>
          </a:graphicData>
        </a:graphic>
      </p:graphicFrame>
      <p:sp>
        <p:nvSpPr>
          <p:cNvPr id="5" name="Rectangle 17">
            <a:extLst>
              <a:ext uri="{FF2B5EF4-FFF2-40B4-BE49-F238E27FC236}">
                <a16:creationId xmlns:a16="http://schemas.microsoft.com/office/drawing/2014/main" id="{6240C29F-4D93-48D6-847B-04DF63D1C9A3}"/>
              </a:ext>
            </a:extLst>
          </p:cNvPr>
          <p:cNvSpPr/>
          <p:nvPr/>
        </p:nvSpPr>
        <p:spPr>
          <a:xfrm>
            <a:off x="6272699" y="9411902"/>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4</a:t>
            </a:r>
            <a:r>
              <a:rPr lang="en-GB" sz="1100" kern="0" dirty="0">
                <a:solidFill>
                  <a:srgbClr val="000000"/>
                </a:solidFill>
                <a:latin typeface="Comic Sans MS" pitchFamily="66"/>
              </a:rPr>
              <a:t>1</a:t>
            </a:r>
            <a:endParaRPr lang="en-GB" sz="1100" b="0" i="0" u="none" strike="noStrike" kern="0" cap="none" spc="0" baseline="0" dirty="0">
              <a:solidFill>
                <a:srgbClr val="000000"/>
              </a:solidFill>
              <a:uFillTx/>
              <a:latin typeface="Comic Sans MS" pitchFamily="66"/>
            </a:endParaRPr>
          </a:p>
        </p:txBody>
      </p:sp>
    </p:spTree>
    <p:extLst>
      <p:ext uri="{BB962C8B-B14F-4D97-AF65-F5344CB8AC3E}">
        <p14:creationId xmlns:p14="http://schemas.microsoft.com/office/powerpoint/2010/main" val="631803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11F5-D0CB-4BD7-8A7A-17C69533BC84}"/>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20A945-16CB-42ED-B4DC-7DC26A3E6529}"/>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A4B01B3F-E2F4-48E9-957D-6542E50AD4BB}"/>
              </a:ext>
            </a:extLst>
          </p:cNvPr>
          <p:cNvSpPr/>
          <p:nvPr/>
        </p:nvSpPr>
        <p:spPr>
          <a:xfrm>
            <a:off x="166256" y="160422"/>
            <a:ext cx="6525487" cy="95771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algn="ctr">
              <a:spcBef>
                <a:spcPct val="50000"/>
              </a:spcBef>
            </a:pPr>
            <a:r>
              <a:rPr lang="en-GB" sz="1200" b="0" i="0" u="none" strike="noStrike" kern="1200" cap="none" spc="0" baseline="0" dirty="0">
                <a:solidFill>
                  <a:srgbClr val="000000"/>
                </a:solidFill>
                <a:uFillTx/>
                <a:latin typeface="Comic Sans MS" pitchFamily="66"/>
              </a:rPr>
              <a:t>GCSE 12 Marker- </a:t>
            </a:r>
            <a:r>
              <a:rPr lang="en-GB" sz="1200" i="1" dirty="0">
                <a:solidFill>
                  <a:srgbClr val="000000"/>
                </a:solidFill>
                <a:latin typeface="Comic Sans MS" charset="0"/>
              </a:rPr>
              <a:t>“The death penalty should be legalised in the UK”</a:t>
            </a:r>
          </a:p>
          <a:p>
            <a:pPr algn="ctr">
              <a:spcBef>
                <a:spcPct val="50000"/>
              </a:spcBef>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E0822651-DD01-470B-A6E3-61BCA984F496}"/>
              </a:ext>
            </a:extLst>
          </p:cNvPr>
          <p:cNvSpPr/>
          <p:nvPr/>
        </p:nvSpPr>
        <p:spPr>
          <a:xfrm>
            <a:off x="6381835"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42</a:t>
            </a:r>
          </a:p>
        </p:txBody>
      </p:sp>
    </p:spTree>
    <p:extLst>
      <p:ext uri="{BB962C8B-B14F-4D97-AF65-F5344CB8AC3E}">
        <p14:creationId xmlns:p14="http://schemas.microsoft.com/office/powerpoint/2010/main" val="3153728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11F5-D0CB-4BD7-8A7A-17C69533BC84}"/>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20A945-16CB-42ED-B4DC-7DC26A3E6529}"/>
              </a:ext>
            </a:extLst>
          </p:cNvPr>
          <p:cNvSpPr txBox="1">
            <a:spLocks noGrp="1"/>
          </p:cNvSpPr>
          <p:nvPr>
            <p:ph idx="1"/>
          </p:nvPr>
        </p:nvSpPr>
        <p:spPr/>
        <p:txBody>
          <a:bodyPr/>
          <a:lstStyle/>
          <a:p>
            <a:endParaRPr lang="en-GB"/>
          </a:p>
        </p:txBody>
      </p:sp>
      <p:sp>
        <p:nvSpPr>
          <p:cNvPr id="4" name="Rounded Rectangle 7">
            <a:extLst>
              <a:ext uri="{FF2B5EF4-FFF2-40B4-BE49-F238E27FC236}">
                <a16:creationId xmlns:a16="http://schemas.microsoft.com/office/drawing/2014/main" id="{A4B01B3F-E2F4-48E9-957D-6542E50AD4BB}"/>
              </a:ext>
            </a:extLst>
          </p:cNvPr>
          <p:cNvSpPr/>
          <p:nvPr/>
        </p:nvSpPr>
        <p:spPr>
          <a:xfrm>
            <a:off x="166256" y="160422"/>
            <a:ext cx="6525487" cy="957714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E0822651-DD01-470B-A6E3-61BCA984F496}"/>
              </a:ext>
            </a:extLst>
          </p:cNvPr>
          <p:cNvSpPr/>
          <p:nvPr/>
        </p:nvSpPr>
        <p:spPr>
          <a:xfrm>
            <a:off x="6381835" y="9438967"/>
            <a:ext cx="374071" cy="318164"/>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43</a:t>
            </a:r>
            <a:endParaRPr lang="en-GB" sz="1100" b="0" i="0" u="none" strike="noStrike" kern="0" cap="none" spc="0" baseline="0" dirty="0">
              <a:solidFill>
                <a:srgbClr val="000000"/>
              </a:solidFill>
              <a:uFillTx/>
              <a:latin typeface="Comic Sans MS" pitchFamily="66"/>
            </a:endParaRPr>
          </a:p>
        </p:txBody>
      </p:sp>
    </p:spTree>
    <p:extLst>
      <p:ext uri="{BB962C8B-B14F-4D97-AF65-F5344CB8AC3E}">
        <p14:creationId xmlns:p14="http://schemas.microsoft.com/office/powerpoint/2010/main" val="345986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167E69-072C-458C-9B30-A7E39DBCE4E9}"/>
              </a:ext>
            </a:extLst>
          </p:cNvPr>
          <p:cNvSpPr/>
          <p:nvPr/>
        </p:nvSpPr>
        <p:spPr>
          <a:xfrm>
            <a:off x="166256" y="166256"/>
            <a:ext cx="6525487" cy="938719"/>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1100" b="1" u="sng" dirty="0">
                <a:solidFill>
                  <a:srgbClr val="000000"/>
                </a:solidFill>
                <a:latin typeface="Comic Sans MS" pitchFamily="66"/>
              </a:rPr>
              <a:t>1.1 Introduction to crime and punishment</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P142-143 Islam: 128-129</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the definition of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the legal position regarding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concepts of good and evil intentions and actions. </a:t>
            </a:r>
          </a:p>
        </p:txBody>
      </p:sp>
      <p:sp>
        <p:nvSpPr>
          <p:cNvPr id="6" name="Rectangle 17">
            <a:extLst>
              <a:ext uri="{FF2B5EF4-FFF2-40B4-BE49-F238E27FC236}">
                <a16:creationId xmlns:a16="http://schemas.microsoft.com/office/drawing/2014/main" id="{98941240-05E4-4720-97D7-2431C4616802}"/>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3</a:t>
            </a:r>
          </a:p>
        </p:txBody>
      </p:sp>
      <p:sp>
        <p:nvSpPr>
          <p:cNvPr id="8" name="Rectangle 7">
            <a:extLst>
              <a:ext uri="{FF2B5EF4-FFF2-40B4-BE49-F238E27FC236}">
                <a16:creationId xmlns:a16="http://schemas.microsoft.com/office/drawing/2014/main" id="{C9EDFE75-6992-492A-A878-1EE58FB6D6A2}"/>
              </a:ext>
            </a:extLst>
          </p:cNvPr>
          <p:cNvSpPr/>
          <p:nvPr/>
        </p:nvSpPr>
        <p:spPr>
          <a:xfrm>
            <a:off x="166256" y="1104975"/>
            <a:ext cx="6525487" cy="3619068"/>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i="0" u="sng" strike="noStrike" kern="0" cap="none" spc="0" baseline="0" dirty="0">
                <a:solidFill>
                  <a:srgbClr val="000000"/>
                </a:solidFill>
                <a:uFillTx/>
                <a:latin typeface="Comic Sans MS" pitchFamily="66"/>
              </a:rPr>
              <a:t>Task E: Using p143 (Christianity) Explain what evil actions and intentions are. </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Explain what the main difference is between them. Leave the quote for now</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u="sng" kern="0" dirty="0">
              <a:solidFill>
                <a:srgbClr val="000000"/>
              </a:solidFill>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GB" sz="1100" i="0" u="sng" strike="noStrike" kern="0" cap="none" spc="0" baseline="0" dirty="0">
              <a:solidFill>
                <a:srgbClr val="000000"/>
              </a:solidFill>
              <a:uFillTx/>
              <a:latin typeface="Comic Sans MS" pitchFamily="66"/>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i="0" u="sng" strike="noStrike" kern="0" cap="none" spc="0" baseline="0" dirty="0">
                <a:solidFill>
                  <a:srgbClr val="000000"/>
                </a:solidFill>
                <a:uFillTx/>
                <a:latin typeface="Comic Sans MS" pitchFamily="66"/>
              </a:rPr>
              <a:t> </a:t>
            </a:r>
            <a:endParaRPr lang="en-GB" sz="1100" i="0" strike="noStrike" kern="0" cap="none" spc="0" baseline="0" dirty="0">
              <a:solidFill>
                <a:srgbClr val="000000"/>
              </a:solidFill>
              <a:uFillTx/>
              <a:latin typeface="Comic Sans MS" pitchFamily="66"/>
            </a:endParaRPr>
          </a:p>
        </p:txBody>
      </p:sp>
      <p:sp>
        <p:nvSpPr>
          <p:cNvPr id="9" name="Rounded Rectangle 7">
            <a:extLst>
              <a:ext uri="{FF2B5EF4-FFF2-40B4-BE49-F238E27FC236}">
                <a16:creationId xmlns:a16="http://schemas.microsoft.com/office/drawing/2014/main" id="{D46D7B53-695B-4DED-8A41-1CE8909A678E}"/>
              </a:ext>
            </a:extLst>
          </p:cNvPr>
          <p:cNvSpPr/>
          <p:nvPr/>
        </p:nvSpPr>
        <p:spPr>
          <a:xfrm>
            <a:off x="166256" y="4716954"/>
            <a:ext cx="6525487" cy="102647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100" dirty="0">
                <a:solidFill>
                  <a:srgbClr val="000000"/>
                </a:solidFill>
                <a:latin typeface="Comic Sans MS"/>
                <a:cs typeface="Comic Sans MS"/>
              </a:rPr>
              <a:t>Can it be both a crime and evil?</a:t>
            </a:r>
          </a:p>
          <a:p>
            <a:pPr marL="171450" indent="-171450">
              <a:buFont typeface="Arial" panose="020B0604020202020204" pitchFamily="34" charset="0"/>
              <a:buChar char="•"/>
            </a:pPr>
            <a:r>
              <a:rPr lang="en-US" sz="1100" dirty="0">
                <a:solidFill>
                  <a:srgbClr val="000000"/>
                </a:solidFill>
                <a:latin typeface="Comic Sans MS"/>
                <a:cs typeface="Comic Sans MS"/>
              </a:rPr>
              <a:t>A crime may be evil as well, but not all evil is a crime.</a:t>
            </a:r>
          </a:p>
          <a:p>
            <a:pPr marL="171450" indent="-171450">
              <a:buFont typeface="Arial" panose="020B0604020202020204" pitchFamily="34" charset="0"/>
              <a:buChar char="•"/>
            </a:pPr>
            <a:r>
              <a:rPr lang="en-US" sz="1100" dirty="0">
                <a:solidFill>
                  <a:srgbClr val="000000"/>
                </a:solidFill>
                <a:latin typeface="Comic Sans MS"/>
                <a:cs typeface="Comic Sans MS"/>
              </a:rPr>
              <a:t>For example, the act of murder is a crime against English Law, and it is also evil because it goes against the will of God, according to the Ten Commandments.</a:t>
            </a:r>
          </a:p>
          <a:p>
            <a:pPr marL="171450" indent="-171450">
              <a:buFont typeface="Arial" panose="020B0604020202020204" pitchFamily="34" charset="0"/>
              <a:buChar char="•"/>
            </a:pPr>
            <a:r>
              <a:rPr lang="en-US" sz="1100" dirty="0">
                <a:solidFill>
                  <a:srgbClr val="000000"/>
                </a:solidFill>
                <a:latin typeface="Comic Sans MS"/>
                <a:cs typeface="Comic Sans MS"/>
              </a:rPr>
              <a:t>However, adultery is not a crime in England but a sin and evil to most religions.</a:t>
            </a:r>
          </a:p>
        </p:txBody>
      </p:sp>
      <p:sp>
        <p:nvSpPr>
          <p:cNvPr id="10" name="Rectangle 9">
            <a:extLst>
              <a:ext uri="{FF2B5EF4-FFF2-40B4-BE49-F238E27FC236}">
                <a16:creationId xmlns:a16="http://schemas.microsoft.com/office/drawing/2014/main" id="{87FB21D1-D584-4241-963B-DFDA555A49E0}"/>
              </a:ext>
            </a:extLst>
          </p:cNvPr>
          <p:cNvSpPr/>
          <p:nvPr/>
        </p:nvSpPr>
        <p:spPr>
          <a:xfrm>
            <a:off x="166255" y="5743431"/>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F: Explain what the quote teaches Christians about good and evil actions and intentions</a:t>
            </a:r>
            <a:endParaRPr lang="en-GB" sz="1100" b="0" i="0" u="none" strike="noStrike" kern="0" cap="none" spc="0" baseline="0" dirty="0">
              <a:solidFill>
                <a:srgbClr val="000000"/>
              </a:solidFill>
              <a:uFillTx/>
              <a:latin typeface="Comic Sans MS" pitchFamily="66"/>
            </a:endParaRPr>
          </a:p>
        </p:txBody>
      </p:sp>
      <p:sp>
        <p:nvSpPr>
          <p:cNvPr id="11" name="Rounded Rectangle 7">
            <a:extLst>
              <a:ext uri="{FF2B5EF4-FFF2-40B4-BE49-F238E27FC236}">
                <a16:creationId xmlns:a16="http://schemas.microsoft.com/office/drawing/2014/main" id="{FF0023E5-DBB8-45D6-BEF9-72DC8C6D1802}"/>
              </a:ext>
            </a:extLst>
          </p:cNvPr>
          <p:cNvSpPr/>
          <p:nvPr/>
        </p:nvSpPr>
        <p:spPr>
          <a:xfrm>
            <a:off x="166255" y="6235806"/>
            <a:ext cx="2681876" cy="1214306"/>
          </a:xfrm>
          <a:prstGeom prst="roundRect">
            <a:avLst>
              <a:gd name="adj" fmla="val 0"/>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 You have heard it was said that it was said to the people long ago, ‘You shall not murder’, and anyone who murders will be subject to judgement.” </a:t>
            </a:r>
          </a:p>
          <a:p>
            <a:pPr algn="r"/>
            <a:r>
              <a:rPr lang="en-US" sz="1200" i="1" dirty="0">
                <a:solidFill>
                  <a:srgbClr val="000000"/>
                </a:solidFill>
                <a:latin typeface="Comic Sans MS"/>
                <a:cs typeface="Comic Sans MS"/>
              </a:rPr>
              <a:t>Matthew 5:21-22</a:t>
            </a:r>
          </a:p>
        </p:txBody>
      </p:sp>
      <p:sp>
        <p:nvSpPr>
          <p:cNvPr id="12" name="Rounded Rectangle 7">
            <a:extLst>
              <a:ext uri="{FF2B5EF4-FFF2-40B4-BE49-F238E27FC236}">
                <a16:creationId xmlns:a16="http://schemas.microsoft.com/office/drawing/2014/main" id="{51B4CC74-3064-4D0B-8F18-9B081259C801}"/>
              </a:ext>
            </a:extLst>
          </p:cNvPr>
          <p:cNvSpPr/>
          <p:nvPr/>
        </p:nvSpPr>
        <p:spPr>
          <a:xfrm>
            <a:off x="166254" y="7684283"/>
            <a:ext cx="6525487" cy="180176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100" dirty="0">
                <a:solidFill>
                  <a:srgbClr val="000000"/>
                </a:solidFill>
                <a:latin typeface="Comic Sans MS"/>
                <a:cs typeface="Comic Sans MS"/>
              </a:rPr>
              <a:t>Christian views on crime and punishment</a:t>
            </a:r>
          </a:p>
          <a:p>
            <a:pPr marL="217170" indent="-171450">
              <a:buFont typeface="Arial" panose="020B0604020202020204" pitchFamily="34" charset="0"/>
              <a:buChar char="•"/>
            </a:pPr>
            <a:r>
              <a:rPr lang="en-US" sz="1100" dirty="0">
                <a:solidFill>
                  <a:srgbClr val="000000"/>
                </a:solidFill>
                <a:latin typeface="Comic Sans MS"/>
                <a:cs typeface="Comic Sans MS"/>
              </a:rPr>
              <a:t>Many Christians would claim that there is no such thing as an evil person. </a:t>
            </a:r>
          </a:p>
          <a:p>
            <a:pPr marL="217170" indent="-171450">
              <a:buFont typeface="Arial" panose="020B0604020202020204" pitchFamily="34" charset="0"/>
              <a:buChar char="•"/>
            </a:pPr>
            <a:r>
              <a:rPr lang="en-US" sz="1100" dirty="0">
                <a:solidFill>
                  <a:srgbClr val="000000"/>
                </a:solidFill>
                <a:latin typeface="Comic Sans MS"/>
                <a:cs typeface="Comic Sans MS"/>
              </a:rPr>
              <a:t>Human beings are not perfect and make mistakes.</a:t>
            </a:r>
          </a:p>
          <a:p>
            <a:pPr marL="217170" indent="-171450">
              <a:buFont typeface="Arial" panose="020B0604020202020204" pitchFamily="34" charset="0"/>
              <a:buChar char="•"/>
            </a:pPr>
            <a:r>
              <a:rPr lang="en-US" sz="1100" dirty="0">
                <a:solidFill>
                  <a:srgbClr val="000000"/>
                </a:solidFill>
                <a:latin typeface="Comic Sans MS"/>
                <a:cs typeface="Comic Sans MS"/>
              </a:rPr>
              <a:t>However, the belief in original sin derived from the disobedience of Adam and Eve means that all humans have a tendency to do thins that are evil even though they are not evil themselves. </a:t>
            </a:r>
          </a:p>
          <a:p>
            <a:pPr marL="217170" indent="-171450">
              <a:buFont typeface="Arial" panose="020B0604020202020204" pitchFamily="34" charset="0"/>
              <a:buChar char="•"/>
            </a:pPr>
            <a:r>
              <a:rPr lang="en-US" sz="1100" dirty="0">
                <a:solidFill>
                  <a:srgbClr val="000000"/>
                </a:solidFill>
                <a:latin typeface="Comic Sans MS"/>
                <a:cs typeface="Comic Sans MS"/>
              </a:rPr>
              <a:t>If God created people to be good, they are unlikely to do something unspeakably awful unless there was a specific, reason, for example a psychological illness.</a:t>
            </a:r>
          </a:p>
          <a:p>
            <a:pPr marL="217170" indent="-171450">
              <a:buFont typeface="Arial" panose="020B0604020202020204" pitchFamily="34" charset="0"/>
              <a:buChar char="•"/>
            </a:pPr>
            <a:r>
              <a:rPr lang="en-US" sz="1100" dirty="0">
                <a:solidFill>
                  <a:srgbClr val="000000"/>
                </a:solidFill>
                <a:latin typeface="Comic Sans MS"/>
                <a:cs typeface="Comic Sans MS"/>
              </a:rPr>
              <a:t>If this is the case, they should receive treatment for their ill ness while being punished for their actions. </a:t>
            </a:r>
          </a:p>
        </p:txBody>
      </p:sp>
    </p:spTree>
    <p:custDataLst>
      <p:tags r:id="rId1"/>
    </p:custDataLst>
    <p:extLst>
      <p:ext uri="{BB962C8B-B14F-4D97-AF65-F5344CB8AC3E}">
        <p14:creationId xmlns:p14="http://schemas.microsoft.com/office/powerpoint/2010/main" val="204829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0E398C-8A80-4A15-A5D7-FA4601BE8DF4}"/>
              </a:ext>
            </a:extLst>
          </p:cNvPr>
          <p:cNvPicPr>
            <a:picLocks noChangeAspect="1"/>
          </p:cNvPicPr>
          <p:nvPr/>
        </p:nvPicPr>
        <p:blipFill rotWithShape="1">
          <a:blip r:embed="rId3"/>
          <a:srcRect l="13756" r="14173"/>
          <a:stretch/>
        </p:blipFill>
        <p:spPr>
          <a:xfrm>
            <a:off x="196236" y="4679167"/>
            <a:ext cx="6525486" cy="5092955"/>
          </a:xfrm>
          <a:prstGeom prst="rect">
            <a:avLst/>
          </a:prstGeom>
        </p:spPr>
      </p:pic>
      <p:sp>
        <p:nvSpPr>
          <p:cNvPr id="2" name="Title 1">
            <a:extLst>
              <a:ext uri="{FF2B5EF4-FFF2-40B4-BE49-F238E27FC236}">
                <a16:creationId xmlns:a16="http://schemas.microsoft.com/office/drawing/2014/main" id="{289984AE-82C8-4285-A44A-40553958FD37}"/>
              </a:ext>
            </a:extLst>
          </p:cNvPr>
          <p:cNvSpPr>
            <a:spLocks noGrp="1"/>
          </p:cNvSpPr>
          <p:nvPr>
            <p:ph type="title"/>
          </p:nvPr>
        </p:nvSpPr>
        <p:spPr/>
        <p:txBody>
          <a:bodyPr/>
          <a:lstStyle/>
          <a:p>
            <a:endParaRPr lang="en-GB"/>
          </a:p>
        </p:txBody>
      </p:sp>
      <p:sp>
        <p:nvSpPr>
          <p:cNvPr id="5" name="Rounded Rectangle 7">
            <a:extLst>
              <a:ext uri="{FF2B5EF4-FFF2-40B4-BE49-F238E27FC236}">
                <a16:creationId xmlns:a16="http://schemas.microsoft.com/office/drawing/2014/main" id="{460D54B2-0086-4C86-9396-7C448FAFA6CC}"/>
              </a:ext>
            </a:extLst>
          </p:cNvPr>
          <p:cNvSpPr/>
          <p:nvPr/>
        </p:nvSpPr>
        <p:spPr>
          <a:xfrm>
            <a:off x="166256" y="1104975"/>
            <a:ext cx="6525487" cy="2959308"/>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100" dirty="0">
                <a:solidFill>
                  <a:srgbClr val="000000"/>
                </a:solidFill>
                <a:latin typeface="Comic Sans MS"/>
                <a:cs typeface="Comic Sans MS"/>
              </a:rPr>
              <a:t>Muslim views on crime and punishment</a:t>
            </a:r>
          </a:p>
          <a:p>
            <a:pPr marL="217170" indent="-171450">
              <a:buFont typeface="Arial" panose="020B0604020202020204" pitchFamily="34" charset="0"/>
              <a:buChar char="•"/>
            </a:pPr>
            <a:r>
              <a:rPr lang="en-US" sz="1100" dirty="0">
                <a:solidFill>
                  <a:srgbClr val="000000"/>
                </a:solidFill>
                <a:latin typeface="Comic Sans MS"/>
                <a:cs typeface="Comic Sans MS"/>
              </a:rPr>
              <a:t>Muslims believe that evil is linked wit Satan (Iblis) who was originally created by God as a spirit called a jinn.</a:t>
            </a:r>
          </a:p>
          <a:p>
            <a:pPr marL="217170" indent="-171450">
              <a:buFont typeface="Arial" panose="020B0604020202020204" pitchFamily="34" charset="0"/>
              <a:buChar char="•"/>
            </a:pPr>
            <a:r>
              <a:rPr lang="en-US" sz="1100" dirty="0">
                <a:solidFill>
                  <a:srgbClr val="000000"/>
                </a:solidFill>
                <a:latin typeface="Comic Sans MS"/>
                <a:cs typeface="Comic Sans MS"/>
              </a:rPr>
              <a:t>He was cursed by God for refusing to bow to Adam, the first man God created.</a:t>
            </a:r>
          </a:p>
          <a:p>
            <a:pPr marL="217170" indent="-171450">
              <a:buFont typeface="Arial" panose="020B0604020202020204" pitchFamily="34" charset="0"/>
              <a:buChar char="•"/>
            </a:pPr>
            <a:r>
              <a:rPr lang="en-US" sz="1100" dirty="0">
                <a:solidFill>
                  <a:srgbClr val="000000"/>
                </a:solidFill>
                <a:latin typeface="Comic Sans MS"/>
                <a:cs typeface="Comic Sans MS"/>
              </a:rPr>
              <a:t>As a result Satan is now intent on tempting humans to choose to do wrong rather than right.</a:t>
            </a:r>
          </a:p>
          <a:p>
            <a:pPr marL="217170" indent="-171450">
              <a:buFont typeface="Arial" panose="020B0604020202020204" pitchFamily="34" charset="0"/>
              <a:buChar char="•"/>
            </a:pPr>
            <a:r>
              <a:rPr lang="en-US" sz="1100" dirty="0">
                <a:solidFill>
                  <a:srgbClr val="000000"/>
                </a:solidFill>
                <a:latin typeface="Comic Sans MS"/>
                <a:cs typeface="Comic Sans MS"/>
              </a:rPr>
              <a:t>When Muslims speak about evil criminal actions, they usually mean that the offence is profoundly immoral and wicked as a result of giving into temptation.</a:t>
            </a:r>
          </a:p>
          <a:p>
            <a:pPr marL="217170" indent="-171450">
              <a:buFont typeface="Arial" panose="020B0604020202020204" pitchFamily="34" charset="0"/>
              <a:buChar char="•"/>
            </a:pPr>
            <a:r>
              <a:rPr lang="en-US" sz="1100" dirty="0">
                <a:solidFill>
                  <a:srgbClr val="000000"/>
                </a:solidFill>
                <a:latin typeface="Comic Sans MS"/>
                <a:cs typeface="Comic Sans MS"/>
              </a:rPr>
              <a:t>Thus it is against the will of God.</a:t>
            </a:r>
          </a:p>
          <a:p>
            <a:pPr marL="217170" indent="-171450">
              <a:buFont typeface="Arial" panose="020B0604020202020204" pitchFamily="34" charset="0"/>
              <a:buChar char="•"/>
            </a:pPr>
            <a:r>
              <a:rPr lang="en-US" sz="1100" dirty="0">
                <a:solidFill>
                  <a:srgbClr val="000000"/>
                </a:solidFill>
                <a:latin typeface="Comic Sans MS"/>
                <a:cs typeface="Comic Sans MS"/>
              </a:rPr>
              <a:t>Many Muslims would claim that human beings are not perfect and make mistakes.</a:t>
            </a:r>
          </a:p>
          <a:p>
            <a:pPr marL="217170" indent="-171450">
              <a:buFont typeface="Arial" panose="020B0604020202020204" pitchFamily="34" charset="0"/>
              <a:buChar char="•"/>
            </a:pPr>
            <a:r>
              <a:rPr lang="en-US" sz="1100" dirty="0">
                <a:solidFill>
                  <a:srgbClr val="000000"/>
                </a:solidFill>
                <a:latin typeface="Comic Sans MS"/>
                <a:cs typeface="Comic Sans MS"/>
              </a:rPr>
              <a:t>Some do evil things, but this is because they have no resisted temptation and not because they are bad people.</a:t>
            </a:r>
          </a:p>
          <a:p>
            <a:pPr marL="217170" indent="-171450">
              <a:buFont typeface="Arial" panose="020B0604020202020204" pitchFamily="34" charset="0"/>
              <a:buChar char="•"/>
            </a:pPr>
            <a:r>
              <a:rPr lang="en-US" sz="1100" dirty="0">
                <a:solidFill>
                  <a:srgbClr val="000000"/>
                </a:solidFill>
                <a:latin typeface="Comic Sans MS"/>
                <a:cs typeface="Comic Sans MS"/>
              </a:rPr>
              <a:t>The level of punishment considered for a crime in the UK may be determines by the reasons and circumstances behind the wrongdoing.</a:t>
            </a:r>
          </a:p>
          <a:p>
            <a:pPr marL="217170" indent="-171450">
              <a:buFont typeface="Arial" panose="020B0604020202020204" pitchFamily="34" charset="0"/>
              <a:buChar char="•"/>
            </a:pPr>
            <a:r>
              <a:rPr lang="en-US" sz="1100" dirty="0">
                <a:solidFill>
                  <a:srgbClr val="000000"/>
                </a:solidFill>
                <a:latin typeface="Comic Sans MS"/>
                <a:cs typeface="Comic Sans MS"/>
              </a:rPr>
              <a:t>Under </a:t>
            </a:r>
            <a:r>
              <a:rPr lang="en-US" sz="1100" dirty="0" err="1">
                <a:solidFill>
                  <a:srgbClr val="000000"/>
                </a:solidFill>
                <a:latin typeface="Comic Sans MS"/>
                <a:cs typeface="Comic Sans MS"/>
              </a:rPr>
              <a:t>Shari’ah</a:t>
            </a:r>
            <a:r>
              <a:rPr lang="en-US" sz="1100" dirty="0">
                <a:solidFill>
                  <a:srgbClr val="000000"/>
                </a:solidFill>
                <a:latin typeface="Comic Sans MS"/>
                <a:cs typeface="Comic Sans MS"/>
              </a:rPr>
              <a:t> law the severity of a punishment is related to the seriousness of the religious value that has been breaches by the crime (for example to not kill, or to not commit adultery)</a:t>
            </a:r>
          </a:p>
          <a:p>
            <a:pPr marL="217170" indent="-171450">
              <a:buFont typeface="Arial" panose="020B0604020202020204" pitchFamily="34" charset="0"/>
              <a:buChar char="•"/>
            </a:pPr>
            <a:r>
              <a:rPr lang="en-US" sz="1100" dirty="0" err="1">
                <a:solidFill>
                  <a:srgbClr val="000000"/>
                </a:solidFill>
                <a:latin typeface="Comic Sans MS"/>
                <a:cs typeface="Comic Sans MS"/>
              </a:rPr>
              <a:t>Shari’ah</a:t>
            </a:r>
            <a:r>
              <a:rPr lang="en-US" sz="1100" dirty="0">
                <a:solidFill>
                  <a:srgbClr val="000000"/>
                </a:solidFill>
                <a:latin typeface="Comic Sans MS"/>
                <a:cs typeface="Comic Sans MS"/>
              </a:rPr>
              <a:t> law puts great emphasis on the beliefs and intentions of a person, and even if you have thoughts of committing crime, it is considered as serious as committing the crime itself.</a:t>
            </a:r>
          </a:p>
        </p:txBody>
      </p:sp>
      <p:sp>
        <p:nvSpPr>
          <p:cNvPr id="6" name="Rectangle 5">
            <a:extLst>
              <a:ext uri="{FF2B5EF4-FFF2-40B4-BE49-F238E27FC236}">
                <a16:creationId xmlns:a16="http://schemas.microsoft.com/office/drawing/2014/main" id="{860311E2-7A9B-4883-BEA0-20CE8F294507}"/>
              </a:ext>
            </a:extLst>
          </p:cNvPr>
          <p:cNvSpPr/>
          <p:nvPr/>
        </p:nvSpPr>
        <p:spPr>
          <a:xfrm>
            <a:off x="166256" y="166256"/>
            <a:ext cx="6525487" cy="938719"/>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1100" b="1" u="sng" dirty="0">
                <a:solidFill>
                  <a:srgbClr val="000000"/>
                </a:solidFill>
                <a:latin typeface="Comic Sans MS" pitchFamily="66"/>
              </a:rPr>
              <a:t>1.1 Introduction to crime and punishment</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P142-143 Islam: 128-129</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the definition of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the legal position regarding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concepts of good and evil intentions and actions. </a:t>
            </a:r>
          </a:p>
        </p:txBody>
      </p:sp>
      <p:sp>
        <p:nvSpPr>
          <p:cNvPr id="7" name="Rectangle 17">
            <a:extLst>
              <a:ext uri="{FF2B5EF4-FFF2-40B4-BE49-F238E27FC236}">
                <a16:creationId xmlns:a16="http://schemas.microsoft.com/office/drawing/2014/main" id="{85B36065-E44C-4F3C-8093-E637CBF1E22F}"/>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4</a:t>
            </a:r>
            <a:endParaRPr lang="en-GB" sz="1100" b="0" i="0" u="none" strike="noStrike" kern="0" cap="none" spc="0" baseline="0" dirty="0">
              <a:solidFill>
                <a:srgbClr val="000000"/>
              </a:solidFill>
              <a:uFillTx/>
              <a:latin typeface="Comic Sans MS" pitchFamily="66"/>
            </a:endParaRPr>
          </a:p>
        </p:txBody>
      </p:sp>
      <p:sp>
        <p:nvSpPr>
          <p:cNvPr id="8" name="Rectangle 7">
            <a:extLst>
              <a:ext uri="{FF2B5EF4-FFF2-40B4-BE49-F238E27FC236}">
                <a16:creationId xmlns:a16="http://schemas.microsoft.com/office/drawing/2014/main" id="{548275FD-03B2-4791-B7EC-7ABE37B0BD90}"/>
              </a:ext>
            </a:extLst>
          </p:cNvPr>
          <p:cNvSpPr/>
          <p:nvPr/>
        </p:nvSpPr>
        <p:spPr>
          <a:xfrm>
            <a:off x="166256" y="4064283"/>
            <a:ext cx="6525487" cy="515526"/>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algn="ctr">
              <a:spcBef>
                <a:spcPct val="50000"/>
              </a:spcBef>
            </a:pPr>
            <a:r>
              <a:rPr lang="en-GB" sz="1100" b="0" i="0" u="sng" strike="noStrike" kern="0" cap="none" spc="0" baseline="0" dirty="0">
                <a:solidFill>
                  <a:srgbClr val="000000"/>
                </a:solidFill>
                <a:uFillTx/>
                <a:latin typeface="Comic Sans MS" pitchFamily="66"/>
              </a:rPr>
              <a:t>Task G: </a:t>
            </a:r>
            <a:r>
              <a:rPr lang="en-GB" sz="1100" u="sng" dirty="0">
                <a:solidFill>
                  <a:srgbClr val="000000"/>
                </a:solidFill>
                <a:latin typeface="Comic Sans MS" charset="0"/>
              </a:rPr>
              <a:t>Complete the Venn diagram on evil and crime and their similarities. </a:t>
            </a:r>
          </a:p>
          <a:p>
            <a:pPr algn="ctr">
              <a:spcBef>
                <a:spcPct val="50000"/>
              </a:spcBef>
            </a:pPr>
            <a:r>
              <a:rPr lang="en-GB" sz="1100" u="sng" dirty="0">
                <a:solidFill>
                  <a:srgbClr val="000000"/>
                </a:solidFill>
                <a:latin typeface="Comic Sans MS" charset="0"/>
              </a:rPr>
              <a:t>I have given you some examples but see what others you can add. </a:t>
            </a:r>
          </a:p>
        </p:txBody>
      </p:sp>
    </p:spTree>
    <p:custDataLst>
      <p:tags r:id="rId1"/>
    </p:custDataLst>
    <p:extLst>
      <p:ext uri="{BB962C8B-B14F-4D97-AF65-F5344CB8AC3E}">
        <p14:creationId xmlns:p14="http://schemas.microsoft.com/office/powerpoint/2010/main" val="136845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7">
            <a:extLst>
              <a:ext uri="{FF2B5EF4-FFF2-40B4-BE49-F238E27FC236}">
                <a16:creationId xmlns:a16="http://schemas.microsoft.com/office/drawing/2014/main" id="{057379D9-33C5-48AC-8C89-B9A074C78EC0}"/>
              </a:ext>
            </a:extLst>
          </p:cNvPr>
          <p:cNvSpPr/>
          <p:nvPr/>
        </p:nvSpPr>
        <p:spPr>
          <a:xfrm>
            <a:off x="166256" y="5669100"/>
            <a:ext cx="6525487" cy="392894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5 Marker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Explain two religious beliefs about crime and punishment</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1" u="none" strike="noStrike" kern="1200" cap="none" spc="0" baseline="0" dirty="0">
                <a:solidFill>
                  <a:srgbClr val="000000"/>
                </a:solidFill>
                <a:uFillTx/>
                <a:latin typeface="Comic Sans MS" pitchFamily="66"/>
              </a:rPr>
              <a:t>Refer to a religious source/ quote in your answer</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p:txBody>
      </p:sp>
      <p:sp>
        <p:nvSpPr>
          <p:cNvPr id="7" name="Rounded Rectangle 7">
            <a:extLst>
              <a:ext uri="{FF2B5EF4-FFF2-40B4-BE49-F238E27FC236}">
                <a16:creationId xmlns:a16="http://schemas.microsoft.com/office/drawing/2014/main" id="{79DBE024-32C1-484F-A31C-779A5C4D1322}"/>
              </a:ext>
            </a:extLst>
          </p:cNvPr>
          <p:cNvSpPr/>
          <p:nvPr/>
        </p:nvSpPr>
        <p:spPr>
          <a:xfrm>
            <a:off x="166256" y="2568107"/>
            <a:ext cx="6525487" cy="2960370"/>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4 Marker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u="sng" dirty="0">
                <a:solidFill>
                  <a:srgbClr val="000000"/>
                </a:solidFill>
                <a:latin typeface="Comic Sans MS" pitchFamily="66"/>
              </a:rPr>
              <a:t>Explain two contrasting beliefs about humans being evil</a:t>
            </a:r>
            <a:endParaRPr lang="en-GB" sz="1200" b="0" i="0" u="sng" strike="noStrike" kern="1200" cap="none" spc="0" baseline="0" dirty="0">
              <a:solidFill>
                <a:srgbClr val="000000"/>
              </a:solidFill>
              <a:uFillTx/>
              <a:latin typeface="Comic Sans MS" pitchFamily="66"/>
            </a:endParaRP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__________________________________________________________________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Comic Sans MS" pitchFamily="66"/>
            </a:endParaRPr>
          </a:p>
        </p:txBody>
      </p:sp>
      <p:sp>
        <p:nvSpPr>
          <p:cNvPr id="8" name="Rounded Rectangle 7">
            <a:extLst>
              <a:ext uri="{FF2B5EF4-FFF2-40B4-BE49-F238E27FC236}">
                <a16:creationId xmlns:a16="http://schemas.microsoft.com/office/drawing/2014/main" id="{4049AD76-00D5-4521-88C1-A09899BD9FFF}"/>
              </a:ext>
            </a:extLst>
          </p:cNvPr>
          <p:cNvSpPr/>
          <p:nvPr/>
        </p:nvSpPr>
        <p:spPr>
          <a:xfrm>
            <a:off x="166256" y="1281842"/>
            <a:ext cx="6525487" cy="103392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GCSE 2 Marker Practice Question: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Give two examples </a:t>
            </a:r>
            <a:r>
              <a:rPr lang="en-GB" sz="1200" u="sng" dirty="0">
                <a:solidFill>
                  <a:srgbClr val="000000"/>
                </a:solidFill>
                <a:latin typeface="Comic Sans MS" pitchFamily="66"/>
              </a:rPr>
              <a:t>of crimes that are seen as evil</a:t>
            </a:r>
            <a:endParaRPr lang="en-GB" sz="1200" b="0" i="0" u="sng" strike="noStrike" kern="1200" cap="none" spc="0" baseline="0" dirty="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1)_________________________________________________________________</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Comic Sans MS" pitchFamily="66"/>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0000"/>
                </a:solidFill>
                <a:uFillTx/>
                <a:latin typeface="Comic Sans MS" pitchFamily="66"/>
              </a:rPr>
              <a:t>2) ________________________________________________________________</a:t>
            </a:r>
          </a:p>
        </p:txBody>
      </p:sp>
      <p:sp>
        <p:nvSpPr>
          <p:cNvPr id="4" name="Rectangle 3">
            <a:extLst>
              <a:ext uri="{FF2B5EF4-FFF2-40B4-BE49-F238E27FC236}">
                <a16:creationId xmlns:a16="http://schemas.microsoft.com/office/drawing/2014/main" id="{60D8F2FB-D81C-4ED7-832D-961A38E365DE}"/>
              </a:ext>
            </a:extLst>
          </p:cNvPr>
          <p:cNvSpPr/>
          <p:nvPr/>
        </p:nvSpPr>
        <p:spPr>
          <a:xfrm>
            <a:off x="166256" y="166256"/>
            <a:ext cx="6525487" cy="938719"/>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1100" b="1" u="sng" dirty="0">
                <a:solidFill>
                  <a:srgbClr val="000000"/>
                </a:solidFill>
                <a:latin typeface="Comic Sans MS" pitchFamily="66"/>
              </a:rPr>
              <a:t>1.1 Introduction to crime and punishment</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P142-143 Islam: 128-129</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the definition of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Understand the legal position regarding crime and punishment.</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Understand concepts of good and evil intentions and actions. </a:t>
            </a:r>
          </a:p>
        </p:txBody>
      </p:sp>
      <p:sp>
        <p:nvSpPr>
          <p:cNvPr id="5" name="Rectangle 17">
            <a:extLst>
              <a:ext uri="{FF2B5EF4-FFF2-40B4-BE49-F238E27FC236}">
                <a16:creationId xmlns:a16="http://schemas.microsoft.com/office/drawing/2014/main" id="{D94E8C6F-2319-4B09-AFF9-93E322DD3F5B}"/>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5</a:t>
            </a:r>
          </a:p>
        </p:txBody>
      </p:sp>
    </p:spTree>
    <p:custDataLst>
      <p:tags r:id="rId1"/>
    </p:custDataLst>
    <p:extLst>
      <p:ext uri="{BB962C8B-B14F-4D97-AF65-F5344CB8AC3E}">
        <p14:creationId xmlns:p14="http://schemas.microsoft.com/office/powerpoint/2010/main" val="226184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7">
            <a:extLst>
              <a:ext uri="{FF2B5EF4-FFF2-40B4-BE49-F238E27FC236}">
                <a16:creationId xmlns:a16="http://schemas.microsoft.com/office/drawing/2014/main" id="{78739B53-4A22-4B7C-8C97-B96D3F480A88}"/>
              </a:ext>
            </a:extLst>
          </p:cNvPr>
          <p:cNvSpPr/>
          <p:nvPr/>
        </p:nvSpPr>
        <p:spPr>
          <a:xfrm>
            <a:off x="163534" y="7761412"/>
            <a:ext cx="6525487" cy="178812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marL="45720" indent="0">
              <a:buNone/>
            </a:pPr>
            <a:r>
              <a:rPr lang="en-US" sz="1100" dirty="0">
                <a:solidFill>
                  <a:srgbClr val="000000"/>
                </a:solidFill>
                <a:latin typeface="Comic Sans MS"/>
                <a:cs typeface="Comic Sans MS"/>
              </a:rPr>
              <a:t>Is committing a crime always wrong?</a:t>
            </a:r>
          </a:p>
          <a:p>
            <a:pPr marL="285750" indent="-285750">
              <a:buFont typeface="Arial" panose="020B0604020202020204" pitchFamily="34" charset="0"/>
              <a:buChar char="•"/>
            </a:pPr>
            <a:r>
              <a:rPr lang="en-US" sz="1100" dirty="0">
                <a:solidFill>
                  <a:srgbClr val="000000"/>
                </a:solidFill>
                <a:latin typeface="Comic Sans MS"/>
                <a:cs typeface="Comic Sans MS"/>
              </a:rPr>
              <a:t>Some people believe that crime is only wrong depending on why is it committed.</a:t>
            </a:r>
          </a:p>
          <a:p>
            <a:pPr marL="285750" indent="-285750">
              <a:buFont typeface="Arial" panose="020B0604020202020204" pitchFamily="34" charset="0"/>
              <a:buChar char="•"/>
            </a:pPr>
            <a:r>
              <a:rPr lang="en-US" sz="1100" dirty="0">
                <a:solidFill>
                  <a:srgbClr val="000000"/>
                </a:solidFill>
                <a:latin typeface="Comic Sans MS"/>
                <a:cs typeface="Comic Sans MS"/>
              </a:rPr>
              <a:t>Sometimes it is due to selfishness, where sometimes it may be due to other circumstances which make it more understandable. </a:t>
            </a:r>
          </a:p>
          <a:p>
            <a:pPr marL="285750" indent="-285750">
              <a:buFont typeface="Arial" panose="020B0604020202020204" pitchFamily="34" charset="0"/>
              <a:buChar char="•"/>
            </a:pPr>
            <a:r>
              <a:rPr lang="en-US" sz="1100" dirty="0">
                <a:solidFill>
                  <a:srgbClr val="000000"/>
                </a:solidFill>
                <a:latin typeface="Comic Sans MS"/>
                <a:cs typeface="Comic Sans MS"/>
              </a:rPr>
              <a:t>For Christians- they rarely believe that there is an acceptable reason for committing crimes, especially as they believe that God has put law making authorities in place. They also believe laws are important to keep order in society so that people can live in peace. </a:t>
            </a:r>
          </a:p>
          <a:p>
            <a:pPr marL="285750" indent="-285750">
              <a:buFont typeface="Arial" panose="020B0604020202020204" pitchFamily="34" charset="0"/>
              <a:buChar char="•"/>
            </a:pPr>
            <a:r>
              <a:rPr lang="en-US" sz="1100" dirty="0">
                <a:solidFill>
                  <a:srgbClr val="000000"/>
                </a:solidFill>
                <a:latin typeface="Comic Sans MS"/>
                <a:cs typeface="Comic Sans MS"/>
              </a:rPr>
              <a:t>Muslims also believe that there is little acceptance for committing crimes, especially in countries that follow </a:t>
            </a:r>
            <a:r>
              <a:rPr lang="en-US" sz="1100" dirty="0" err="1">
                <a:solidFill>
                  <a:srgbClr val="000000"/>
                </a:solidFill>
                <a:latin typeface="Comic Sans MS"/>
                <a:cs typeface="Comic Sans MS"/>
              </a:rPr>
              <a:t>Shari’ah</a:t>
            </a:r>
            <a:r>
              <a:rPr lang="en-US" sz="1100" dirty="0">
                <a:solidFill>
                  <a:srgbClr val="000000"/>
                </a:solidFill>
                <a:latin typeface="Comic Sans MS"/>
                <a:cs typeface="Comic Sans MS"/>
              </a:rPr>
              <a:t> law that comes from the Qur’an, the Sunnah and Hadith. It creates peace and order in society. </a:t>
            </a:r>
          </a:p>
        </p:txBody>
      </p:sp>
      <p:sp>
        <p:nvSpPr>
          <p:cNvPr id="4" name="Rectangle 3">
            <a:extLst>
              <a:ext uri="{FF2B5EF4-FFF2-40B4-BE49-F238E27FC236}">
                <a16:creationId xmlns:a16="http://schemas.microsoft.com/office/drawing/2014/main" id="{1EBAE065-296C-4B51-BEDA-8450F3DD5B37}"/>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1.2 Reasons for crime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P144-145 Islam: 130-131</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reasons why some people commit crimes.</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religious views to the reasons why some people commit crimes.</a:t>
            </a:r>
          </a:p>
        </p:txBody>
      </p:sp>
      <p:sp>
        <p:nvSpPr>
          <p:cNvPr id="5" name="Rectangle 17">
            <a:extLst>
              <a:ext uri="{FF2B5EF4-FFF2-40B4-BE49-F238E27FC236}">
                <a16:creationId xmlns:a16="http://schemas.microsoft.com/office/drawing/2014/main" id="{AEB26F00-9C03-42F8-A700-379295A3A0E2}"/>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kern="0" dirty="0">
                <a:solidFill>
                  <a:srgbClr val="000000"/>
                </a:solidFill>
                <a:latin typeface="Comic Sans MS" pitchFamily="66"/>
              </a:rPr>
              <a:t>6</a:t>
            </a:r>
            <a:endParaRPr lang="en-GB" sz="1100" b="0" i="0" u="none" strike="noStrike" kern="0" cap="none" spc="0" baseline="0" dirty="0">
              <a:solidFill>
                <a:srgbClr val="000000"/>
              </a:solidFill>
              <a:uFillTx/>
              <a:latin typeface="Comic Sans MS" pitchFamily="66"/>
            </a:endParaRPr>
          </a:p>
        </p:txBody>
      </p:sp>
      <p:sp>
        <p:nvSpPr>
          <p:cNvPr id="7" name="Oval 9">
            <a:extLst>
              <a:ext uri="{FF2B5EF4-FFF2-40B4-BE49-F238E27FC236}">
                <a16:creationId xmlns:a16="http://schemas.microsoft.com/office/drawing/2014/main" id="{E688B9CD-1E00-4007-AF66-5BE0E63F8CB7}"/>
              </a:ext>
            </a:extLst>
          </p:cNvPr>
          <p:cNvSpPr/>
          <p:nvPr/>
        </p:nvSpPr>
        <p:spPr>
          <a:xfrm>
            <a:off x="2629998" y="1805439"/>
            <a:ext cx="1598003" cy="133367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sng" strike="noStrike" kern="1200" cap="none" spc="0" baseline="0" dirty="0">
                <a:solidFill>
                  <a:srgbClr val="000000"/>
                </a:solidFill>
                <a:uFillTx/>
                <a:latin typeface="Comic Sans MS" pitchFamily="66"/>
              </a:rPr>
              <a:t>Task A:</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dirty="0">
                <a:solidFill>
                  <a:srgbClr val="000000"/>
                </a:solidFill>
                <a:latin typeface="Comic Sans MS" pitchFamily="66"/>
              </a:rPr>
              <a:t>Why do people commit crime?</a:t>
            </a:r>
            <a:endParaRPr lang="en-GB" sz="1200" i="1" strike="noStrike" kern="1200" cap="none" spc="0" baseline="0" dirty="0">
              <a:solidFill>
                <a:srgbClr val="000000"/>
              </a:solidFill>
              <a:uFillTx/>
              <a:latin typeface="Comic Sans MS" pitchFamily="66"/>
            </a:endParaRPr>
          </a:p>
        </p:txBody>
      </p:sp>
      <p:sp>
        <p:nvSpPr>
          <p:cNvPr id="8" name="Rectangle 7">
            <a:extLst>
              <a:ext uri="{FF2B5EF4-FFF2-40B4-BE49-F238E27FC236}">
                <a16:creationId xmlns:a16="http://schemas.microsoft.com/office/drawing/2014/main" id="{BD6DCDFE-4402-4034-8CAB-35C8BF804D2D}"/>
              </a:ext>
            </a:extLst>
          </p:cNvPr>
          <p:cNvSpPr/>
          <p:nvPr/>
        </p:nvSpPr>
        <p:spPr>
          <a:xfrm>
            <a:off x="166255" y="4426695"/>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sng" strike="noStrike" kern="0" cap="none" spc="0" baseline="0" dirty="0">
                <a:solidFill>
                  <a:srgbClr val="000000"/>
                </a:solidFill>
                <a:uFillTx/>
                <a:latin typeface="Comic Sans MS" pitchFamily="66"/>
              </a:rPr>
              <a:t>Task B</a:t>
            </a:r>
            <a:r>
              <a:rPr lang="en-GB" sz="1100" u="sng" kern="0" dirty="0">
                <a:solidFill>
                  <a:srgbClr val="000000"/>
                </a:solidFill>
                <a:latin typeface="Comic Sans MS" pitchFamily="66"/>
              </a:rPr>
              <a:t>: </a:t>
            </a:r>
            <a:r>
              <a:rPr lang="en-GB" sz="1100" b="0" i="0" u="sng" strike="noStrike" kern="0" cap="none" spc="0" baseline="0" dirty="0">
                <a:solidFill>
                  <a:srgbClr val="000000"/>
                </a:solidFill>
                <a:uFillTx/>
                <a:latin typeface="Comic Sans MS" pitchFamily="66"/>
              </a:rPr>
              <a:t>Key Word Match- Research to help you/ Use the textbook </a:t>
            </a:r>
            <a:endParaRPr lang="en-GB" sz="1100" b="0" i="0" u="none" strike="noStrike" kern="0" cap="none" spc="0" baseline="0" dirty="0">
              <a:solidFill>
                <a:srgbClr val="000000"/>
              </a:solidFill>
              <a:uFillTx/>
              <a:latin typeface="Comic Sans MS" pitchFamily="66"/>
            </a:endParaRPr>
          </a:p>
        </p:txBody>
      </p:sp>
      <p:sp>
        <p:nvSpPr>
          <p:cNvPr id="9" name="Rounded Rectangle 6">
            <a:extLst>
              <a:ext uri="{FF2B5EF4-FFF2-40B4-BE49-F238E27FC236}">
                <a16:creationId xmlns:a16="http://schemas.microsoft.com/office/drawing/2014/main" id="{9538C395-BE01-4A85-99B6-BD6DBA717484}"/>
              </a:ext>
            </a:extLst>
          </p:cNvPr>
          <p:cNvSpPr/>
          <p:nvPr/>
        </p:nvSpPr>
        <p:spPr>
          <a:xfrm>
            <a:off x="166256" y="4943783"/>
            <a:ext cx="1452684" cy="2296466"/>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rabicPeriod"/>
            </a:pPr>
            <a:r>
              <a:rPr lang="en-US" sz="1200" dirty="0">
                <a:solidFill>
                  <a:srgbClr val="000000"/>
                </a:solidFill>
                <a:latin typeface="Comic Sans MS"/>
                <a:cs typeface="Comic Sans MS"/>
              </a:rPr>
              <a:t>Poverty </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Mental illness</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Addiction</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Greed</a:t>
            </a:r>
          </a:p>
          <a:p>
            <a:pPr marL="457200" indent="-457200">
              <a:buAutoNum type="arabicPeriod"/>
            </a:pPr>
            <a:endParaRPr lang="en-US" sz="1200" dirty="0">
              <a:solidFill>
                <a:srgbClr val="000000"/>
              </a:solidFill>
              <a:latin typeface="Comic Sans MS"/>
              <a:cs typeface="Comic Sans MS"/>
            </a:endParaRPr>
          </a:p>
          <a:p>
            <a:pPr marL="457200" indent="-457200">
              <a:buAutoNum type="arabicPeriod"/>
            </a:pPr>
            <a:r>
              <a:rPr lang="en-US" sz="1200" dirty="0">
                <a:solidFill>
                  <a:srgbClr val="000000"/>
                </a:solidFill>
                <a:latin typeface="Comic Sans MS"/>
                <a:cs typeface="Comic Sans MS"/>
              </a:rPr>
              <a:t>Hate Crime</a:t>
            </a:r>
          </a:p>
        </p:txBody>
      </p:sp>
      <p:sp>
        <p:nvSpPr>
          <p:cNvPr id="10" name="Rounded Rectangle 7">
            <a:extLst>
              <a:ext uri="{FF2B5EF4-FFF2-40B4-BE49-F238E27FC236}">
                <a16:creationId xmlns:a16="http://schemas.microsoft.com/office/drawing/2014/main" id="{8150726D-44B2-4205-82B3-3BC5083F13E5}"/>
              </a:ext>
            </a:extLst>
          </p:cNvPr>
          <p:cNvSpPr/>
          <p:nvPr/>
        </p:nvSpPr>
        <p:spPr>
          <a:xfrm>
            <a:off x="1618939" y="4943783"/>
            <a:ext cx="5070082" cy="2751796"/>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0" compatLnSpc="1">
            <a:noAutofit/>
          </a:bodyPr>
          <a:lstStyle/>
          <a:p>
            <a:pPr marL="457200" indent="-457200">
              <a:buAutoNum type="alphaUcPeriod"/>
            </a:pPr>
            <a:r>
              <a:rPr lang="en-US" sz="1200" dirty="0">
                <a:solidFill>
                  <a:srgbClr val="000000"/>
                </a:solidFill>
                <a:latin typeface="Comic Sans MS"/>
                <a:cs typeface="Comic Sans MS"/>
              </a:rPr>
              <a:t>Wanting to possess wealth, good or items of value which are not needed.</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Physical or mental dependency on a substance or activity which is very difficult to overcome.</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A medical condition that affects a person’s feelings, emotions or moods, and perhaps their ability to relate to others.</a:t>
            </a:r>
          </a:p>
          <a:p>
            <a:pPr marL="457200" indent="-457200">
              <a:buAutoNum type="alphaUcPeriod"/>
            </a:pPr>
            <a:endParaRPr lang="en-US" sz="1200" dirty="0">
              <a:solidFill>
                <a:srgbClr val="000000"/>
              </a:solidFill>
              <a:latin typeface="Comic Sans MS"/>
              <a:cs typeface="Comic Sans MS"/>
            </a:endParaRPr>
          </a:p>
          <a:p>
            <a:pPr marL="457200" indent="-457200">
              <a:buAutoNum type="alphaUcPeriod"/>
            </a:pPr>
            <a:r>
              <a:rPr lang="en-US" sz="1200" dirty="0">
                <a:solidFill>
                  <a:srgbClr val="000000"/>
                </a:solidFill>
                <a:latin typeface="Comic Sans MS"/>
                <a:cs typeface="Comic Sans MS"/>
              </a:rPr>
              <a:t>Being without money, food or other basic needs of life (being poor)</a:t>
            </a:r>
          </a:p>
          <a:p>
            <a:pPr marL="457200" indent="-457200">
              <a:buAutoNum type="alphaUcPeriod"/>
            </a:pPr>
            <a:endParaRPr lang="en-US" sz="1200" dirty="0">
              <a:solidFill>
                <a:srgbClr val="000000"/>
              </a:solidFill>
              <a:latin typeface="Comic Sans MS"/>
              <a:cs typeface="Comic Sans MS"/>
            </a:endParaRPr>
          </a:p>
          <a:p>
            <a:pPr marL="457200" indent="-457200">
              <a:buFontTx/>
              <a:buAutoNum type="alphaUcPeriod"/>
            </a:pPr>
            <a:r>
              <a:rPr lang="en-US" sz="1200" dirty="0">
                <a:solidFill>
                  <a:srgbClr val="000000"/>
                </a:solidFill>
                <a:latin typeface="Comic Sans MS"/>
                <a:cs typeface="Comic Sans MS"/>
              </a:rPr>
              <a:t>Crime, often including violence, that are usually targeted at a person because of their race, religion, sexuality, disability or gender.</a:t>
            </a:r>
          </a:p>
        </p:txBody>
      </p:sp>
    </p:spTree>
    <p:custDataLst>
      <p:tags r:id="rId1"/>
    </p:custDataLst>
    <p:extLst>
      <p:ext uri="{BB962C8B-B14F-4D97-AF65-F5344CB8AC3E}">
        <p14:creationId xmlns:p14="http://schemas.microsoft.com/office/powerpoint/2010/main" val="99195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A74D558-23E0-49C5-8615-3E3A9892691A}"/>
              </a:ext>
            </a:extLst>
          </p:cNvPr>
          <p:cNvGraphicFramePr>
            <a:graphicFrameLocks noGrp="1"/>
          </p:cNvGraphicFramePr>
          <p:nvPr>
            <p:extLst>
              <p:ext uri="{D42A27DB-BD31-4B8C-83A1-F6EECF244321}">
                <p14:modId xmlns:p14="http://schemas.microsoft.com/office/powerpoint/2010/main" val="500827519"/>
              </p:ext>
            </p:extLst>
          </p:nvPr>
        </p:nvGraphicFramePr>
        <p:xfrm>
          <a:off x="181246" y="5258705"/>
          <a:ext cx="6510495" cy="4349990"/>
        </p:xfrm>
        <a:graphic>
          <a:graphicData uri="http://schemas.openxmlformats.org/drawingml/2006/table">
            <a:tbl>
              <a:tblPr firstRow="1" bandRow="1">
                <a:tableStyleId>{5C22544A-7EE6-4342-B048-85BDC9FD1C3A}</a:tableStyleId>
              </a:tblPr>
              <a:tblGrid>
                <a:gridCol w="823095">
                  <a:extLst>
                    <a:ext uri="{9D8B030D-6E8A-4147-A177-3AD203B41FA5}">
                      <a16:colId xmlns:a16="http://schemas.microsoft.com/office/drawing/2014/main" val="624249942"/>
                    </a:ext>
                  </a:extLst>
                </a:gridCol>
                <a:gridCol w="1244184">
                  <a:extLst>
                    <a:ext uri="{9D8B030D-6E8A-4147-A177-3AD203B41FA5}">
                      <a16:colId xmlns:a16="http://schemas.microsoft.com/office/drawing/2014/main" val="2398331854"/>
                    </a:ext>
                  </a:extLst>
                </a:gridCol>
                <a:gridCol w="1499016">
                  <a:extLst>
                    <a:ext uri="{9D8B030D-6E8A-4147-A177-3AD203B41FA5}">
                      <a16:colId xmlns:a16="http://schemas.microsoft.com/office/drawing/2014/main" val="2925404604"/>
                    </a:ext>
                  </a:extLst>
                </a:gridCol>
                <a:gridCol w="1424066">
                  <a:extLst>
                    <a:ext uri="{9D8B030D-6E8A-4147-A177-3AD203B41FA5}">
                      <a16:colId xmlns:a16="http://schemas.microsoft.com/office/drawing/2014/main" val="3745501013"/>
                    </a:ext>
                  </a:extLst>
                </a:gridCol>
                <a:gridCol w="1520134">
                  <a:extLst>
                    <a:ext uri="{9D8B030D-6E8A-4147-A177-3AD203B41FA5}">
                      <a16:colId xmlns:a16="http://schemas.microsoft.com/office/drawing/2014/main" val="2208289274"/>
                    </a:ext>
                  </a:extLst>
                </a:gridCol>
              </a:tblGrid>
              <a:tr h="646532">
                <a:tc>
                  <a:txBody>
                    <a:bodyPr/>
                    <a:lstStyle/>
                    <a:p>
                      <a:pPr algn="ctr"/>
                      <a:r>
                        <a:rPr lang="en-GB" sz="1200" b="0" u="sng" dirty="0">
                          <a:solidFill>
                            <a:schemeClr val="tx1"/>
                          </a:solidFill>
                          <a:latin typeface="Comic Sans MS" panose="030F0702030302020204" pitchFamily="66" charset="0"/>
                        </a:rPr>
                        <a:t>Reason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u="sng" dirty="0">
                          <a:solidFill>
                            <a:schemeClr val="tx1"/>
                          </a:solidFill>
                          <a:latin typeface="Comic Sans MS" panose="030F0702030302020204" pitchFamily="66" charset="0"/>
                        </a:rPr>
                        <a:t>How does it lead to crime?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u="sng" dirty="0">
                          <a:solidFill>
                            <a:schemeClr val="tx1"/>
                          </a:solidFill>
                          <a:latin typeface="Comic Sans MS" panose="030F0702030302020204" pitchFamily="66"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u="sng" dirty="0">
                          <a:solidFill>
                            <a:schemeClr val="tx1"/>
                          </a:solidFill>
                          <a:latin typeface="Comic Sans MS" panose="030F0702030302020204" pitchFamily="66" charset="0"/>
                        </a:rPr>
                        <a:t>Christian 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u="sng" dirty="0">
                          <a:solidFill>
                            <a:schemeClr val="tx1"/>
                          </a:solidFill>
                          <a:latin typeface="Comic Sans MS" panose="030F0702030302020204" pitchFamily="66" charset="0"/>
                        </a:rPr>
                        <a:t>Muslim 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2995351"/>
                  </a:ext>
                </a:extLst>
              </a:tr>
              <a:tr h="3703458">
                <a:tc>
                  <a:txBody>
                    <a:bodyPr/>
                    <a:lstStyle/>
                    <a:p>
                      <a:pPr algn="ctr"/>
                      <a:endParaRPr lang="en-GB" sz="1200" b="0" u="sng" dirty="0">
                        <a:solidFill>
                          <a:schemeClr val="tx1"/>
                        </a:solidFill>
                        <a:latin typeface="Comic Sans MS" panose="030F0702030302020204" pitchFamily="66" charset="0"/>
                      </a:endParaRPr>
                    </a:p>
                    <a:p>
                      <a:pPr algn="ctr"/>
                      <a:endParaRPr lang="en-GB" sz="1200" b="0" u="sng" dirty="0">
                        <a:solidFill>
                          <a:schemeClr val="tx1"/>
                        </a:solidFill>
                        <a:latin typeface="Comic Sans MS" panose="030F0702030302020204" pitchFamily="66" charset="0"/>
                      </a:endParaRPr>
                    </a:p>
                    <a:p>
                      <a:pPr algn="ctr"/>
                      <a:endParaRPr lang="en-GB" sz="1200" b="0" u="none" dirty="0">
                        <a:solidFill>
                          <a:schemeClr val="tx1"/>
                        </a:solidFill>
                        <a:latin typeface="Comic Sans MS" panose="030F0702030302020204" pitchFamily="66" charset="0"/>
                      </a:endParaRPr>
                    </a:p>
                    <a:p>
                      <a:pPr algn="ctr"/>
                      <a:endParaRPr lang="en-GB" sz="1200" b="0" u="none" dirty="0">
                        <a:solidFill>
                          <a:schemeClr val="tx1"/>
                        </a:solidFill>
                        <a:latin typeface="Comic Sans MS" panose="030F0702030302020204" pitchFamily="66" charset="0"/>
                      </a:endParaRPr>
                    </a:p>
                    <a:p>
                      <a:pPr algn="ctr"/>
                      <a:endParaRPr lang="en-GB" sz="1200" b="0" u="none" dirty="0">
                        <a:solidFill>
                          <a:schemeClr val="tx1"/>
                        </a:solidFill>
                        <a:latin typeface="Comic Sans MS" panose="030F0702030302020204" pitchFamily="66" charset="0"/>
                      </a:endParaRPr>
                    </a:p>
                    <a:p>
                      <a:pPr algn="ctr"/>
                      <a:endParaRPr lang="en-GB" sz="1200" b="0" u="none" dirty="0">
                        <a:solidFill>
                          <a:schemeClr val="tx1"/>
                        </a:solidFill>
                        <a:latin typeface="Comic Sans MS" panose="030F0702030302020204" pitchFamily="66" charset="0"/>
                      </a:endParaRPr>
                    </a:p>
                    <a:p>
                      <a:pPr algn="ctr"/>
                      <a:endParaRPr lang="en-GB" sz="1200" b="0" u="none" dirty="0">
                        <a:solidFill>
                          <a:schemeClr val="tx1"/>
                        </a:solidFill>
                        <a:latin typeface="Comic Sans MS" panose="030F0702030302020204" pitchFamily="66" charset="0"/>
                      </a:endParaRPr>
                    </a:p>
                    <a:p>
                      <a:pPr algn="ctr"/>
                      <a:endParaRPr lang="en-GB" sz="1200" b="0" u="none" dirty="0">
                        <a:solidFill>
                          <a:schemeClr val="tx1"/>
                        </a:solidFill>
                        <a:latin typeface="Comic Sans MS" panose="030F0702030302020204" pitchFamily="66" charset="0"/>
                      </a:endParaRPr>
                    </a:p>
                    <a:p>
                      <a:pPr algn="ctr"/>
                      <a:endParaRPr lang="en-GB" sz="1200" b="0" u="none" dirty="0">
                        <a:solidFill>
                          <a:schemeClr val="tx1"/>
                        </a:solidFill>
                        <a:latin typeface="Comic Sans MS" panose="030F0702030302020204" pitchFamily="66" charset="0"/>
                      </a:endParaRPr>
                    </a:p>
                    <a:p>
                      <a:pPr algn="ctr"/>
                      <a:r>
                        <a:rPr lang="en-GB" sz="1200" b="0" u="none" dirty="0">
                          <a:solidFill>
                            <a:schemeClr val="tx1"/>
                          </a:solidFill>
                          <a:latin typeface="Comic Sans MS" panose="030F0702030302020204" pitchFamily="66" charset="0"/>
                        </a:rPr>
                        <a:t>Poverty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0" u="sng"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0" u="sng"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0" u="sng" dirty="0">
                        <a:solidFill>
                          <a:schemeClr val="tx1"/>
                        </a:solidFill>
                        <a:latin typeface="Comic Sans MS" panose="030F0702030302020204" pitchFamily="66" charset="0"/>
                      </a:endParaRPr>
                    </a:p>
                    <a:p>
                      <a:pPr algn="ctr"/>
                      <a:endParaRPr lang="en-GB" sz="1200" b="0" u="sng" dirty="0">
                        <a:solidFill>
                          <a:schemeClr val="tx1"/>
                        </a:solidFill>
                        <a:latin typeface="Comic Sans MS" panose="030F0702030302020204" pitchFamily="66" charset="0"/>
                      </a:endParaRPr>
                    </a:p>
                    <a:p>
                      <a:pPr algn="ctr"/>
                      <a:endParaRPr lang="en-GB" sz="1200" b="0" u="sng" dirty="0">
                        <a:solidFill>
                          <a:schemeClr val="tx1"/>
                        </a:solidFill>
                        <a:latin typeface="Comic Sans MS" panose="030F0702030302020204" pitchFamily="66" charset="0"/>
                      </a:endParaRPr>
                    </a:p>
                    <a:p>
                      <a:pPr algn="ctr"/>
                      <a:endParaRPr lang="en-GB" sz="1200" b="0" u="sng" dirty="0">
                        <a:solidFill>
                          <a:schemeClr val="tx1"/>
                        </a:solidFill>
                        <a:latin typeface="Comic Sans MS" panose="030F0702030302020204" pitchFamily="66" charset="0"/>
                      </a:endParaRPr>
                    </a:p>
                    <a:p>
                      <a:pPr algn="l"/>
                      <a:r>
                        <a:rPr lang="en-US" sz="1000" b="0" dirty="0">
                          <a:solidFill>
                            <a:srgbClr val="000000"/>
                          </a:solidFill>
                          <a:latin typeface="Comic Sans MS"/>
                          <a:cs typeface="Comic Sans MS"/>
                        </a:rPr>
                        <a:t>“Focusing on poverty and sacrificing for the poor are the heart of the gospel. If Christians don’t dig deep and generously open up their wallets, they do not have a genuine faith.</a:t>
                      </a:r>
                      <a:r>
                        <a:rPr lang="en-US" sz="1200" b="0" dirty="0">
                          <a:solidFill>
                            <a:srgbClr val="000000"/>
                          </a:solidFill>
                          <a:latin typeface="Comic Sans MS"/>
                          <a:cs typeface="Comic Sans MS"/>
                        </a:rPr>
                        <a:t>”</a:t>
                      </a:r>
                    </a:p>
                    <a:p>
                      <a:pPr algn="r"/>
                      <a:r>
                        <a:rPr lang="en-US" sz="900" b="0" i="1" dirty="0">
                          <a:solidFill>
                            <a:srgbClr val="000000"/>
                          </a:solidFill>
                          <a:latin typeface="Comic Sans MS"/>
                          <a:cs typeface="Comic Sans MS"/>
                        </a:rPr>
                        <a:t>Pope Francis</a:t>
                      </a:r>
                    </a:p>
                    <a:p>
                      <a:pPr algn="ctr"/>
                      <a:endParaRPr lang="en-GB" sz="1200" b="0" u="sng"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0" u="sng"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209482"/>
                  </a:ext>
                </a:extLst>
              </a:tr>
            </a:tbl>
          </a:graphicData>
        </a:graphic>
      </p:graphicFrame>
      <p:sp>
        <p:nvSpPr>
          <p:cNvPr id="4" name="Rectangle 3">
            <a:extLst>
              <a:ext uri="{FF2B5EF4-FFF2-40B4-BE49-F238E27FC236}">
                <a16:creationId xmlns:a16="http://schemas.microsoft.com/office/drawing/2014/main" id="{1D1BB2B8-A201-4DC0-8607-25F85ACA4673}"/>
              </a:ext>
            </a:extLst>
          </p:cNvPr>
          <p:cNvSpPr/>
          <p:nvPr/>
        </p:nvSpPr>
        <p:spPr>
          <a:xfrm>
            <a:off x="166256" y="166256"/>
            <a:ext cx="6525487" cy="769441"/>
          </a:xfrm>
          <a:prstGeom prst="rect">
            <a:avLst/>
          </a:prstGeom>
          <a:solidFill>
            <a:srgbClr val="FFFFFF"/>
          </a:solidFill>
          <a:ln w="6345" cap="flat">
            <a:solidFill>
              <a:srgbClr val="000000"/>
            </a:solidFill>
            <a:prstDash val="solid"/>
            <a:miter/>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GB" sz="1100" b="1" u="sng" dirty="0">
                <a:solidFill>
                  <a:srgbClr val="000000"/>
                </a:solidFill>
                <a:latin typeface="Comic Sans MS" pitchFamily="66"/>
              </a:rPr>
              <a:t>1.2 Reasons for crime</a:t>
            </a:r>
          </a:p>
          <a:p>
            <a:pPr lvl="0" algn="ctr">
              <a:defRPr sz="1800" b="0" i="0" u="none" strike="noStrike" kern="0" cap="none" spc="0" baseline="0">
                <a:solidFill>
                  <a:srgbClr val="000000"/>
                </a:solidFill>
                <a:uFillTx/>
              </a:defRPr>
            </a:pPr>
            <a:r>
              <a:rPr lang="en-GB" sz="1100" dirty="0">
                <a:solidFill>
                  <a:srgbClr val="000000"/>
                </a:solidFill>
                <a:latin typeface="Comic Sans MS" pitchFamily="66"/>
              </a:rPr>
              <a:t>Christianity P144-145 Islam: 130-131</a:t>
            </a:r>
          </a:p>
          <a:p>
            <a:pPr marL="171450" lvl="0" indent="-171450">
              <a:buSzPct val="100000"/>
              <a:buFont typeface="Arial" pitchFamily="34"/>
              <a:buChar char="•"/>
              <a:defRPr sz="1800" b="0" i="0" u="none" strike="noStrike" kern="0" cap="none" spc="0" baseline="0">
                <a:solidFill>
                  <a:srgbClr val="000000"/>
                </a:solidFill>
                <a:uFillTx/>
              </a:defRPr>
            </a:pPr>
            <a:r>
              <a:rPr lang="en-GB" sz="1100" kern="0" dirty="0">
                <a:solidFill>
                  <a:srgbClr val="000000"/>
                </a:solidFill>
                <a:latin typeface="Comic Sans MS" pitchFamily="66"/>
              </a:rPr>
              <a:t>Know and understand reasons why some people commit crimes.</a:t>
            </a:r>
          </a:p>
          <a:p>
            <a:pPr marL="171450" lvl="0" indent="-171450">
              <a:buSzPct val="100000"/>
              <a:buFont typeface="Arial" pitchFamily="34"/>
              <a:buChar char="•"/>
              <a:defRPr sz="1800" b="0" i="0" u="none" strike="noStrike" kern="0" cap="none" spc="0" baseline="0">
                <a:solidFill>
                  <a:srgbClr val="000000"/>
                </a:solidFill>
                <a:uFillTx/>
              </a:defRPr>
            </a:pPr>
            <a:r>
              <a:rPr lang="en-GB" sz="1100" dirty="0">
                <a:solidFill>
                  <a:srgbClr val="000000"/>
                </a:solidFill>
                <a:latin typeface="Comic Sans MS" pitchFamily="66"/>
              </a:rPr>
              <a:t>Know and understand religious views to the reasons why some people commit crimes.</a:t>
            </a:r>
          </a:p>
        </p:txBody>
      </p:sp>
      <p:sp>
        <p:nvSpPr>
          <p:cNvPr id="5" name="Rectangle 17">
            <a:extLst>
              <a:ext uri="{FF2B5EF4-FFF2-40B4-BE49-F238E27FC236}">
                <a16:creationId xmlns:a16="http://schemas.microsoft.com/office/drawing/2014/main" id="{C8D8AF09-BBC3-48B5-B3B6-CEA8BA0A64CC}"/>
              </a:ext>
            </a:extLst>
          </p:cNvPr>
          <p:cNvSpPr/>
          <p:nvPr/>
        </p:nvSpPr>
        <p:spPr>
          <a:xfrm>
            <a:off x="6317671" y="9438967"/>
            <a:ext cx="374071" cy="318165"/>
          </a:xfrm>
          <a:prstGeom prst="rect">
            <a:avLst/>
          </a:prstGeom>
          <a:solidFill>
            <a:srgbClr val="FFFFFF"/>
          </a:solidFill>
          <a:ln w="6345" cap="flat">
            <a:solidFill>
              <a:srgbClr val="FFFFFF"/>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000000"/>
                </a:solidFill>
                <a:uFillTx/>
                <a:latin typeface="Comic Sans MS" pitchFamily="66"/>
              </a:rPr>
              <a:t>7</a:t>
            </a:r>
          </a:p>
        </p:txBody>
      </p:sp>
      <p:sp>
        <p:nvSpPr>
          <p:cNvPr id="6" name="Rectangle 5">
            <a:extLst>
              <a:ext uri="{FF2B5EF4-FFF2-40B4-BE49-F238E27FC236}">
                <a16:creationId xmlns:a16="http://schemas.microsoft.com/office/drawing/2014/main" id="{F8B9E7BC-95B0-475E-AD65-278BFCCB149D}"/>
              </a:ext>
            </a:extLst>
          </p:cNvPr>
          <p:cNvSpPr/>
          <p:nvPr/>
        </p:nvSpPr>
        <p:spPr>
          <a:xfrm>
            <a:off x="166256" y="935697"/>
            <a:ext cx="6525487" cy="318165"/>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Task C: Explain what the quotes teach Christians and Muslims about committing crimes</a:t>
            </a:r>
            <a:endParaRPr lang="en-GB" sz="1100" b="0" i="0" u="none" strike="noStrike" kern="0" cap="none" spc="0" baseline="0" dirty="0">
              <a:solidFill>
                <a:srgbClr val="000000"/>
              </a:solidFill>
              <a:uFillTx/>
              <a:latin typeface="Comic Sans MS" pitchFamily="66"/>
            </a:endParaRPr>
          </a:p>
        </p:txBody>
      </p:sp>
      <p:sp>
        <p:nvSpPr>
          <p:cNvPr id="8" name="Rounded Rectangle 7">
            <a:extLst>
              <a:ext uri="{FF2B5EF4-FFF2-40B4-BE49-F238E27FC236}">
                <a16:creationId xmlns:a16="http://schemas.microsoft.com/office/drawing/2014/main" id="{FA1B464C-57CC-4E28-999D-253CC72DDB85}"/>
              </a:ext>
            </a:extLst>
          </p:cNvPr>
          <p:cNvSpPr/>
          <p:nvPr/>
        </p:nvSpPr>
        <p:spPr>
          <a:xfrm>
            <a:off x="166256" y="1447787"/>
            <a:ext cx="2636905" cy="1070562"/>
          </a:xfrm>
          <a:prstGeom prst="roundRect">
            <a:avLst>
              <a:gd name="adj" fmla="val 0"/>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“Let everyone be subject to the governing authorities, for there is no authority except that which God has established.” </a:t>
            </a:r>
          </a:p>
          <a:p>
            <a:pPr algn="r"/>
            <a:r>
              <a:rPr lang="en-US" sz="1200" i="1" dirty="0">
                <a:solidFill>
                  <a:srgbClr val="000000"/>
                </a:solidFill>
                <a:latin typeface="Comic Sans MS"/>
                <a:cs typeface="Comic Sans MS"/>
              </a:rPr>
              <a:t>Romans 13:1</a:t>
            </a:r>
          </a:p>
        </p:txBody>
      </p:sp>
      <p:sp>
        <p:nvSpPr>
          <p:cNvPr id="9" name="Rounded Rectangle 7">
            <a:extLst>
              <a:ext uri="{FF2B5EF4-FFF2-40B4-BE49-F238E27FC236}">
                <a16:creationId xmlns:a16="http://schemas.microsoft.com/office/drawing/2014/main" id="{F7429E5A-C2EB-41CD-9ABA-320AF3C17531}"/>
              </a:ext>
            </a:extLst>
          </p:cNvPr>
          <p:cNvSpPr/>
          <p:nvPr/>
        </p:nvSpPr>
        <p:spPr>
          <a:xfrm>
            <a:off x="166256" y="2712274"/>
            <a:ext cx="2636905" cy="945327"/>
          </a:xfrm>
          <a:prstGeom prst="roundRect">
            <a:avLst>
              <a:gd name="adj" fmla="val 0"/>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0000"/>
                </a:solidFill>
                <a:latin typeface="Comic Sans MS"/>
                <a:cs typeface="Comic Sans MS"/>
              </a:rPr>
              <a:t>“Those who do not judge according to what God has revealed are doing grave wrong.” </a:t>
            </a:r>
          </a:p>
          <a:p>
            <a:pPr algn="r"/>
            <a:r>
              <a:rPr lang="en-US" sz="1200" i="1" dirty="0">
                <a:solidFill>
                  <a:srgbClr val="000000"/>
                </a:solidFill>
                <a:latin typeface="Comic Sans MS"/>
                <a:cs typeface="Comic Sans MS"/>
              </a:rPr>
              <a:t>Qur’an 5:45</a:t>
            </a:r>
          </a:p>
        </p:txBody>
      </p:sp>
      <p:sp>
        <p:nvSpPr>
          <p:cNvPr id="12" name="Rounded Rectangle 7">
            <a:extLst>
              <a:ext uri="{FF2B5EF4-FFF2-40B4-BE49-F238E27FC236}">
                <a16:creationId xmlns:a16="http://schemas.microsoft.com/office/drawing/2014/main" id="{13838425-E673-4AE7-BA70-6747E1902C7B}"/>
              </a:ext>
            </a:extLst>
          </p:cNvPr>
          <p:cNvSpPr/>
          <p:nvPr/>
        </p:nvSpPr>
        <p:spPr>
          <a:xfrm>
            <a:off x="166256" y="3860630"/>
            <a:ext cx="6525487" cy="318165"/>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6345" cap="flat">
            <a:solidFill>
              <a:srgbClr val="000000"/>
            </a:solidFill>
            <a:prstDash val="solid"/>
            <a:miter/>
          </a:ln>
        </p:spPr>
        <p:txBody>
          <a:bodyPr vert="horz" wrap="square" lIns="91440" tIns="45720" rIns="91440" bIns="45720" anchor="ctr" anchorCtr="0" compatLnSpc="1">
            <a:noAutofit/>
          </a:bodyPr>
          <a:lstStyle/>
          <a:p>
            <a:pPr algn="ctr"/>
            <a:r>
              <a:rPr lang="en-US" sz="1200" dirty="0">
                <a:solidFill>
                  <a:srgbClr val="000000"/>
                </a:solidFill>
                <a:latin typeface="Comic Sans MS"/>
                <a:cs typeface="Comic Sans MS"/>
              </a:rPr>
              <a:t>There are only 7 main categories why people commit crimes</a:t>
            </a:r>
          </a:p>
        </p:txBody>
      </p:sp>
      <p:sp>
        <p:nvSpPr>
          <p:cNvPr id="13" name="Rectangle 12">
            <a:extLst>
              <a:ext uri="{FF2B5EF4-FFF2-40B4-BE49-F238E27FC236}">
                <a16:creationId xmlns:a16="http://schemas.microsoft.com/office/drawing/2014/main" id="{DD153A3E-5F2D-407E-B7E6-C18A97D352CC}"/>
              </a:ext>
            </a:extLst>
          </p:cNvPr>
          <p:cNvSpPr/>
          <p:nvPr/>
        </p:nvSpPr>
        <p:spPr>
          <a:xfrm>
            <a:off x="166256" y="4178795"/>
            <a:ext cx="6525487" cy="1079911"/>
          </a:xfrm>
          <a:prstGeom prst="rect">
            <a:avLst/>
          </a:prstGeom>
          <a:solidFill>
            <a:srgbClr val="FFFFFF"/>
          </a:soli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u="sng" kern="0" dirty="0">
                <a:solidFill>
                  <a:srgbClr val="000000"/>
                </a:solidFill>
                <a:latin typeface="Comic Sans MS" pitchFamily="66"/>
              </a:rPr>
              <a:t>Task D: Using p144-145  (Christianity) and p130-131 (Islam) Explain how the reason can lead to people committing crimes, add examples and explain Christian and Muslim views to it. </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100" i="1" kern="0" dirty="0">
                <a:solidFill>
                  <a:srgbClr val="000000"/>
                </a:solidFill>
                <a:latin typeface="Comic Sans MS" pitchFamily="66"/>
              </a:rPr>
              <a:t>I have included the quotes so explain how they link. If there is nothing in the textbook do some additional research</a:t>
            </a:r>
            <a:endParaRPr lang="en-GB" sz="1100" b="0" i="1" strike="noStrike" kern="0" cap="none" spc="0" baseline="0" dirty="0">
              <a:solidFill>
                <a:srgbClr val="000000"/>
              </a:solidFill>
              <a:uFillTx/>
              <a:latin typeface="Comic Sans MS" pitchFamily="66"/>
            </a:endParaRPr>
          </a:p>
        </p:txBody>
      </p:sp>
    </p:spTree>
    <p:custDataLst>
      <p:tags r:id="rId1"/>
    </p:custDataLst>
    <p:extLst>
      <p:ext uri="{BB962C8B-B14F-4D97-AF65-F5344CB8AC3E}">
        <p14:creationId xmlns:p14="http://schemas.microsoft.com/office/powerpoint/2010/main" val="836183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2178</TotalTime>
  <Words>7378</Words>
  <Application>Microsoft Office PowerPoint</Application>
  <PresentationFormat>A4 Paper (210x297 mm)</PresentationFormat>
  <Paragraphs>1491</Paragraphs>
  <Slides>45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Worsley</dc:creator>
  <cp:lastModifiedBy>I Worsley</cp:lastModifiedBy>
  <cp:revision>163</cp:revision>
  <dcterms:created xsi:type="dcterms:W3CDTF">2020-03-21T07:46:27Z</dcterms:created>
  <dcterms:modified xsi:type="dcterms:W3CDTF">2020-07-01T12:06:05Z</dcterms:modified>
</cp:coreProperties>
</file>