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3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2293-6F37-45CE-941A-91F3EA0D1C69}"/>
              </a:ext>
            </a:extLst>
          </p:cNvPr>
          <p:cNvSpPr txBox="1">
            <a:spLocks noGrp="1"/>
          </p:cNvSpPr>
          <p:nvPr>
            <p:ph type="ctrTitle"/>
          </p:nvPr>
        </p:nvSpPr>
        <p:spPr>
          <a:xfrm>
            <a:off x="514350" y="1621194"/>
            <a:ext cx="5829300" cy="3448760"/>
          </a:xfrm>
        </p:spPr>
        <p:txBody>
          <a:bodyPr anchor="b" anchorCtr="1"/>
          <a:lstStyle>
            <a:lvl1pPr algn="ctr">
              <a:defRPr sz="4500"/>
            </a:lvl1pPr>
          </a:lstStyle>
          <a:p>
            <a:pPr lvl="0"/>
            <a:r>
              <a:rPr lang="en-US"/>
              <a:t>Click to edit Master title style</a:t>
            </a:r>
          </a:p>
        </p:txBody>
      </p:sp>
      <p:sp>
        <p:nvSpPr>
          <p:cNvPr id="3" name="Subtitle 2">
            <a:extLst>
              <a:ext uri="{FF2B5EF4-FFF2-40B4-BE49-F238E27FC236}">
                <a16:creationId xmlns:a16="http://schemas.microsoft.com/office/drawing/2014/main" id="{B379EB13-12E0-473F-BD94-8CF4C981E133}"/>
              </a:ext>
            </a:extLst>
          </p:cNvPr>
          <p:cNvSpPr txBox="1">
            <a:spLocks noGrp="1"/>
          </p:cNvSpPr>
          <p:nvPr>
            <p:ph type="subTitle" idx="1"/>
          </p:nvPr>
        </p:nvSpPr>
        <p:spPr>
          <a:xfrm>
            <a:off x="857250" y="5202945"/>
            <a:ext cx="5143499" cy="2391658"/>
          </a:xfrm>
        </p:spPr>
        <p:txBody>
          <a:bodyPr anchorCtr="1"/>
          <a:lstStyle>
            <a:lvl1pPr marL="0" indent="0" algn="ctr">
              <a:buNone/>
              <a:defRPr sz="1800"/>
            </a:lvl1pPr>
          </a:lstStyle>
          <a:p>
            <a:pPr lvl="0"/>
            <a:r>
              <a:rPr lang="en-US"/>
              <a:t>Click to edit Master subtitle style</a:t>
            </a:r>
          </a:p>
        </p:txBody>
      </p:sp>
      <p:sp>
        <p:nvSpPr>
          <p:cNvPr id="4" name="Date Placeholder 3">
            <a:extLst>
              <a:ext uri="{FF2B5EF4-FFF2-40B4-BE49-F238E27FC236}">
                <a16:creationId xmlns:a16="http://schemas.microsoft.com/office/drawing/2014/main" id="{7D5CC7BA-74BF-4F15-A00C-3EAFDDC34DBE}"/>
              </a:ext>
            </a:extLst>
          </p:cNvPr>
          <p:cNvSpPr txBox="1">
            <a:spLocks noGrp="1"/>
          </p:cNvSpPr>
          <p:nvPr>
            <p:ph type="dt" sz="half" idx="7"/>
          </p:nvPr>
        </p:nvSpPr>
        <p:spPr/>
        <p:txBody>
          <a:bodyPr/>
          <a:lstStyle>
            <a:lvl1pPr>
              <a:defRPr/>
            </a:lvl1pPr>
          </a:lstStyle>
          <a:p>
            <a:pPr lvl="0"/>
            <a:fld id="{CD733F85-7531-4589-96FD-8BCB439BBBE4}" type="datetime1">
              <a:rPr lang="en-GB"/>
              <a:pPr lvl="0"/>
              <a:t>01/07/2020</a:t>
            </a:fld>
            <a:endParaRPr lang="en-GB"/>
          </a:p>
        </p:txBody>
      </p:sp>
      <p:sp>
        <p:nvSpPr>
          <p:cNvPr id="5" name="Footer Placeholder 4">
            <a:extLst>
              <a:ext uri="{FF2B5EF4-FFF2-40B4-BE49-F238E27FC236}">
                <a16:creationId xmlns:a16="http://schemas.microsoft.com/office/drawing/2014/main" id="{9E0F5309-C352-4FE2-A163-839C30673F6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BC1CF0A-B2BA-4FD4-A9A4-C8227BFB83D8}"/>
              </a:ext>
            </a:extLst>
          </p:cNvPr>
          <p:cNvSpPr txBox="1">
            <a:spLocks noGrp="1"/>
          </p:cNvSpPr>
          <p:nvPr>
            <p:ph type="sldNum" sz="quarter" idx="8"/>
          </p:nvPr>
        </p:nvSpPr>
        <p:spPr/>
        <p:txBody>
          <a:bodyPr/>
          <a:lstStyle>
            <a:lvl1pPr>
              <a:defRPr/>
            </a:lvl1pPr>
          </a:lstStyle>
          <a:p>
            <a:pPr lvl="0"/>
            <a:fld id="{307A2BD8-31EA-4D12-91A6-3746F5D4C461}" type="slidenum">
              <a:t>‹#›</a:t>
            </a:fld>
            <a:endParaRPr lang="en-GB"/>
          </a:p>
        </p:txBody>
      </p:sp>
    </p:spTree>
    <p:extLst>
      <p:ext uri="{BB962C8B-B14F-4D97-AF65-F5344CB8AC3E}">
        <p14:creationId xmlns:p14="http://schemas.microsoft.com/office/powerpoint/2010/main" val="42516252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4700-6F04-4491-937C-390D44BDB385}"/>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C893F3F-DAB5-4D55-B900-37F5F1251D7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B428D-23ED-4B9E-AC4C-45CF6BEEF403}"/>
              </a:ext>
            </a:extLst>
          </p:cNvPr>
          <p:cNvSpPr txBox="1">
            <a:spLocks noGrp="1"/>
          </p:cNvSpPr>
          <p:nvPr>
            <p:ph type="dt" sz="half" idx="7"/>
          </p:nvPr>
        </p:nvSpPr>
        <p:spPr/>
        <p:txBody>
          <a:bodyPr/>
          <a:lstStyle>
            <a:lvl1pPr>
              <a:defRPr/>
            </a:lvl1pPr>
          </a:lstStyle>
          <a:p>
            <a:pPr lvl="0"/>
            <a:fld id="{7C4B4B5E-9EEE-409A-8D50-D66C1ADCCC31}" type="datetime1">
              <a:rPr lang="en-GB"/>
              <a:pPr lvl="0"/>
              <a:t>01/07/2020</a:t>
            </a:fld>
            <a:endParaRPr lang="en-GB"/>
          </a:p>
        </p:txBody>
      </p:sp>
      <p:sp>
        <p:nvSpPr>
          <p:cNvPr id="5" name="Footer Placeholder 4">
            <a:extLst>
              <a:ext uri="{FF2B5EF4-FFF2-40B4-BE49-F238E27FC236}">
                <a16:creationId xmlns:a16="http://schemas.microsoft.com/office/drawing/2014/main" id="{55D967F6-5012-40DD-9F03-5399114BC12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D0A83C3-ACEE-4127-B9AA-C32E17FAC916}"/>
              </a:ext>
            </a:extLst>
          </p:cNvPr>
          <p:cNvSpPr txBox="1">
            <a:spLocks noGrp="1"/>
          </p:cNvSpPr>
          <p:nvPr>
            <p:ph type="sldNum" sz="quarter" idx="8"/>
          </p:nvPr>
        </p:nvSpPr>
        <p:spPr/>
        <p:txBody>
          <a:bodyPr/>
          <a:lstStyle>
            <a:lvl1pPr>
              <a:defRPr/>
            </a:lvl1pPr>
          </a:lstStyle>
          <a:p>
            <a:pPr lvl="0"/>
            <a:fld id="{50120957-7854-4D31-B438-78041E79A310}" type="slidenum">
              <a:t>‹#›</a:t>
            </a:fld>
            <a:endParaRPr lang="en-GB"/>
          </a:p>
        </p:txBody>
      </p:sp>
    </p:spTree>
    <p:extLst>
      <p:ext uri="{BB962C8B-B14F-4D97-AF65-F5344CB8AC3E}">
        <p14:creationId xmlns:p14="http://schemas.microsoft.com/office/powerpoint/2010/main" val="289400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57F182-2F32-466C-8A8E-539D73045B84}"/>
              </a:ext>
            </a:extLst>
          </p:cNvPr>
          <p:cNvSpPr txBox="1">
            <a:spLocks noGrp="1"/>
          </p:cNvSpPr>
          <p:nvPr>
            <p:ph type="title" orient="vert"/>
          </p:nvPr>
        </p:nvSpPr>
        <p:spPr>
          <a:xfrm>
            <a:off x="4907758" y="527398"/>
            <a:ext cx="1478758" cy="8394877"/>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753459C3-C5F6-4389-BBC3-F5A68E161D2D}"/>
              </a:ext>
            </a:extLst>
          </p:cNvPr>
          <p:cNvSpPr txBox="1">
            <a:spLocks noGrp="1"/>
          </p:cNvSpPr>
          <p:nvPr>
            <p:ph type="body" orient="vert" idx="1"/>
          </p:nvPr>
        </p:nvSpPr>
        <p:spPr>
          <a:xfrm>
            <a:off x="471492" y="527398"/>
            <a:ext cx="4350541" cy="8394877"/>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47FD5-28D1-482F-85AD-592D68440AB3}"/>
              </a:ext>
            </a:extLst>
          </p:cNvPr>
          <p:cNvSpPr txBox="1">
            <a:spLocks noGrp="1"/>
          </p:cNvSpPr>
          <p:nvPr>
            <p:ph type="dt" sz="half" idx="7"/>
          </p:nvPr>
        </p:nvSpPr>
        <p:spPr/>
        <p:txBody>
          <a:bodyPr/>
          <a:lstStyle>
            <a:lvl1pPr>
              <a:defRPr/>
            </a:lvl1pPr>
          </a:lstStyle>
          <a:p>
            <a:pPr lvl="0"/>
            <a:fld id="{4726E350-4318-451E-82F3-130E37C16D0C}" type="datetime1">
              <a:rPr lang="en-GB"/>
              <a:pPr lvl="0"/>
              <a:t>01/07/2020</a:t>
            </a:fld>
            <a:endParaRPr lang="en-GB"/>
          </a:p>
        </p:txBody>
      </p:sp>
      <p:sp>
        <p:nvSpPr>
          <p:cNvPr id="5" name="Footer Placeholder 4">
            <a:extLst>
              <a:ext uri="{FF2B5EF4-FFF2-40B4-BE49-F238E27FC236}">
                <a16:creationId xmlns:a16="http://schemas.microsoft.com/office/drawing/2014/main" id="{D7A92EC4-2626-4465-92F4-F1F0980B2FC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B341ECE-23C6-4062-B0B8-53906FF3A823}"/>
              </a:ext>
            </a:extLst>
          </p:cNvPr>
          <p:cNvSpPr txBox="1">
            <a:spLocks noGrp="1"/>
          </p:cNvSpPr>
          <p:nvPr>
            <p:ph type="sldNum" sz="quarter" idx="8"/>
          </p:nvPr>
        </p:nvSpPr>
        <p:spPr/>
        <p:txBody>
          <a:bodyPr/>
          <a:lstStyle>
            <a:lvl1pPr>
              <a:defRPr/>
            </a:lvl1pPr>
          </a:lstStyle>
          <a:p>
            <a:pPr lvl="0"/>
            <a:fld id="{152698AB-4B31-4C10-9BB9-BE183D38DA9E}" type="slidenum">
              <a:t>‹#›</a:t>
            </a:fld>
            <a:endParaRPr lang="en-GB"/>
          </a:p>
        </p:txBody>
      </p:sp>
    </p:spTree>
    <p:extLst>
      <p:ext uri="{BB962C8B-B14F-4D97-AF65-F5344CB8AC3E}">
        <p14:creationId xmlns:p14="http://schemas.microsoft.com/office/powerpoint/2010/main" val="266560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48D1-DCB0-4BBE-8A5B-F2F655753C6D}"/>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519A0CB-70BD-4FC5-A1F2-760DC4DD207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D161E-BA1B-496B-BC91-0B7D6F4D197D}"/>
              </a:ext>
            </a:extLst>
          </p:cNvPr>
          <p:cNvSpPr txBox="1">
            <a:spLocks noGrp="1"/>
          </p:cNvSpPr>
          <p:nvPr>
            <p:ph type="dt" sz="half" idx="7"/>
          </p:nvPr>
        </p:nvSpPr>
        <p:spPr/>
        <p:txBody>
          <a:bodyPr/>
          <a:lstStyle>
            <a:lvl1pPr>
              <a:defRPr/>
            </a:lvl1pPr>
          </a:lstStyle>
          <a:p>
            <a:pPr lvl="0"/>
            <a:fld id="{F95E1FE4-7041-44D4-9006-4CA904E6A9C9}" type="datetime1">
              <a:rPr lang="en-GB"/>
              <a:pPr lvl="0"/>
              <a:t>01/07/2020</a:t>
            </a:fld>
            <a:endParaRPr lang="en-GB"/>
          </a:p>
        </p:txBody>
      </p:sp>
      <p:sp>
        <p:nvSpPr>
          <p:cNvPr id="5" name="Footer Placeholder 4">
            <a:extLst>
              <a:ext uri="{FF2B5EF4-FFF2-40B4-BE49-F238E27FC236}">
                <a16:creationId xmlns:a16="http://schemas.microsoft.com/office/drawing/2014/main" id="{A0AFC13F-288E-49A6-9725-4C0F880417A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4DE4D45-E6D0-4E5C-AA8E-9A685D60D528}"/>
              </a:ext>
            </a:extLst>
          </p:cNvPr>
          <p:cNvSpPr txBox="1">
            <a:spLocks noGrp="1"/>
          </p:cNvSpPr>
          <p:nvPr>
            <p:ph type="sldNum" sz="quarter" idx="8"/>
          </p:nvPr>
        </p:nvSpPr>
        <p:spPr/>
        <p:txBody>
          <a:bodyPr/>
          <a:lstStyle>
            <a:lvl1pPr>
              <a:defRPr/>
            </a:lvl1pPr>
          </a:lstStyle>
          <a:p>
            <a:pPr lvl="0"/>
            <a:fld id="{CFDB05BF-3E05-4F83-B477-2C0CFB770A0A}" type="slidenum">
              <a:t>‹#›</a:t>
            </a:fld>
            <a:endParaRPr lang="en-GB"/>
          </a:p>
        </p:txBody>
      </p:sp>
    </p:spTree>
    <p:extLst>
      <p:ext uri="{BB962C8B-B14F-4D97-AF65-F5344CB8AC3E}">
        <p14:creationId xmlns:p14="http://schemas.microsoft.com/office/powerpoint/2010/main" val="38991814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1DEF-F924-4778-A44A-612FE9CD0CD6}"/>
              </a:ext>
            </a:extLst>
          </p:cNvPr>
          <p:cNvSpPr txBox="1">
            <a:spLocks noGrp="1"/>
          </p:cNvSpPr>
          <p:nvPr>
            <p:ph type="title"/>
          </p:nvPr>
        </p:nvSpPr>
        <p:spPr>
          <a:xfrm>
            <a:off x="467916" y="2469620"/>
            <a:ext cx="5915025" cy="4120615"/>
          </a:xfrm>
        </p:spPr>
        <p:txBody>
          <a:bodyPr anchor="b"/>
          <a:lstStyle>
            <a:lvl1pPr>
              <a:defRPr sz="4500"/>
            </a:lvl1pPr>
          </a:lstStyle>
          <a:p>
            <a:pPr lvl="0"/>
            <a:r>
              <a:rPr lang="en-US"/>
              <a:t>Click to edit Master title style</a:t>
            </a:r>
          </a:p>
        </p:txBody>
      </p:sp>
      <p:sp>
        <p:nvSpPr>
          <p:cNvPr id="3" name="Text Placeholder 2">
            <a:extLst>
              <a:ext uri="{FF2B5EF4-FFF2-40B4-BE49-F238E27FC236}">
                <a16:creationId xmlns:a16="http://schemas.microsoft.com/office/drawing/2014/main" id="{BB18D884-CD57-40AD-9EF4-C9CD8C969C9E}"/>
              </a:ext>
            </a:extLst>
          </p:cNvPr>
          <p:cNvSpPr txBox="1">
            <a:spLocks noGrp="1"/>
          </p:cNvSpPr>
          <p:nvPr>
            <p:ph type="body" idx="1"/>
          </p:nvPr>
        </p:nvSpPr>
        <p:spPr>
          <a:xfrm>
            <a:off x="467916" y="6629226"/>
            <a:ext cx="5915025" cy="2166935"/>
          </a:xfrm>
        </p:spPr>
        <p:txBody>
          <a:bodyPr/>
          <a:lstStyle>
            <a:lvl1pPr marL="0" indent="0">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FAA41408-6131-40B2-B244-127AB37609C0}"/>
              </a:ext>
            </a:extLst>
          </p:cNvPr>
          <p:cNvSpPr txBox="1">
            <a:spLocks noGrp="1"/>
          </p:cNvSpPr>
          <p:nvPr>
            <p:ph type="dt" sz="half" idx="7"/>
          </p:nvPr>
        </p:nvSpPr>
        <p:spPr/>
        <p:txBody>
          <a:bodyPr/>
          <a:lstStyle>
            <a:lvl1pPr>
              <a:defRPr/>
            </a:lvl1pPr>
          </a:lstStyle>
          <a:p>
            <a:pPr lvl="0"/>
            <a:fld id="{46CFC1CE-CA8E-4D7E-8D70-C00C6ABDB6FE}" type="datetime1">
              <a:rPr lang="en-GB"/>
              <a:pPr lvl="0"/>
              <a:t>01/07/2020</a:t>
            </a:fld>
            <a:endParaRPr lang="en-GB"/>
          </a:p>
        </p:txBody>
      </p:sp>
      <p:sp>
        <p:nvSpPr>
          <p:cNvPr id="5" name="Footer Placeholder 4">
            <a:extLst>
              <a:ext uri="{FF2B5EF4-FFF2-40B4-BE49-F238E27FC236}">
                <a16:creationId xmlns:a16="http://schemas.microsoft.com/office/drawing/2014/main" id="{4E911421-F3D0-49D5-9E51-88640AA3595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630B0CB-5D1B-4A09-A527-C9B47959FD8B}"/>
              </a:ext>
            </a:extLst>
          </p:cNvPr>
          <p:cNvSpPr txBox="1">
            <a:spLocks noGrp="1"/>
          </p:cNvSpPr>
          <p:nvPr>
            <p:ph type="sldNum" sz="quarter" idx="8"/>
          </p:nvPr>
        </p:nvSpPr>
        <p:spPr/>
        <p:txBody>
          <a:bodyPr/>
          <a:lstStyle>
            <a:lvl1pPr>
              <a:defRPr/>
            </a:lvl1pPr>
          </a:lstStyle>
          <a:p>
            <a:pPr lvl="0"/>
            <a:fld id="{76310606-1334-47A8-B66D-4B4275A3CBE1}" type="slidenum">
              <a:t>‹#›</a:t>
            </a:fld>
            <a:endParaRPr lang="en-GB"/>
          </a:p>
        </p:txBody>
      </p:sp>
    </p:spTree>
    <p:extLst>
      <p:ext uri="{BB962C8B-B14F-4D97-AF65-F5344CB8AC3E}">
        <p14:creationId xmlns:p14="http://schemas.microsoft.com/office/powerpoint/2010/main" val="168242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D2C5-8F58-4CB0-B40B-33E957DB8351}"/>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5F4B3C54-B45C-489B-BE82-41FAA77DF58A}"/>
              </a:ext>
            </a:extLst>
          </p:cNvPr>
          <p:cNvSpPr txBox="1">
            <a:spLocks noGrp="1"/>
          </p:cNvSpPr>
          <p:nvPr>
            <p:ph idx="1"/>
          </p:nvPr>
        </p:nvSpPr>
        <p:spPr>
          <a:xfrm>
            <a:off x="471492" y="2637010"/>
            <a:ext cx="2914650" cy="628526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FC7BA2-3030-4E4B-884F-FAB713962C64}"/>
              </a:ext>
            </a:extLst>
          </p:cNvPr>
          <p:cNvSpPr txBox="1">
            <a:spLocks noGrp="1"/>
          </p:cNvSpPr>
          <p:nvPr>
            <p:ph idx="2"/>
          </p:nvPr>
        </p:nvSpPr>
        <p:spPr>
          <a:xfrm>
            <a:off x="3471867" y="2637010"/>
            <a:ext cx="2914650" cy="628526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090D8B-0347-4C90-BC2F-8CE7A8FDE725}"/>
              </a:ext>
            </a:extLst>
          </p:cNvPr>
          <p:cNvSpPr txBox="1">
            <a:spLocks noGrp="1"/>
          </p:cNvSpPr>
          <p:nvPr>
            <p:ph type="dt" sz="half" idx="7"/>
          </p:nvPr>
        </p:nvSpPr>
        <p:spPr/>
        <p:txBody>
          <a:bodyPr/>
          <a:lstStyle>
            <a:lvl1pPr>
              <a:defRPr/>
            </a:lvl1pPr>
          </a:lstStyle>
          <a:p>
            <a:pPr lvl="0"/>
            <a:fld id="{F5041535-A87D-4167-8957-5EA0FE5C1864}" type="datetime1">
              <a:rPr lang="en-GB"/>
              <a:pPr lvl="0"/>
              <a:t>01/07/2020</a:t>
            </a:fld>
            <a:endParaRPr lang="en-GB"/>
          </a:p>
        </p:txBody>
      </p:sp>
      <p:sp>
        <p:nvSpPr>
          <p:cNvPr id="6" name="Footer Placeholder 5">
            <a:extLst>
              <a:ext uri="{FF2B5EF4-FFF2-40B4-BE49-F238E27FC236}">
                <a16:creationId xmlns:a16="http://schemas.microsoft.com/office/drawing/2014/main" id="{7F33A722-5325-4A51-AA62-D287DCAB1F9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1841384-F45D-4D5E-931F-4D56E24BADF3}"/>
              </a:ext>
            </a:extLst>
          </p:cNvPr>
          <p:cNvSpPr txBox="1">
            <a:spLocks noGrp="1"/>
          </p:cNvSpPr>
          <p:nvPr>
            <p:ph type="sldNum" sz="quarter" idx="8"/>
          </p:nvPr>
        </p:nvSpPr>
        <p:spPr/>
        <p:txBody>
          <a:bodyPr/>
          <a:lstStyle>
            <a:lvl1pPr>
              <a:defRPr/>
            </a:lvl1pPr>
          </a:lstStyle>
          <a:p>
            <a:pPr lvl="0"/>
            <a:fld id="{52941717-E390-475D-A7F9-179E78EBD725}" type="slidenum">
              <a:t>‹#›</a:t>
            </a:fld>
            <a:endParaRPr lang="en-GB"/>
          </a:p>
        </p:txBody>
      </p:sp>
    </p:spTree>
    <p:extLst>
      <p:ext uri="{BB962C8B-B14F-4D97-AF65-F5344CB8AC3E}">
        <p14:creationId xmlns:p14="http://schemas.microsoft.com/office/powerpoint/2010/main" val="47870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D34E-BFD4-4E81-9E77-289B3808E7FF}"/>
              </a:ext>
            </a:extLst>
          </p:cNvPr>
          <p:cNvSpPr txBox="1">
            <a:spLocks noGrp="1"/>
          </p:cNvSpPr>
          <p:nvPr>
            <p:ph type="title"/>
          </p:nvPr>
        </p:nvSpPr>
        <p:spPr>
          <a:xfrm>
            <a:off x="472379" y="527407"/>
            <a:ext cx="5915025" cy="191469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828F37DE-E9E0-4CA1-BEE0-748AD1E80076}"/>
              </a:ext>
            </a:extLst>
          </p:cNvPr>
          <p:cNvSpPr txBox="1">
            <a:spLocks noGrp="1"/>
          </p:cNvSpPr>
          <p:nvPr>
            <p:ph type="body" idx="1"/>
          </p:nvPr>
        </p:nvSpPr>
        <p:spPr>
          <a:xfrm>
            <a:off x="472379" y="2428344"/>
            <a:ext cx="2901254" cy="1190091"/>
          </a:xfrm>
        </p:spPr>
        <p:txBody>
          <a:bodyPr anchor="b"/>
          <a:lstStyle>
            <a:lvl1pPr marL="0" indent="0">
              <a:buNone/>
              <a:defRPr sz="1800" b="1"/>
            </a:lvl1pPr>
          </a:lstStyle>
          <a:p>
            <a:pPr lvl="0"/>
            <a:r>
              <a:rPr lang="en-US"/>
              <a:t>Click to edit Master text styles</a:t>
            </a:r>
          </a:p>
        </p:txBody>
      </p:sp>
      <p:sp>
        <p:nvSpPr>
          <p:cNvPr id="4" name="Content Placeholder 3">
            <a:extLst>
              <a:ext uri="{FF2B5EF4-FFF2-40B4-BE49-F238E27FC236}">
                <a16:creationId xmlns:a16="http://schemas.microsoft.com/office/drawing/2014/main" id="{B335C1E2-6DDA-4185-8693-772A3228C496}"/>
              </a:ext>
            </a:extLst>
          </p:cNvPr>
          <p:cNvSpPr txBox="1">
            <a:spLocks noGrp="1"/>
          </p:cNvSpPr>
          <p:nvPr>
            <p:ph idx="2"/>
          </p:nvPr>
        </p:nvSpPr>
        <p:spPr>
          <a:xfrm>
            <a:off x="472379" y="3618445"/>
            <a:ext cx="2901254" cy="5322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E57A18-0BD3-4DD0-8C31-AEFD1CE7D55E}"/>
              </a:ext>
            </a:extLst>
          </p:cNvPr>
          <p:cNvSpPr txBox="1">
            <a:spLocks noGrp="1"/>
          </p:cNvSpPr>
          <p:nvPr>
            <p:ph type="body" idx="3"/>
          </p:nvPr>
        </p:nvSpPr>
        <p:spPr>
          <a:xfrm>
            <a:off x="3471867" y="2428344"/>
            <a:ext cx="2915546" cy="1190091"/>
          </a:xfrm>
        </p:spPr>
        <p:txBody>
          <a:bodyPr anchor="b"/>
          <a:lstStyle>
            <a:lvl1pPr marL="0" indent="0">
              <a:buNone/>
              <a:defRPr sz="1800" b="1"/>
            </a:lvl1pPr>
          </a:lstStyle>
          <a:p>
            <a:pPr lvl="0"/>
            <a:r>
              <a:rPr lang="en-US"/>
              <a:t>Click to edit Master text styles</a:t>
            </a:r>
          </a:p>
        </p:txBody>
      </p:sp>
      <p:sp>
        <p:nvSpPr>
          <p:cNvPr id="6" name="Content Placeholder 5">
            <a:extLst>
              <a:ext uri="{FF2B5EF4-FFF2-40B4-BE49-F238E27FC236}">
                <a16:creationId xmlns:a16="http://schemas.microsoft.com/office/drawing/2014/main" id="{AC52C74A-F63D-4368-AA51-B9E41F36A4ED}"/>
              </a:ext>
            </a:extLst>
          </p:cNvPr>
          <p:cNvSpPr txBox="1">
            <a:spLocks noGrp="1"/>
          </p:cNvSpPr>
          <p:nvPr>
            <p:ph idx="4"/>
          </p:nvPr>
        </p:nvSpPr>
        <p:spPr>
          <a:xfrm>
            <a:off x="3471867" y="3618445"/>
            <a:ext cx="2915546" cy="5322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384B29-D4E1-4189-85D8-F1D804FE6FC5}"/>
              </a:ext>
            </a:extLst>
          </p:cNvPr>
          <p:cNvSpPr txBox="1">
            <a:spLocks noGrp="1"/>
          </p:cNvSpPr>
          <p:nvPr>
            <p:ph type="dt" sz="half" idx="7"/>
          </p:nvPr>
        </p:nvSpPr>
        <p:spPr/>
        <p:txBody>
          <a:bodyPr/>
          <a:lstStyle>
            <a:lvl1pPr>
              <a:defRPr/>
            </a:lvl1pPr>
          </a:lstStyle>
          <a:p>
            <a:pPr lvl="0"/>
            <a:fld id="{FB9A79D2-71F8-4674-9B77-0C57DC5DE949}" type="datetime1">
              <a:rPr lang="en-GB"/>
              <a:pPr lvl="0"/>
              <a:t>01/07/2020</a:t>
            </a:fld>
            <a:endParaRPr lang="en-GB"/>
          </a:p>
        </p:txBody>
      </p:sp>
      <p:sp>
        <p:nvSpPr>
          <p:cNvPr id="8" name="Footer Placeholder 7">
            <a:extLst>
              <a:ext uri="{FF2B5EF4-FFF2-40B4-BE49-F238E27FC236}">
                <a16:creationId xmlns:a16="http://schemas.microsoft.com/office/drawing/2014/main" id="{6D0F1349-F9AB-4981-9E9D-74787915F102}"/>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E6FF7408-1736-441C-B382-CD02283F03D8}"/>
              </a:ext>
            </a:extLst>
          </p:cNvPr>
          <p:cNvSpPr txBox="1">
            <a:spLocks noGrp="1"/>
          </p:cNvSpPr>
          <p:nvPr>
            <p:ph type="sldNum" sz="quarter" idx="8"/>
          </p:nvPr>
        </p:nvSpPr>
        <p:spPr/>
        <p:txBody>
          <a:bodyPr/>
          <a:lstStyle>
            <a:lvl1pPr>
              <a:defRPr/>
            </a:lvl1pPr>
          </a:lstStyle>
          <a:p>
            <a:pPr lvl="0"/>
            <a:fld id="{0878220E-64EA-438B-AC90-47F5CD4FB2D5}" type="slidenum">
              <a:t>‹#›</a:t>
            </a:fld>
            <a:endParaRPr lang="en-GB"/>
          </a:p>
        </p:txBody>
      </p:sp>
    </p:spTree>
    <p:extLst>
      <p:ext uri="{BB962C8B-B14F-4D97-AF65-F5344CB8AC3E}">
        <p14:creationId xmlns:p14="http://schemas.microsoft.com/office/powerpoint/2010/main" val="254821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B8F9-7855-4B03-B93D-915151ED41BF}"/>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E9A1346A-84F0-4720-AA66-D1DBA63767CF}"/>
              </a:ext>
            </a:extLst>
          </p:cNvPr>
          <p:cNvSpPr txBox="1">
            <a:spLocks noGrp="1"/>
          </p:cNvSpPr>
          <p:nvPr>
            <p:ph type="dt" sz="half" idx="7"/>
          </p:nvPr>
        </p:nvSpPr>
        <p:spPr/>
        <p:txBody>
          <a:bodyPr/>
          <a:lstStyle>
            <a:lvl1pPr>
              <a:defRPr/>
            </a:lvl1pPr>
          </a:lstStyle>
          <a:p>
            <a:pPr lvl="0"/>
            <a:fld id="{58CDFA29-A0A8-43D6-BE4F-BE0AA1C1360B}" type="datetime1">
              <a:rPr lang="en-GB"/>
              <a:pPr lvl="0"/>
              <a:t>01/07/2020</a:t>
            </a:fld>
            <a:endParaRPr lang="en-GB"/>
          </a:p>
        </p:txBody>
      </p:sp>
      <p:sp>
        <p:nvSpPr>
          <p:cNvPr id="4" name="Footer Placeholder 3">
            <a:extLst>
              <a:ext uri="{FF2B5EF4-FFF2-40B4-BE49-F238E27FC236}">
                <a16:creationId xmlns:a16="http://schemas.microsoft.com/office/drawing/2014/main" id="{EB489927-BC51-4667-BCA8-2AA09E24DD59}"/>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1DC0E8F3-3D6A-4190-AD8C-B67CB5337FE3}"/>
              </a:ext>
            </a:extLst>
          </p:cNvPr>
          <p:cNvSpPr txBox="1">
            <a:spLocks noGrp="1"/>
          </p:cNvSpPr>
          <p:nvPr>
            <p:ph type="sldNum" sz="quarter" idx="8"/>
          </p:nvPr>
        </p:nvSpPr>
        <p:spPr/>
        <p:txBody>
          <a:bodyPr/>
          <a:lstStyle>
            <a:lvl1pPr>
              <a:defRPr/>
            </a:lvl1pPr>
          </a:lstStyle>
          <a:p>
            <a:pPr lvl="0"/>
            <a:fld id="{26C780B3-0E1A-474E-B27F-D5C0970D37AA}" type="slidenum">
              <a:t>‹#›</a:t>
            </a:fld>
            <a:endParaRPr lang="en-GB"/>
          </a:p>
        </p:txBody>
      </p:sp>
    </p:spTree>
    <p:extLst>
      <p:ext uri="{BB962C8B-B14F-4D97-AF65-F5344CB8AC3E}">
        <p14:creationId xmlns:p14="http://schemas.microsoft.com/office/powerpoint/2010/main" val="312711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84125-E335-4A5E-810F-793F3376D776}"/>
              </a:ext>
            </a:extLst>
          </p:cNvPr>
          <p:cNvSpPr txBox="1">
            <a:spLocks noGrp="1"/>
          </p:cNvSpPr>
          <p:nvPr>
            <p:ph type="dt" sz="half" idx="7"/>
          </p:nvPr>
        </p:nvSpPr>
        <p:spPr/>
        <p:txBody>
          <a:bodyPr/>
          <a:lstStyle>
            <a:lvl1pPr>
              <a:defRPr/>
            </a:lvl1pPr>
          </a:lstStyle>
          <a:p>
            <a:pPr lvl="0"/>
            <a:fld id="{27B66273-C5CC-485C-8AE8-89A63051ED03}" type="datetime1">
              <a:rPr lang="en-GB"/>
              <a:pPr lvl="0"/>
              <a:t>01/07/2020</a:t>
            </a:fld>
            <a:endParaRPr lang="en-GB"/>
          </a:p>
        </p:txBody>
      </p:sp>
      <p:sp>
        <p:nvSpPr>
          <p:cNvPr id="3" name="Footer Placeholder 2">
            <a:extLst>
              <a:ext uri="{FF2B5EF4-FFF2-40B4-BE49-F238E27FC236}">
                <a16:creationId xmlns:a16="http://schemas.microsoft.com/office/drawing/2014/main" id="{D843515E-7089-45C6-8A78-83A5ED71FB1B}"/>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A829D33B-BC2D-4B97-B119-6BD67E38CA16}"/>
              </a:ext>
            </a:extLst>
          </p:cNvPr>
          <p:cNvSpPr txBox="1">
            <a:spLocks noGrp="1"/>
          </p:cNvSpPr>
          <p:nvPr>
            <p:ph type="sldNum" sz="quarter" idx="8"/>
          </p:nvPr>
        </p:nvSpPr>
        <p:spPr/>
        <p:txBody>
          <a:bodyPr/>
          <a:lstStyle>
            <a:lvl1pPr>
              <a:defRPr/>
            </a:lvl1pPr>
          </a:lstStyle>
          <a:p>
            <a:pPr lvl="0"/>
            <a:fld id="{5EF3AB72-BA70-4CD3-8AD7-796AAB026DCA}" type="slidenum">
              <a:t>‹#›</a:t>
            </a:fld>
            <a:endParaRPr lang="en-GB"/>
          </a:p>
        </p:txBody>
      </p:sp>
    </p:spTree>
    <p:extLst>
      <p:ext uri="{BB962C8B-B14F-4D97-AF65-F5344CB8AC3E}">
        <p14:creationId xmlns:p14="http://schemas.microsoft.com/office/powerpoint/2010/main" val="76685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1FCC-F2CE-4490-B246-D1431159AB69}"/>
              </a:ext>
            </a:extLst>
          </p:cNvPr>
          <p:cNvSpPr txBox="1">
            <a:spLocks noGrp="1"/>
          </p:cNvSpPr>
          <p:nvPr>
            <p:ph type="title"/>
          </p:nvPr>
        </p:nvSpPr>
        <p:spPr>
          <a:xfrm>
            <a:off x="472379" y="660397"/>
            <a:ext cx="2211887" cy="2311402"/>
          </a:xfrm>
        </p:spPr>
        <p:txBody>
          <a:bodyPr anchor="b"/>
          <a:lstStyle>
            <a:lvl1pPr>
              <a:defRPr sz="2400"/>
            </a:lvl1pPr>
          </a:lstStyle>
          <a:p>
            <a:pPr lvl="0"/>
            <a:r>
              <a:rPr lang="en-US"/>
              <a:t>Click to edit Master title style</a:t>
            </a:r>
          </a:p>
        </p:txBody>
      </p:sp>
      <p:sp>
        <p:nvSpPr>
          <p:cNvPr id="3" name="Content Placeholder 2">
            <a:extLst>
              <a:ext uri="{FF2B5EF4-FFF2-40B4-BE49-F238E27FC236}">
                <a16:creationId xmlns:a16="http://schemas.microsoft.com/office/drawing/2014/main" id="{E285290D-0BBC-4F05-9DD0-11C394FE32B2}"/>
              </a:ext>
            </a:extLst>
          </p:cNvPr>
          <p:cNvSpPr txBox="1">
            <a:spLocks noGrp="1"/>
          </p:cNvSpPr>
          <p:nvPr>
            <p:ph idx="1"/>
          </p:nvPr>
        </p:nvSpPr>
        <p:spPr>
          <a:xfrm>
            <a:off x="2915546" y="1426281"/>
            <a:ext cx="3471867" cy="7039682"/>
          </a:xfrm>
        </p:spPr>
        <p:txBody>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71CDEF-849E-41B0-869D-D13CD4269F6F}"/>
              </a:ext>
            </a:extLst>
          </p:cNvPr>
          <p:cNvSpPr txBox="1">
            <a:spLocks noGrp="1"/>
          </p:cNvSpPr>
          <p:nvPr>
            <p:ph type="body" idx="2"/>
          </p:nvPr>
        </p:nvSpPr>
        <p:spPr>
          <a:xfrm>
            <a:off x="472379" y="2971800"/>
            <a:ext cx="2211887" cy="5505629"/>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07B10617-10AF-44D0-BABE-D0F7738DCC55}"/>
              </a:ext>
            </a:extLst>
          </p:cNvPr>
          <p:cNvSpPr txBox="1">
            <a:spLocks noGrp="1"/>
          </p:cNvSpPr>
          <p:nvPr>
            <p:ph type="dt" sz="half" idx="7"/>
          </p:nvPr>
        </p:nvSpPr>
        <p:spPr/>
        <p:txBody>
          <a:bodyPr/>
          <a:lstStyle>
            <a:lvl1pPr>
              <a:defRPr/>
            </a:lvl1pPr>
          </a:lstStyle>
          <a:p>
            <a:pPr lvl="0"/>
            <a:fld id="{A42FD50C-3B0F-400C-9999-CC7133835FB4}" type="datetime1">
              <a:rPr lang="en-GB"/>
              <a:pPr lvl="0"/>
              <a:t>01/07/2020</a:t>
            </a:fld>
            <a:endParaRPr lang="en-GB"/>
          </a:p>
        </p:txBody>
      </p:sp>
      <p:sp>
        <p:nvSpPr>
          <p:cNvPr id="6" name="Footer Placeholder 5">
            <a:extLst>
              <a:ext uri="{FF2B5EF4-FFF2-40B4-BE49-F238E27FC236}">
                <a16:creationId xmlns:a16="http://schemas.microsoft.com/office/drawing/2014/main" id="{55BBD4C6-5479-4C06-B482-6F061B8D210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A3576496-DCC0-4353-9B9D-C9508F3F10EF}"/>
              </a:ext>
            </a:extLst>
          </p:cNvPr>
          <p:cNvSpPr txBox="1">
            <a:spLocks noGrp="1"/>
          </p:cNvSpPr>
          <p:nvPr>
            <p:ph type="sldNum" sz="quarter" idx="8"/>
          </p:nvPr>
        </p:nvSpPr>
        <p:spPr/>
        <p:txBody>
          <a:bodyPr/>
          <a:lstStyle>
            <a:lvl1pPr>
              <a:defRPr/>
            </a:lvl1pPr>
          </a:lstStyle>
          <a:p>
            <a:pPr lvl="0"/>
            <a:fld id="{4BEEC8B7-EAD0-49E5-86A3-E207BDB2B8F9}" type="slidenum">
              <a:t>‹#›</a:t>
            </a:fld>
            <a:endParaRPr lang="en-GB"/>
          </a:p>
        </p:txBody>
      </p:sp>
    </p:spTree>
    <p:extLst>
      <p:ext uri="{BB962C8B-B14F-4D97-AF65-F5344CB8AC3E}">
        <p14:creationId xmlns:p14="http://schemas.microsoft.com/office/powerpoint/2010/main" val="346459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8EEB-4926-4647-8364-9F7EDEEF2BAE}"/>
              </a:ext>
            </a:extLst>
          </p:cNvPr>
          <p:cNvSpPr txBox="1">
            <a:spLocks noGrp="1"/>
          </p:cNvSpPr>
          <p:nvPr>
            <p:ph type="title"/>
          </p:nvPr>
        </p:nvSpPr>
        <p:spPr>
          <a:xfrm>
            <a:off x="472379" y="660397"/>
            <a:ext cx="2211887" cy="2311402"/>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4E57B9DD-249D-4F03-A41D-1E2A9C874EFF}"/>
              </a:ext>
            </a:extLst>
          </p:cNvPr>
          <p:cNvSpPr txBox="1">
            <a:spLocks noGrp="1"/>
          </p:cNvSpPr>
          <p:nvPr>
            <p:ph type="pic" idx="1"/>
          </p:nvPr>
        </p:nvSpPr>
        <p:spPr>
          <a:xfrm>
            <a:off x="2915546" y="1426281"/>
            <a:ext cx="3471867" cy="7039682"/>
          </a:xfrm>
        </p:spPr>
        <p:txBody>
          <a:bodyPr/>
          <a:lstStyle>
            <a:lvl1pPr marL="0" indent="0">
              <a:buNone/>
              <a:defRPr sz="2400"/>
            </a:lvl1pPr>
          </a:lstStyle>
          <a:p>
            <a:pPr lvl="0"/>
            <a:r>
              <a:rPr lang="en-US"/>
              <a:t>Click icon to add picture</a:t>
            </a:r>
          </a:p>
        </p:txBody>
      </p:sp>
      <p:sp>
        <p:nvSpPr>
          <p:cNvPr id="4" name="Text Placeholder 3">
            <a:extLst>
              <a:ext uri="{FF2B5EF4-FFF2-40B4-BE49-F238E27FC236}">
                <a16:creationId xmlns:a16="http://schemas.microsoft.com/office/drawing/2014/main" id="{F16E3099-94E4-4AE5-B47B-86CFC0E3E9BD}"/>
              </a:ext>
            </a:extLst>
          </p:cNvPr>
          <p:cNvSpPr txBox="1">
            <a:spLocks noGrp="1"/>
          </p:cNvSpPr>
          <p:nvPr>
            <p:ph type="body" idx="2"/>
          </p:nvPr>
        </p:nvSpPr>
        <p:spPr>
          <a:xfrm>
            <a:off x="472379" y="2971800"/>
            <a:ext cx="2211887" cy="5505629"/>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D416BDC1-5FAD-4B8C-9FE6-B9968CCF6F03}"/>
              </a:ext>
            </a:extLst>
          </p:cNvPr>
          <p:cNvSpPr txBox="1">
            <a:spLocks noGrp="1"/>
          </p:cNvSpPr>
          <p:nvPr>
            <p:ph type="dt" sz="half" idx="7"/>
          </p:nvPr>
        </p:nvSpPr>
        <p:spPr/>
        <p:txBody>
          <a:bodyPr/>
          <a:lstStyle>
            <a:lvl1pPr>
              <a:defRPr/>
            </a:lvl1pPr>
          </a:lstStyle>
          <a:p>
            <a:pPr lvl="0"/>
            <a:fld id="{DCAFDC6B-4809-4B53-9FCB-8D63B0A3EC68}" type="datetime1">
              <a:rPr lang="en-GB"/>
              <a:pPr lvl="0"/>
              <a:t>01/07/2020</a:t>
            </a:fld>
            <a:endParaRPr lang="en-GB"/>
          </a:p>
        </p:txBody>
      </p:sp>
      <p:sp>
        <p:nvSpPr>
          <p:cNvPr id="6" name="Footer Placeholder 5">
            <a:extLst>
              <a:ext uri="{FF2B5EF4-FFF2-40B4-BE49-F238E27FC236}">
                <a16:creationId xmlns:a16="http://schemas.microsoft.com/office/drawing/2014/main" id="{5D1ECC6C-376E-455F-9701-AA47E52D4A2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D2E0154A-898F-4775-AAE3-875ADBA03727}"/>
              </a:ext>
            </a:extLst>
          </p:cNvPr>
          <p:cNvSpPr txBox="1">
            <a:spLocks noGrp="1"/>
          </p:cNvSpPr>
          <p:nvPr>
            <p:ph type="sldNum" sz="quarter" idx="8"/>
          </p:nvPr>
        </p:nvSpPr>
        <p:spPr/>
        <p:txBody>
          <a:bodyPr/>
          <a:lstStyle>
            <a:lvl1pPr>
              <a:defRPr/>
            </a:lvl1pPr>
          </a:lstStyle>
          <a:p>
            <a:pPr lvl="0"/>
            <a:fld id="{BDFB50EC-32CB-48F5-86F0-4AFE408A79E3}" type="slidenum">
              <a:t>‹#›</a:t>
            </a:fld>
            <a:endParaRPr lang="en-GB"/>
          </a:p>
        </p:txBody>
      </p:sp>
    </p:spTree>
    <p:extLst>
      <p:ext uri="{BB962C8B-B14F-4D97-AF65-F5344CB8AC3E}">
        <p14:creationId xmlns:p14="http://schemas.microsoft.com/office/powerpoint/2010/main" val="272838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3F87E7-52B4-4D3E-A9C6-5E662FB7F147}"/>
              </a:ext>
            </a:extLst>
          </p:cNvPr>
          <p:cNvSpPr txBox="1">
            <a:spLocks noGrp="1"/>
          </p:cNvSpPr>
          <p:nvPr>
            <p:ph type="title"/>
          </p:nvPr>
        </p:nvSpPr>
        <p:spPr>
          <a:xfrm>
            <a:off x="471492" y="527407"/>
            <a:ext cx="5915025" cy="1914698"/>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DA72F465-1CE9-4850-9AD3-6A1B0416D583}"/>
              </a:ext>
            </a:extLst>
          </p:cNvPr>
          <p:cNvSpPr txBox="1">
            <a:spLocks noGrp="1"/>
          </p:cNvSpPr>
          <p:nvPr>
            <p:ph type="body" idx="1"/>
          </p:nvPr>
        </p:nvSpPr>
        <p:spPr>
          <a:xfrm>
            <a:off x="471492" y="2637010"/>
            <a:ext cx="5915025" cy="6285265"/>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E4C9E-B8A1-4FBC-AD0B-C58E17D353AA}"/>
              </a:ext>
            </a:extLst>
          </p:cNvPr>
          <p:cNvSpPr txBox="1">
            <a:spLocks noGrp="1"/>
          </p:cNvSpPr>
          <p:nvPr>
            <p:ph type="dt" sz="half" idx="2"/>
          </p:nvPr>
        </p:nvSpPr>
        <p:spPr>
          <a:xfrm>
            <a:off x="471492" y="9181398"/>
            <a:ext cx="1543050" cy="527398"/>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fld id="{888869A9-CA5E-4BCF-A39A-5F39B972A339}" type="datetime1">
              <a:rPr lang="en-GB"/>
              <a:pPr lvl="0"/>
              <a:t>01/07/2020</a:t>
            </a:fld>
            <a:endParaRPr lang="en-GB"/>
          </a:p>
        </p:txBody>
      </p:sp>
      <p:sp>
        <p:nvSpPr>
          <p:cNvPr id="5" name="Footer Placeholder 4">
            <a:extLst>
              <a:ext uri="{FF2B5EF4-FFF2-40B4-BE49-F238E27FC236}">
                <a16:creationId xmlns:a16="http://schemas.microsoft.com/office/drawing/2014/main" id="{C1286E63-0DC0-406B-88C5-10226129967C}"/>
              </a:ext>
            </a:extLst>
          </p:cNvPr>
          <p:cNvSpPr txBox="1">
            <a:spLocks noGrp="1"/>
          </p:cNvSpPr>
          <p:nvPr>
            <p:ph type="ftr" sz="quarter" idx="3"/>
          </p:nvPr>
        </p:nvSpPr>
        <p:spPr>
          <a:xfrm>
            <a:off x="2271717" y="9181398"/>
            <a:ext cx="2314574" cy="527398"/>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5B756132-C275-4561-88C5-73F7AB35BB62}"/>
              </a:ext>
            </a:extLst>
          </p:cNvPr>
          <p:cNvSpPr txBox="1">
            <a:spLocks noGrp="1"/>
          </p:cNvSpPr>
          <p:nvPr>
            <p:ph type="sldNum" sz="quarter" idx="4"/>
          </p:nvPr>
        </p:nvSpPr>
        <p:spPr>
          <a:xfrm>
            <a:off x="4843467" y="9181398"/>
            <a:ext cx="1543050" cy="527398"/>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fld id="{BF5533B1-8F10-416B-9943-26697422D380}"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685800" rtl="0" fontAlgn="auto" hangingPunct="1">
        <a:lnSpc>
          <a:spcPct val="90000"/>
        </a:lnSpc>
        <a:spcBef>
          <a:spcPts val="0"/>
        </a:spcBef>
        <a:spcAft>
          <a:spcPts val="0"/>
        </a:spcAft>
        <a:buNone/>
        <a:tabLst/>
        <a:defRPr lang="en-US" sz="3300" b="0" i="0" u="none" strike="noStrike" kern="1200" cap="none" spc="0" baseline="0">
          <a:solidFill>
            <a:srgbClr val="000000"/>
          </a:solidFill>
          <a:uFillTx/>
          <a:latin typeface="Calibri Light"/>
        </a:defRPr>
      </a:lvl1pPr>
    </p:titleStyle>
    <p:bodyStyle>
      <a:lvl1pPr marL="171450" marR="0" lvl="0" indent="-171450" algn="l" defTabSz="685800" rtl="0" fontAlgn="auto" hangingPunct="1">
        <a:lnSpc>
          <a:spcPct val="90000"/>
        </a:lnSpc>
        <a:spcBef>
          <a:spcPts val="750"/>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2pPr>
      <a:lvl3pPr marL="857250" marR="0" lvl="2"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3pPr>
      <a:lvl4pPr marL="1200150" marR="0" lvl="3"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oVEbDQSN4N4" TargetMode="External"/><Relationship Id="rId3" Type="http://schemas.openxmlformats.org/officeDocument/2006/relationships/image" Target="../media/image12.jpeg"/><Relationship Id="rId7" Type="http://schemas.openxmlformats.org/officeDocument/2006/relationships/hyperlink" Target="https://www.youtube.com/watch?v=_PnlMftGFmQ"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youtube.com/watch?v=-6vfsYwXW6I" TargetMode="External"/><Relationship Id="rId5" Type="http://schemas.openxmlformats.org/officeDocument/2006/relationships/hyperlink" Target="https://www.youtube.com/watch?v=Gd_9ZP62sMg" TargetMode="External"/><Relationship Id="rId4" Type="http://schemas.openxmlformats.org/officeDocument/2006/relationships/hyperlink" Target="https://www.youtube.com/watch?v=s-zZvH_mXTw" TargetMode="External"/><Relationship Id="rId9" Type="http://schemas.openxmlformats.org/officeDocument/2006/relationships/hyperlink" Target="https://www.youtube.com/watch?v=opk1_MhuX9Q"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QcSB-F1PJp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s://drive.google.com/file/d/14ceomkip0sC2Pf7evtKfweGbevObqKkB/view"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truetube.co.uk/film/what-jiha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truetube.co.uk/film/my-faith-eid" TargetMode="External"/><Relationship Id="rId2" Type="http://schemas.openxmlformats.org/officeDocument/2006/relationships/hyperlink" Target="https://www.truetube.co.uk/film/eid-ul-fitr"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youtube.com/watch?v=mS8Qi10h75g" TargetMode="External"/><Relationship Id="rId4" Type="http://schemas.openxmlformats.org/officeDocument/2006/relationships/hyperlink" Target="https://www.independent.co.uk/life-style/eid-al-fitr-when-ramadan-mubarak-meaning-definition-holiday-islam-a8941211.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DNqUd13m3EQ" TargetMode="External"/><Relationship Id="rId2" Type="http://schemas.openxmlformats.org/officeDocument/2006/relationships/hyperlink" Target="https://www.youtube.com/watch?v=lsgsuPxat6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3812" y="-71437"/>
            <a:ext cx="6905625" cy="10048875"/>
          </a:xfrm>
          <a:prstGeom prst="rect">
            <a:avLst/>
          </a:prstGeom>
          <a:solidFill>
            <a:schemeClr val="lt1"/>
          </a:solidFill>
          <a:ln w="38100">
            <a:solidFill>
              <a:schemeClr val="accent6">
                <a:lumMod val="7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200" dirty="0">
                <a:effectLst/>
                <a:ea typeface="Calibri" panose="020F0502020204030204" pitchFamily="34" charset="0"/>
                <a:cs typeface="Times New Roman" panose="02020603050405020304" pitchFamily="18" charset="0"/>
              </a:rPr>
              <a:t/>
            </a:r>
            <a:br>
              <a:rPr lang="en-GB" sz="1200" dirty="0">
                <a:effectLst/>
                <a:ea typeface="Calibri" panose="020F0502020204030204" pitchFamily="34" charset="0"/>
                <a:cs typeface="Times New Roman" panose="02020603050405020304" pitchFamily="18" charset="0"/>
              </a:rPr>
            </a:br>
            <a:r>
              <a:rPr lang="en-GB" sz="1200" dirty="0">
                <a:effectLst/>
                <a:ea typeface="Calibri" panose="020F0502020204030204" pitchFamily="34" charset="0"/>
                <a:cs typeface="Times New Roman" panose="02020603050405020304" pitchFamily="18" charset="0"/>
              </a:rPr>
              <a:t/>
            </a:r>
            <a:br>
              <a:rPr lang="en-GB" sz="1200" dirty="0">
                <a:effectLst/>
                <a:ea typeface="Calibri" panose="020F0502020204030204" pitchFamily="34" charset="0"/>
                <a:cs typeface="Times New Roman" panose="02020603050405020304" pitchFamily="18" charset="0"/>
              </a:rPr>
            </a:br>
            <a:r>
              <a:rPr lang="en-GB" sz="1200" dirty="0">
                <a:effectLst/>
                <a:ea typeface="Calibri" panose="020F0502020204030204" pitchFamily="34" charset="0"/>
                <a:cs typeface="Times New Roman" panose="02020603050405020304" pitchFamily="18" charset="0"/>
              </a:rPr>
              <a:t/>
            </a:r>
            <a:br>
              <a:rPr lang="en-GB" sz="1200" dirty="0">
                <a:effectLst/>
                <a:ea typeface="Calibri" panose="020F0502020204030204" pitchFamily="34" charset="0"/>
                <a:cs typeface="Times New Roman" panose="02020603050405020304" pitchFamily="18" charset="0"/>
              </a:rPr>
            </a:br>
            <a:r>
              <a:rPr lang="en-GB" sz="4800" dirty="0">
                <a:effectLst/>
                <a:ea typeface="Calibri" panose="020F0502020204030204" pitchFamily="34" charset="0"/>
                <a:cs typeface="Times New Roman" panose="02020603050405020304" pitchFamily="18" charset="0"/>
              </a:rPr>
              <a:t/>
            </a:r>
            <a:br>
              <a:rPr lang="en-GB" sz="4800" dirty="0">
                <a:effectLst/>
                <a:ea typeface="Calibri" panose="020F0502020204030204" pitchFamily="34" charset="0"/>
                <a:cs typeface="Times New Roman" panose="02020603050405020304" pitchFamily="18" charset="0"/>
              </a:rPr>
            </a:br>
            <a:r>
              <a:rPr lang="en-GB" sz="4800" dirty="0">
                <a:effectLst/>
                <a:ea typeface="Calibri" panose="020F0502020204030204" pitchFamily="34" charset="0"/>
                <a:cs typeface="Times New Roman" panose="02020603050405020304" pitchFamily="18" charset="0"/>
              </a:rPr>
              <a:t>GCSE Religious Studies</a:t>
            </a:r>
            <a:r>
              <a:rPr lang="en-GB" sz="4400" dirty="0">
                <a:solidFill>
                  <a:srgbClr val="C00000"/>
                </a:solidFill>
                <a:effectLst/>
                <a:ea typeface="Calibri" panose="020F0502020204030204" pitchFamily="34" charset="0"/>
                <a:cs typeface="Times New Roman" panose="02020603050405020304" pitchFamily="18" charset="0"/>
              </a:rPr>
              <a:t/>
            </a:r>
            <a:br>
              <a:rPr lang="en-GB" sz="4400" dirty="0">
                <a:solidFill>
                  <a:srgbClr val="C00000"/>
                </a:solidFill>
                <a:effectLst/>
                <a:ea typeface="Calibri" panose="020F0502020204030204" pitchFamily="34" charset="0"/>
                <a:cs typeface="Times New Roman" panose="02020603050405020304" pitchFamily="18" charset="0"/>
              </a:rPr>
            </a:br>
            <a:r>
              <a:rPr lang="en-GB" sz="4400" dirty="0" smtClean="0">
                <a:solidFill>
                  <a:srgbClr val="548235"/>
                </a:solidFill>
                <a:ea typeface="Calibri" panose="020F0502020204030204" pitchFamily="34" charset="0"/>
                <a:cs typeface="Times New Roman" panose="02020603050405020304" pitchFamily="18" charset="0"/>
              </a:rPr>
              <a:t>Islam-</a:t>
            </a:r>
            <a:r>
              <a:rPr lang="en-GB" sz="4400" dirty="0" smtClean="0">
                <a:solidFill>
                  <a:srgbClr val="548235"/>
                </a:solidFill>
                <a:effectLst/>
                <a:ea typeface="Calibri" panose="020F0502020204030204" pitchFamily="34" charset="0"/>
                <a:cs typeface="Times New Roman" panose="02020603050405020304" pitchFamily="18" charset="0"/>
              </a:rPr>
              <a:t>Practices and Teachings</a:t>
            </a:r>
            <a:r>
              <a:rPr lang="en-GB" sz="4400" dirty="0">
                <a:solidFill>
                  <a:srgbClr val="C00000"/>
                </a:solidFill>
                <a:effectLst/>
                <a:ea typeface="Calibri" panose="020F0502020204030204" pitchFamily="34" charset="0"/>
                <a:cs typeface="Times New Roman" panose="02020603050405020304" pitchFamily="18" charset="0"/>
              </a:rPr>
              <a:t/>
            </a:r>
            <a:br>
              <a:rPr lang="en-GB" sz="4400" dirty="0">
                <a:solidFill>
                  <a:srgbClr val="C00000"/>
                </a:solidFill>
                <a:effectLst/>
                <a:ea typeface="Calibri" panose="020F0502020204030204" pitchFamily="34" charset="0"/>
                <a:cs typeface="Times New Roman" panose="02020603050405020304" pitchFamily="18" charset="0"/>
              </a:rPr>
            </a:b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4400" dirty="0">
                <a:solidFill>
                  <a:srgbClr val="C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marL="457200">
              <a:lnSpc>
                <a:spcPct val="107000"/>
              </a:lnSpc>
              <a:spcAft>
                <a:spcPts val="800"/>
              </a:spcAft>
            </a:pPr>
            <a:endParaRPr lang="en-GB" sz="4800" dirty="0" smtClean="0">
              <a:effectLst/>
              <a:ea typeface="Calibri" panose="020F0502020204030204" pitchFamily="34" charset="0"/>
              <a:cs typeface="Times New Roman" panose="02020603050405020304" pitchFamily="18" charset="0"/>
            </a:endParaRPr>
          </a:p>
          <a:p>
            <a:pPr marL="457200">
              <a:lnSpc>
                <a:spcPct val="107000"/>
              </a:lnSpc>
              <a:spcAft>
                <a:spcPts val="800"/>
              </a:spcAft>
            </a:pPr>
            <a:endParaRPr lang="en-GB" sz="4800" dirty="0">
              <a:ea typeface="Calibri" panose="020F0502020204030204" pitchFamily="34" charset="0"/>
              <a:cs typeface="Times New Roman" panose="02020603050405020304" pitchFamily="18" charset="0"/>
            </a:endParaRPr>
          </a:p>
          <a:p>
            <a:pPr marL="457200">
              <a:lnSpc>
                <a:spcPct val="107000"/>
              </a:lnSpc>
              <a:spcAft>
                <a:spcPts val="800"/>
              </a:spcAft>
            </a:pPr>
            <a:endParaRPr lang="en-GB" sz="4800" dirty="0" smtClean="0">
              <a:effectLst/>
              <a:ea typeface="Calibri" panose="020F0502020204030204" pitchFamily="34" charset="0"/>
              <a:cs typeface="Times New Roman" panose="02020603050405020304" pitchFamily="18" charset="0"/>
            </a:endParaRPr>
          </a:p>
          <a:p>
            <a:pPr marL="457200">
              <a:lnSpc>
                <a:spcPct val="107000"/>
              </a:lnSpc>
              <a:spcAft>
                <a:spcPts val="800"/>
              </a:spcAft>
            </a:pPr>
            <a:endParaRPr lang="en-GB" sz="4800" dirty="0">
              <a:ea typeface="Calibri" panose="020F0502020204030204" pitchFamily="34" charset="0"/>
              <a:cs typeface="Times New Roman" panose="02020603050405020304" pitchFamily="18" charset="0"/>
            </a:endParaRPr>
          </a:p>
          <a:p>
            <a:pPr marL="457200">
              <a:lnSpc>
                <a:spcPct val="107000"/>
              </a:lnSpc>
              <a:spcAft>
                <a:spcPts val="800"/>
              </a:spcAft>
            </a:pPr>
            <a:r>
              <a:rPr lang="en-GB" sz="4800" dirty="0" smtClean="0">
                <a:effectLst/>
                <a:ea typeface="Calibri" panose="020F0502020204030204" pitchFamily="34" charset="0"/>
                <a:cs typeface="Times New Roman" panose="02020603050405020304" pitchFamily="18" charset="0"/>
              </a:rPr>
              <a:t>Name:</a:t>
            </a:r>
            <a:endParaRPr lang="en-GB" sz="1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pic>
        <p:nvPicPr>
          <p:cNvPr id="5" name="Picture 4" descr="Image result for aq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322" y="99461"/>
            <a:ext cx="2639695" cy="925195"/>
          </a:xfrm>
          <a:prstGeom prst="rect">
            <a:avLst/>
          </a:prstGeom>
          <a:noFill/>
          <a:ln>
            <a:noFill/>
          </a:ln>
        </p:spPr>
      </p:pic>
      <p:pic>
        <p:nvPicPr>
          <p:cNvPr id="3" name="Picture 2"/>
          <p:cNvPicPr>
            <a:picLocks noChangeAspect="1"/>
          </p:cNvPicPr>
          <p:nvPr/>
        </p:nvPicPr>
        <p:blipFill>
          <a:blip r:embed="rId4"/>
          <a:stretch>
            <a:fillRect/>
          </a:stretch>
        </p:blipFill>
        <p:spPr>
          <a:xfrm>
            <a:off x="1550505" y="3640251"/>
            <a:ext cx="3761753" cy="3262267"/>
          </a:xfrm>
          <a:prstGeom prst="rect">
            <a:avLst/>
          </a:prstGeom>
        </p:spPr>
      </p:pic>
    </p:spTree>
    <p:custDataLst>
      <p:tags r:id="rId1"/>
    </p:custDataLst>
    <p:extLst>
      <p:ext uri="{BB962C8B-B14F-4D97-AF65-F5344CB8AC3E}">
        <p14:creationId xmlns:p14="http://schemas.microsoft.com/office/powerpoint/2010/main" val="224728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4A3F-717C-49A0-94DE-AE2CDBBB6215}"/>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7B613A6-8245-4D97-B79E-C714AF708E36}"/>
              </a:ext>
            </a:extLst>
          </p:cNvPr>
          <p:cNvSpPr txBox="1">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3CE3FB2B-4C65-43C4-887E-23897A6F659A}"/>
              </a:ext>
            </a:extLst>
          </p:cNvPr>
          <p:cNvGrpSpPr/>
          <p:nvPr/>
        </p:nvGrpSpPr>
        <p:grpSpPr>
          <a:xfrm>
            <a:off x="0" y="234598"/>
            <a:ext cx="6858000" cy="9144000"/>
            <a:chOff x="0" y="234598"/>
            <a:chExt cx="6858000" cy="9144000"/>
          </a:xfrm>
        </p:grpSpPr>
        <p:grpSp>
          <p:nvGrpSpPr>
            <p:cNvPr id="5" name="Group 4">
              <a:extLst>
                <a:ext uri="{FF2B5EF4-FFF2-40B4-BE49-F238E27FC236}">
                  <a16:creationId xmlns:a16="http://schemas.microsoft.com/office/drawing/2014/main" id="{7C42DF15-E9D8-45D2-B635-9414A13FCFE0}"/>
                </a:ext>
              </a:extLst>
            </p:cNvPr>
            <p:cNvGrpSpPr/>
            <p:nvPr/>
          </p:nvGrpSpPr>
          <p:grpSpPr>
            <a:xfrm>
              <a:off x="0" y="234598"/>
              <a:ext cx="6858000" cy="9144000"/>
              <a:chOff x="0" y="234598"/>
              <a:chExt cx="6858000" cy="9144000"/>
            </a:xfrm>
          </p:grpSpPr>
          <p:grpSp>
            <p:nvGrpSpPr>
              <p:cNvPr id="6" name="Group 10">
                <a:extLst>
                  <a:ext uri="{FF2B5EF4-FFF2-40B4-BE49-F238E27FC236}">
                    <a16:creationId xmlns:a16="http://schemas.microsoft.com/office/drawing/2014/main" id="{3B4F9BE4-0510-40C3-8AEB-4A694EF5A315}"/>
                  </a:ext>
                </a:extLst>
              </p:cNvPr>
              <p:cNvGrpSpPr/>
              <p:nvPr/>
            </p:nvGrpSpPr>
            <p:grpSpPr>
              <a:xfrm>
                <a:off x="0" y="234598"/>
                <a:ext cx="6858000" cy="9144000"/>
                <a:chOff x="0" y="234598"/>
                <a:chExt cx="6858000" cy="9144000"/>
              </a:xfrm>
            </p:grpSpPr>
            <p:grpSp>
              <p:nvGrpSpPr>
                <p:cNvPr id="7" name="Group 12">
                  <a:extLst>
                    <a:ext uri="{FF2B5EF4-FFF2-40B4-BE49-F238E27FC236}">
                      <a16:creationId xmlns:a16="http://schemas.microsoft.com/office/drawing/2014/main" id="{98653261-4B29-4E19-9498-B49E014E9B61}"/>
                    </a:ext>
                  </a:extLst>
                </p:cNvPr>
                <p:cNvGrpSpPr/>
                <p:nvPr/>
              </p:nvGrpSpPr>
              <p:grpSpPr>
                <a:xfrm>
                  <a:off x="0" y="234598"/>
                  <a:ext cx="6858000" cy="9144000"/>
                  <a:chOff x="0" y="234598"/>
                  <a:chExt cx="6858000" cy="9144000"/>
                </a:xfrm>
              </p:grpSpPr>
              <p:pic>
                <p:nvPicPr>
                  <p:cNvPr id="8" name="Picture 14">
                    <a:extLst>
                      <a:ext uri="{FF2B5EF4-FFF2-40B4-BE49-F238E27FC236}">
                        <a16:creationId xmlns:a16="http://schemas.microsoft.com/office/drawing/2014/main" id="{52CF96B1-442E-4D0B-B634-A1B9135CB339}"/>
                      </a:ext>
                    </a:extLst>
                  </p:cNvPr>
                  <p:cNvPicPr>
                    <a:picLocks noChangeAspect="1"/>
                  </p:cNvPicPr>
                  <p:nvPr/>
                </p:nvPicPr>
                <p:blipFill>
                  <a:blip r:embed="rId2"/>
                  <a:stretch>
                    <a:fillRect/>
                  </a:stretch>
                </p:blipFill>
                <p:spPr>
                  <a:xfrm rot="16200004">
                    <a:off x="-1143000" y="1377598"/>
                    <a:ext cx="9144000" cy="6858000"/>
                  </a:xfrm>
                  <a:prstGeom prst="rect">
                    <a:avLst/>
                  </a:prstGeom>
                  <a:noFill/>
                  <a:ln cap="flat">
                    <a:noFill/>
                  </a:ln>
                </p:spPr>
              </p:pic>
              <p:sp>
                <p:nvSpPr>
                  <p:cNvPr id="9" name="TextBox 15">
                    <a:extLst>
                      <a:ext uri="{FF2B5EF4-FFF2-40B4-BE49-F238E27FC236}">
                        <a16:creationId xmlns:a16="http://schemas.microsoft.com/office/drawing/2014/main" id="{97BF212C-F0D8-49FA-8B91-A9689F7C2257}"/>
                      </a:ext>
                    </a:extLst>
                  </p:cNvPr>
                  <p:cNvSpPr txBox="1"/>
                  <p:nvPr/>
                </p:nvSpPr>
                <p:spPr>
                  <a:xfrm rot="16200004">
                    <a:off x="624238" y="7477071"/>
                    <a:ext cx="1927344" cy="1107996"/>
                  </a:xfrm>
                  <a:prstGeom prst="rect">
                    <a:avLst/>
                  </a:prstGeom>
                  <a:solidFill>
                    <a:srgbClr val="FFFF00"/>
                  </a:solid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Clear your mind and realise you are going to perform the act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Make your intention for wudhu</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Say “Bismillah”</a:t>
                    </a:r>
                  </a:p>
                </p:txBody>
              </p:sp>
            </p:grpSp>
            <p:sp>
              <p:nvSpPr>
                <p:cNvPr id="10" name="TextBox 13">
                  <a:extLst>
                    <a:ext uri="{FF2B5EF4-FFF2-40B4-BE49-F238E27FC236}">
                      <a16:creationId xmlns:a16="http://schemas.microsoft.com/office/drawing/2014/main" id="{AC61714C-9497-4028-A97C-59558338BC8F}"/>
                    </a:ext>
                  </a:extLst>
                </p:cNvPr>
                <p:cNvSpPr txBox="1"/>
                <p:nvPr/>
              </p:nvSpPr>
              <p:spPr>
                <a:xfrm rot="16200004">
                  <a:off x="636467" y="6018663"/>
                  <a:ext cx="1412839" cy="553998"/>
                </a:xfrm>
                <a:prstGeom prst="rect">
                  <a:avLst/>
                </a:prstGeom>
                <a:solidFill>
                  <a:srgbClr val="FFFF0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Comic Sans MS" pitchFamily="66"/>
                    </a:rPr>
                    <a:t>Wash hands to wrists, 3x each, right then left</a:t>
                  </a:r>
                </a:p>
              </p:txBody>
            </p:sp>
          </p:grpSp>
          <p:sp>
            <p:nvSpPr>
              <p:cNvPr id="11" name="TextBox 11">
                <a:extLst>
                  <a:ext uri="{FF2B5EF4-FFF2-40B4-BE49-F238E27FC236}">
                    <a16:creationId xmlns:a16="http://schemas.microsoft.com/office/drawing/2014/main" id="{F847A24E-EF72-4848-8D8F-8472C1668946}"/>
                  </a:ext>
                </a:extLst>
              </p:cNvPr>
              <p:cNvSpPr txBox="1"/>
              <p:nvPr/>
            </p:nvSpPr>
            <p:spPr>
              <a:xfrm rot="16200004">
                <a:off x="566338" y="4251260"/>
                <a:ext cx="1576178" cy="577077"/>
              </a:xfrm>
              <a:prstGeom prst="rect">
                <a:avLst/>
              </a:prstGeom>
              <a:solidFill>
                <a:srgbClr val="FFFF0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0" i="0" u="none" strike="noStrike" kern="1200" cap="none" spc="0" baseline="0">
                    <a:solidFill>
                      <a:srgbClr val="000000"/>
                    </a:solidFill>
                    <a:uFillTx/>
                    <a:latin typeface="Comic Sans MS" pitchFamily="66"/>
                  </a:rPr>
                  <a:t>Wash mouth 3 times then inside your nose 3 times</a:t>
                </a:r>
              </a:p>
            </p:txBody>
          </p:sp>
        </p:grpSp>
        <p:sp>
          <p:nvSpPr>
            <p:cNvPr id="12" name="TextBox 5">
              <a:extLst>
                <a:ext uri="{FF2B5EF4-FFF2-40B4-BE49-F238E27FC236}">
                  <a16:creationId xmlns:a16="http://schemas.microsoft.com/office/drawing/2014/main" id="{C680D33B-F414-4E64-9303-F4452BF08415}"/>
                </a:ext>
              </a:extLst>
            </p:cNvPr>
            <p:cNvSpPr txBox="1"/>
            <p:nvPr/>
          </p:nvSpPr>
          <p:spPr>
            <a:xfrm rot="16200004">
              <a:off x="464333" y="1932292"/>
              <a:ext cx="1853845" cy="625330"/>
            </a:xfrm>
            <a:prstGeom prst="rect">
              <a:avLst/>
            </a:prstGeom>
            <a:solidFill>
              <a:srgbClr val="FFFF0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Wash your face 3 times including your beard, hairline and chin</a:t>
              </a:r>
            </a:p>
          </p:txBody>
        </p:sp>
        <p:sp>
          <p:nvSpPr>
            <p:cNvPr id="13" name="TextBox 6">
              <a:extLst>
                <a:ext uri="{FF2B5EF4-FFF2-40B4-BE49-F238E27FC236}">
                  <a16:creationId xmlns:a16="http://schemas.microsoft.com/office/drawing/2014/main" id="{69625BF7-8834-46E3-9FD2-0F8B3E5AD8F0}"/>
                </a:ext>
              </a:extLst>
            </p:cNvPr>
            <p:cNvSpPr txBox="1"/>
            <p:nvPr/>
          </p:nvSpPr>
          <p:spPr>
            <a:xfrm rot="16200004">
              <a:off x="2506659" y="7881374"/>
              <a:ext cx="2205011" cy="577077"/>
            </a:xfrm>
            <a:prstGeom prst="rect">
              <a:avLst/>
            </a:prstGeom>
            <a:solidFill>
              <a:srgbClr val="FFFF0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0" i="0" u="none" strike="noStrike" kern="1200" cap="none" spc="0" baseline="0">
                  <a:solidFill>
                    <a:srgbClr val="000000"/>
                  </a:solidFill>
                  <a:uFillTx/>
                  <a:latin typeface="Comic Sans MS" pitchFamily="66"/>
                </a:rPr>
                <a:t>Wash forearms 3 times each from finger tips to elbows, right then left</a:t>
              </a:r>
            </a:p>
          </p:txBody>
        </p:sp>
        <p:sp>
          <p:nvSpPr>
            <p:cNvPr id="14" name="TextBox 7">
              <a:extLst>
                <a:ext uri="{FF2B5EF4-FFF2-40B4-BE49-F238E27FC236}">
                  <a16:creationId xmlns:a16="http://schemas.microsoft.com/office/drawing/2014/main" id="{32EB9470-41CE-4EC6-B9B0-52717B024200}"/>
                </a:ext>
              </a:extLst>
            </p:cNvPr>
            <p:cNvSpPr txBox="1"/>
            <p:nvPr/>
          </p:nvSpPr>
          <p:spPr>
            <a:xfrm rot="16200004">
              <a:off x="2718992" y="5839683"/>
              <a:ext cx="1780345" cy="577077"/>
            </a:xfrm>
            <a:prstGeom prst="rect">
              <a:avLst/>
            </a:prstGeom>
            <a:solidFill>
              <a:srgbClr val="FFFF0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0" i="0" u="none" strike="noStrike" kern="1200" cap="none" spc="0" baseline="0">
                  <a:solidFill>
                    <a:srgbClr val="000000"/>
                  </a:solidFill>
                  <a:uFillTx/>
                  <a:latin typeface="Comic Sans MS" pitchFamily="66"/>
                </a:rPr>
                <a:t>Wipe hair with water from front to back then back to front</a:t>
              </a:r>
            </a:p>
          </p:txBody>
        </p:sp>
        <p:sp>
          <p:nvSpPr>
            <p:cNvPr id="15" name="TextBox 8">
              <a:extLst>
                <a:ext uri="{FF2B5EF4-FFF2-40B4-BE49-F238E27FC236}">
                  <a16:creationId xmlns:a16="http://schemas.microsoft.com/office/drawing/2014/main" id="{FD17AE9F-779E-4DC2-93DE-D210C7B82DA8}"/>
                </a:ext>
              </a:extLst>
            </p:cNvPr>
            <p:cNvSpPr txBox="1"/>
            <p:nvPr/>
          </p:nvSpPr>
          <p:spPr>
            <a:xfrm rot="16200004">
              <a:off x="2964398" y="4401944"/>
              <a:ext cx="1143338" cy="430883"/>
            </a:xfrm>
            <a:prstGeom prst="rect">
              <a:avLst/>
            </a:prstGeom>
            <a:solidFill>
              <a:srgbClr val="FFFF0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Wipe both ears</a:t>
              </a:r>
            </a:p>
          </p:txBody>
        </p:sp>
        <p:sp>
          <p:nvSpPr>
            <p:cNvPr id="16" name="TextBox 9">
              <a:extLst>
                <a:ext uri="{FF2B5EF4-FFF2-40B4-BE49-F238E27FC236}">
                  <a16:creationId xmlns:a16="http://schemas.microsoft.com/office/drawing/2014/main" id="{5A785CEA-AE96-43DE-B48F-7CD09136DD05}"/>
                </a:ext>
              </a:extLst>
            </p:cNvPr>
            <p:cNvSpPr txBox="1"/>
            <p:nvPr/>
          </p:nvSpPr>
          <p:spPr>
            <a:xfrm rot="16200004">
              <a:off x="3040366" y="2700794"/>
              <a:ext cx="1576178" cy="1015660"/>
            </a:xfrm>
            <a:prstGeom prst="rect">
              <a:avLst/>
            </a:prstGeom>
            <a:solidFill>
              <a:srgbClr val="FFFF0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Wash both feet 3 times each from tips of your toes to a little past your ankle</a:t>
              </a:r>
            </a:p>
          </p:txBody>
        </p:sp>
      </p:grpSp>
      <p:sp>
        <p:nvSpPr>
          <p:cNvPr id="17" name="Rectangle 16">
            <a:extLst>
              <a:ext uri="{FF2B5EF4-FFF2-40B4-BE49-F238E27FC236}">
                <a16:creationId xmlns:a16="http://schemas.microsoft.com/office/drawing/2014/main" id="{BF7DCFF6-6BB6-4D65-9A48-C266C6138FA3}"/>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8D7FB2B-DA83-4D46-A883-75907E0A892C}"/>
              </a:ext>
            </a:extLst>
          </p:cNvPr>
          <p:cNvSpPr/>
          <p:nvPr/>
        </p:nvSpPr>
        <p:spPr>
          <a:xfrm>
            <a:off x="166256" y="135623"/>
            <a:ext cx="6525487" cy="1446553"/>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2.2/2.3 Salah: Daily prayers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P34-37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when Muslims pray and how they prepare for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facing Makkah when praying.</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prayer happens inside a mosque.</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Have an overview of the movements and recitations used in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what makes the Jummah prayer different.</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prayer for Muslims</a:t>
            </a:r>
          </a:p>
        </p:txBody>
      </p:sp>
      <p:sp>
        <p:nvSpPr>
          <p:cNvPr id="3" name="Rounded Rectangle 7">
            <a:extLst>
              <a:ext uri="{FF2B5EF4-FFF2-40B4-BE49-F238E27FC236}">
                <a16:creationId xmlns:a16="http://schemas.microsoft.com/office/drawing/2014/main" id="{32F37729-93B3-4F5B-92B7-22E4DCDEDEF8}"/>
              </a:ext>
            </a:extLst>
          </p:cNvPr>
          <p:cNvSpPr/>
          <p:nvPr/>
        </p:nvSpPr>
        <p:spPr>
          <a:xfrm>
            <a:off x="166256" y="1518004"/>
            <a:ext cx="6525487" cy="161020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How do Muslims pray?</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is very important that Muslims face the holy city of Makkah when they pray.</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This means that Muslims are physically and mentally focusing on one place associated with God, in the same way that all Muslims should focus every part of their lives on God.</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All mosques have a mihrab, this is a semi-circular niche built into the qiblah wall, which shows the exact direction of Makkah from the mosque, so Muslims face this way to pray.</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If prayer is taking place outside the mosque, may Muslims have a special compass to show the direction of Makkah. It is sometimes part of the mat that Muslims kneel on when they pray.</a:t>
            </a:r>
          </a:p>
        </p:txBody>
      </p:sp>
      <p:pic>
        <p:nvPicPr>
          <p:cNvPr id="4" name="Picture 5" descr="A person standing in front of a building&#10;&#10;Description automatically generated">
            <a:extLst>
              <a:ext uri="{FF2B5EF4-FFF2-40B4-BE49-F238E27FC236}">
                <a16:creationId xmlns:a16="http://schemas.microsoft.com/office/drawing/2014/main" id="{0612A0D4-7D16-4DDF-8261-9F0F45760998}"/>
              </a:ext>
            </a:extLst>
          </p:cNvPr>
          <p:cNvPicPr>
            <a:picLocks noChangeAspect="1"/>
          </p:cNvPicPr>
          <p:nvPr/>
        </p:nvPicPr>
        <p:blipFill>
          <a:blip r:embed="rId2"/>
          <a:stretch>
            <a:fillRect/>
          </a:stretch>
        </p:blipFill>
        <p:spPr>
          <a:xfrm>
            <a:off x="166256" y="3116247"/>
            <a:ext cx="1987420" cy="2035116"/>
          </a:xfrm>
          <a:prstGeom prst="rect">
            <a:avLst/>
          </a:prstGeom>
          <a:noFill/>
          <a:ln cap="flat">
            <a:noFill/>
          </a:ln>
        </p:spPr>
      </p:pic>
      <p:sp>
        <p:nvSpPr>
          <p:cNvPr id="5" name="Callout: Line 6">
            <a:extLst>
              <a:ext uri="{FF2B5EF4-FFF2-40B4-BE49-F238E27FC236}">
                <a16:creationId xmlns:a16="http://schemas.microsoft.com/office/drawing/2014/main" id="{479763F8-E385-41A2-8935-928DFCC347B0}"/>
              </a:ext>
            </a:extLst>
          </p:cNvPr>
          <p:cNvSpPr/>
          <p:nvPr/>
        </p:nvSpPr>
        <p:spPr>
          <a:xfrm>
            <a:off x="2213771" y="3180411"/>
            <a:ext cx="1475914" cy="880082"/>
          </a:xfrm>
          <a:custGeom>
            <a:avLst/>
            <a:gdLst>
              <a:gd name="f0" fmla="val w"/>
              <a:gd name="f1" fmla="val h"/>
              <a:gd name="f2" fmla="val ss"/>
              <a:gd name="f3" fmla="val 0"/>
              <a:gd name="f4" fmla="val 43597"/>
              <a:gd name="f5" fmla="val 5193"/>
              <a:gd name="f6" fmla="val 112500"/>
              <a:gd name="f7" fmla="+- 0 0 38333"/>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43"/>
                </a:moveTo>
                <a:lnTo>
                  <a:pt x="f44" y="f45"/>
                </a:lnTo>
              </a:path>
            </a:pathLst>
          </a:custGeom>
          <a:solidFill>
            <a:srgbClr val="FFFFFF"/>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Mihrab on the qiblah wall</a:t>
            </a:r>
          </a:p>
        </p:txBody>
      </p:sp>
      <p:pic>
        <p:nvPicPr>
          <p:cNvPr id="6" name="Picture 7" descr="A red rug&#10;&#10;Description automatically generated">
            <a:extLst>
              <a:ext uri="{FF2B5EF4-FFF2-40B4-BE49-F238E27FC236}">
                <a16:creationId xmlns:a16="http://schemas.microsoft.com/office/drawing/2014/main" id="{9E8BC8C7-83A8-474D-9505-2FABB3B92D81}"/>
              </a:ext>
            </a:extLst>
          </p:cNvPr>
          <p:cNvPicPr>
            <a:picLocks noChangeAspect="1"/>
          </p:cNvPicPr>
          <p:nvPr/>
        </p:nvPicPr>
        <p:blipFill>
          <a:blip r:embed="rId3"/>
          <a:srcRect r="2109" b="7888"/>
          <a:stretch>
            <a:fillRect/>
          </a:stretch>
        </p:blipFill>
        <p:spPr>
          <a:xfrm>
            <a:off x="4246098" y="3187845"/>
            <a:ext cx="2445645" cy="1745306"/>
          </a:xfrm>
          <a:prstGeom prst="rect">
            <a:avLst/>
          </a:prstGeom>
          <a:noFill/>
          <a:ln cap="flat">
            <a:noFill/>
          </a:ln>
        </p:spPr>
      </p:pic>
      <p:sp>
        <p:nvSpPr>
          <p:cNvPr id="7" name="Callout: Line 8">
            <a:extLst>
              <a:ext uri="{FF2B5EF4-FFF2-40B4-BE49-F238E27FC236}">
                <a16:creationId xmlns:a16="http://schemas.microsoft.com/office/drawing/2014/main" id="{B2095DA7-B0AA-43BD-8D32-AA385EB8EE7B}"/>
              </a:ext>
            </a:extLst>
          </p:cNvPr>
          <p:cNvSpPr/>
          <p:nvPr/>
        </p:nvSpPr>
        <p:spPr>
          <a:xfrm>
            <a:off x="2645916" y="4145834"/>
            <a:ext cx="1475914" cy="880082"/>
          </a:xfrm>
          <a:custGeom>
            <a:avLst/>
            <a:gdLst>
              <a:gd name="f0" fmla="val w"/>
              <a:gd name="f1" fmla="val h"/>
              <a:gd name="f2" fmla="val ss"/>
              <a:gd name="f3" fmla="val 0"/>
              <a:gd name="f4" fmla="val 54534"/>
              <a:gd name="f5" fmla="val 101930"/>
              <a:gd name="f6" fmla="val 37766"/>
              <a:gd name="f7" fmla="val 166009"/>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43"/>
                </a:moveTo>
                <a:lnTo>
                  <a:pt x="f44" y="f45"/>
                </a:lnTo>
              </a:path>
            </a:pathLst>
          </a:custGeom>
          <a:solidFill>
            <a:srgbClr val="FFFFFF"/>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Compass on a prayer mat</a:t>
            </a:r>
          </a:p>
        </p:txBody>
      </p:sp>
      <p:sp>
        <p:nvSpPr>
          <p:cNvPr id="8" name="Rounded Rectangle 7">
            <a:extLst>
              <a:ext uri="{FF2B5EF4-FFF2-40B4-BE49-F238E27FC236}">
                <a16:creationId xmlns:a16="http://schemas.microsoft.com/office/drawing/2014/main" id="{1218D5D2-3BEA-4455-907A-285F23020094}"/>
              </a:ext>
            </a:extLst>
          </p:cNvPr>
          <p:cNvSpPr/>
          <p:nvPr/>
        </p:nvSpPr>
        <p:spPr>
          <a:xfrm>
            <a:off x="137169" y="5203566"/>
            <a:ext cx="6525487" cy="1029586"/>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How do Muslims pray?</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The daily prayers are made up of a number of rak’ah.</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This is a sequence of actions and recitations. </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The rak’ah changes slightly depending on which prayer it is used in, and whereabouts it occurs in the overall sequence, but it includes the following basic actions (all recitations are said in Arabic)</a:t>
            </a:r>
          </a:p>
        </p:txBody>
      </p:sp>
      <p:pic>
        <p:nvPicPr>
          <p:cNvPr id="9" name="Picture 2" descr="http://www.waupun.k12.wi.us/Policy/other/dickhut/religions/Images/Positions.jpg">
            <a:extLst>
              <a:ext uri="{FF2B5EF4-FFF2-40B4-BE49-F238E27FC236}">
                <a16:creationId xmlns:a16="http://schemas.microsoft.com/office/drawing/2014/main" id="{41879A50-4FEE-43F9-9555-DFA462FA4C78}"/>
              </a:ext>
            </a:extLst>
          </p:cNvPr>
          <p:cNvPicPr>
            <a:picLocks noChangeAspect="1"/>
          </p:cNvPicPr>
          <p:nvPr/>
        </p:nvPicPr>
        <p:blipFill>
          <a:blip r:embed="rId4"/>
          <a:srcRect/>
          <a:stretch>
            <a:fillRect/>
          </a:stretch>
        </p:blipFill>
        <p:spPr>
          <a:xfrm>
            <a:off x="1817790" y="7102519"/>
            <a:ext cx="2978795" cy="2273052"/>
          </a:xfrm>
          <a:prstGeom prst="rect">
            <a:avLst/>
          </a:prstGeom>
          <a:noFill/>
          <a:ln cap="flat">
            <a:noFill/>
          </a:ln>
        </p:spPr>
      </p:pic>
      <p:sp>
        <p:nvSpPr>
          <p:cNvPr id="10" name="Rectangle 11">
            <a:extLst>
              <a:ext uri="{FF2B5EF4-FFF2-40B4-BE49-F238E27FC236}">
                <a16:creationId xmlns:a16="http://schemas.microsoft.com/office/drawing/2014/main" id="{69DF2427-3B37-4DFC-9C18-588685379DF0}"/>
              </a:ext>
            </a:extLst>
          </p:cNvPr>
          <p:cNvSpPr/>
          <p:nvPr/>
        </p:nvSpPr>
        <p:spPr>
          <a:xfrm>
            <a:off x="137169" y="6233153"/>
            <a:ext cx="6525487" cy="430883"/>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G: </a:t>
            </a:r>
            <a:r>
              <a:rPr lang="en-US" sz="1100" b="0" i="0" u="sng" strike="noStrike" kern="0" cap="none" spc="0" baseline="0">
                <a:solidFill>
                  <a:srgbClr val="000000"/>
                </a:solidFill>
                <a:uFillTx/>
                <a:latin typeface="Comic Sans MS"/>
                <a:cs typeface="Comic Sans MS"/>
              </a:rPr>
              <a:t>Use p36 and label the diagram explaining the position and what is recited by Muslims during the rak’ah.</a:t>
            </a:r>
          </a:p>
        </p:txBody>
      </p:sp>
      <p:sp>
        <p:nvSpPr>
          <p:cNvPr id="11" name="Rectangle 12">
            <a:extLst>
              <a:ext uri="{FF2B5EF4-FFF2-40B4-BE49-F238E27FC236}">
                <a16:creationId xmlns:a16="http://schemas.microsoft.com/office/drawing/2014/main" id="{9FE453A3-671A-4A48-A897-80694C9C5172}"/>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5044BDE-811A-4777-B578-D79C2204CEA9}"/>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10</a:t>
            </a:r>
          </a:p>
        </p:txBody>
      </p:sp>
      <p:sp>
        <p:nvSpPr>
          <p:cNvPr id="3" name="Rectangle 4">
            <a:extLst>
              <a:ext uri="{FF2B5EF4-FFF2-40B4-BE49-F238E27FC236}">
                <a16:creationId xmlns:a16="http://schemas.microsoft.com/office/drawing/2014/main" id="{F285A777-7113-43A0-86FB-B42B08986988}"/>
              </a:ext>
            </a:extLst>
          </p:cNvPr>
          <p:cNvSpPr/>
          <p:nvPr/>
        </p:nvSpPr>
        <p:spPr>
          <a:xfrm>
            <a:off x="166256" y="135623"/>
            <a:ext cx="6525487" cy="1446553"/>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2.2/2.3 Salah: Daily prayers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P34-37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when Muslims pray and how they prepare for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facing Makkah when praying.</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prayer happens inside a mosque.</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Have an overview of the movements and recitations used in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what makes the Jummah prayer different.</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prayer for Muslims</a:t>
            </a:r>
          </a:p>
        </p:txBody>
      </p:sp>
      <p:sp>
        <p:nvSpPr>
          <p:cNvPr id="4" name="Rectangle 5">
            <a:extLst>
              <a:ext uri="{FF2B5EF4-FFF2-40B4-BE49-F238E27FC236}">
                <a16:creationId xmlns:a16="http://schemas.microsoft.com/office/drawing/2014/main" id="{9BBCE446-0E32-4DB3-95CB-B1188E822604}"/>
              </a:ext>
            </a:extLst>
          </p:cNvPr>
          <p:cNvSpPr/>
          <p:nvPr/>
        </p:nvSpPr>
        <p:spPr>
          <a:xfrm>
            <a:off x="166247" y="1708839"/>
            <a:ext cx="6525487" cy="178510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H: Explain what Muslims do with their personal prayer after they have finished the rak’ahs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cs typeface="Comic Sans M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cs typeface="Comic Sans M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cs typeface="Comic Sans M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cs typeface="Comic Sans M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cs typeface="Comic Sans M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cs typeface="Comic Sans M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cs typeface="Comic Sans M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cs typeface="Comic Sans M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sng" strike="noStrike" kern="0" cap="none" spc="0" baseline="0">
              <a:solidFill>
                <a:srgbClr val="000000"/>
              </a:solidFill>
              <a:uFillTx/>
              <a:latin typeface="Comic Sans MS"/>
              <a:cs typeface="Comic Sans MS"/>
            </a:endParaRPr>
          </a:p>
        </p:txBody>
      </p:sp>
      <p:sp>
        <p:nvSpPr>
          <p:cNvPr id="5" name="Rectangle 6">
            <a:extLst>
              <a:ext uri="{FF2B5EF4-FFF2-40B4-BE49-F238E27FC236}">
                <a16:creationId xmlns:a16="http://schemas.microsoft.com/office/drawing/2014/main" id="{EF11182C-5905-4D57-805A-563B970B0F57}"/>
              </a:ext>
            </a:extLst>
          </p:cNvPr>
          <p:cNvSpPr/>
          <p:nvPr/>
        </p:nvSpPr>
        <p:spPr>
          <a:xfrm>
            <a:off x="166256" y="3620612"/>
            <a:ext cx="6525487" cy="430883"/>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I: Complete the questions about prayer at home and in the Mosque using P35 and P37 of the textbook (they have clear subheadings) </a:t>
            </a:r>
            <a:endParaRPr lang="en-US" sz="1100" b="0" i="0" u="sng" strike="noStrike" kern="0" cap="none" spc="0" baseline="0">
              <a:solidFill>
                <a:srgbClr val="000000"/>
              </a:solidFill>
              <a:uFillTx/>
              <a:latin typeface="Comic Sans MS"/>
              <a:cs typeface="Comic Sans MS"/>
            </a:endParaRPr>
          </a:p>
        </p:txBody>
      </p:sp>
      <p:graphicFrame>
        <p:nvGraphicFramePr>
          <p:cNvPr id="6" name="Table 4">
            <a:extLst>
              <a:ext uri="{FF2B5EF4-FFF2-40B4-BE49-F238E27FC236}">
                <a16:creationId xmlns:a16="http://schemas.microsoft.com/office/drawing/2014/main" id="{CED15D0B-FE6B-4F75-B639-451AA522330E}"/>
              </a:ext>
            </a:extLst>
          </p:cNvPr>
          <p:cNvGraphicFramePr>
            <a:graphicFrameLocks noGrp="1"/>
          </p:cNvGraphicFramePr>
          <p:nvPr/>
        </p:nvGraphicFramePr>
        <p:xfrm>
          <a:off x="166256" y="4051505"/>
          <a:ext cx="6525487" cy="5082628"/>
        </p:xfrm>
        <a:graphic>
          <a:graphicData uri="http://schemas.openxmlformats.org/drawingml/2006/table">
            <a:tbl>
              <a:tblPr firstRow="1" bandRow="1">
                <a:effectLst/>
                <a:tableStyleId>{5C22544A-7EE6-4342-B048-85BDC9FD1C3A}</a:tableStyleId>
              </a:tblPr>
              <a:tblGrid>
                <a:gridCol w="2175165">
                  <a:extLst>
                    <a:ext uri="{9D8B030D-6E8A-4147-A177-3AD203B41FA5}">
                      <a16:colId xmlns:a16="http://schemas.microsoft.com/office/drawing/2014/main" val="1111624660"/>
                    </a:ext>
                  </a:extLst>
                </a:gridCol>
                <a:gridCol w="2175165">
                  <a:extLst>
                    <a:ext uri="{9D8B030D-6E8A-4147-A177-3AD203B41FA5}">
                      <a16:colId xmlns:a16="http://schemas.microsoft.com/office/drawing/2014/main" val="412138560"/>
                    </a:ext>
                  </a:extLst>
                </a:gridCol>
                <a:gridCol w="2175165">
                  <a:extLst>
                    <a:ext uri="{9D8B030D-6E8A-4147-A177-3AD203B41FA5}">
                      <a16:colId xmlns:a16="http://schemas.microsoft.com/office/drawing/2014/main" val="3714914601"/>
                    </a:ext>
                  </a:extLst>
                </a:gridCol>
              </a:tblGrid>
              <a:tr h="414406">
                <a:tc gridSpan="3">
                  <a:txBody>
                    <a:bodyPr/>
                    <a:lstStyle/>
                    <a:p>
                      <a:pPr lvl="0" algn="ctr"/>
                      <a:r>
                        <a:rPr lang="en-GB" sz="1200" b="0" u="sng">
                          <a:solidFill>
                            <a:srgbClr val="000000"/>
                          </a:solidFill>
                          <a:latin typeface="Comic Sans MS" pitchFamily="66"/>
                        </a:rPr>
                        <a:t>Prayer inside a mosque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8033957"/>
                  </a:ext>
                </a:extLst>
              </a:tr>
              <a:tr h="2025624">
                <a:tc>
                  <a:txBody>
                    <a:bodyPr/>
                    <a:lstStyle/>
                    <a:p>
                      <a:pPr lvl="0" algn="ctr"/>
                      <a:r>
                        <a:rPr lang="en-GB" sz="1200" u="none">
                          <a:solidFill>
                            <a:srgbClr val="000000"/>
                          </a:solidFill>
                          <a:latin typeface="Comic Sans MS" pitchFamily="66"/>
                        </a:rPr>
                        <a:t>What do many mosques have? What does it face?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i="0" u="none">
                          <a:solidFill>
                            <a:srgbClr val="000000"/>
                          </a:solidFill>
                          <a:latin typeface="Comic Sans MS" pitchFamily="66"/>
                        </a:rPr>
                        <a:t>Who are prayers led by?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i="0" u="none">
                          <a:solidFill>
                            <a:srgbClr val="000000"/>
                          </a:solidFill>
                          <a:latin typeface="Comic Sans MS" pitchFamily="66"/>
                        </a:rPr>
                        <a:t>How do men and women pray? Why do you think this is?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1675900"/>
                  </a:ext>
                </a:extLst>
              </a:tr>
              <a:tr h="294272">
                <a:tc gridSpan="3">
                  <a:txBody>
                    <a:bodyPr/>
                    <a:lstStyle/>
                    <a:p>
                      <a:pPr lvl="0" algn="ctr"/>
                      <a:r>
                        <a:rPr lang="en-GB" sz="1200" u="sng">
                          <a:solidFill>
                            <a:srgbClr val="000000"/>
                          </a:solidFill>
                          <a:latin typeface="Comic Sans MS" pitchFamily="66"/>
                        </a:rPr>
                        <a:t>Prayer at the home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5285825"/>
                  </a:ext>
                </a:extLst>
              </a:tr>
              <a:tr h="2348316">
                <a:tc>
                  <a:txBody>
                    <a:bodyPr/>
                    <a:lstStyle/>
                    <a:p>
                      <a:pPr lvl="0" algn="ctr"/>
                      <a:r>
                        <a:rPr lang="en-GB" sz="1200" u="none">
                          <a:solidFill>
                            <a:srgbClr val="000000"/>
                          </a:solidFill>
                          <a:latin typeface="Comic Sans MS" pitchFamily="66"/>
                        </a:rPr>
                        <a:t>Muslims can pray at home- what must they do? What do they need/ not need?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u="none">
                          <a:solidFill>
                            <a:srgbClr val="000000"/>
                          </a:solidFill>
                          <a:latin typeface="Comic Sans MS" pitchFamily="66"/>
                        </a:rPr>
                        <a:t>What will many Muslims use? Where do they face?</a:t>
                      </a:r>
                    </a:p>
                    <a:p>
                      <a:pPr lvl="0" algn="ctr"/>
                      <a:endParaRPr lang="en-GB" sz="1200" u="none">
                        <a:solidFill>
                          <a:srgbClr val="000000"/>
                        </a:solidFill>
                        <a:latin typeface="Comic Sans MS" pitchFamily="66"/>
                      </a:endParaRPr>
                    </a:p>
                    <a:p>
                      <a:pPr lvl="0" algn="ctr"/>
                      <a:endParaRPr lang="en-GB" sz="1200" u="none">
                        <a:solidFill>
                          <a:srgbClr val="000000"/>
                        </a:solidFill>
                        <a:latin typeface="Comic Sans MS" pitchFamily="66"/>
                      </a:endParaRPr>
                    </a:p>
                    <a:p>
                      <a:pPr lvl="0" algn="ctr"/>
                      <a:endParaRPr lang="en-GB" sz="1200" u="none">
                        <a:solidFill>
                          <a:srgbClr val="000000"/>
                        </a:solidFill>
                        <a:latin typeface="Comic Sans MS" pitchFamily="66"/>
                      </a:endParaRPr>
                    </a:p>
                    <a:p>
                      <a:pPr lvl="0" algn="ctr"/>
                      <a:endParaRPr lang="en-GB" sz="1200" u="none">
                        <a:solidFill>
                          <a:srgbClr val="000000"/>
                        </a:solidFill>
                        <a:latin typeface="Comic Sans MS" pitchFamily="66"/>
                      </a:endParaRPr>
                    </a:p>
                    <a:p>
                      <a:pPr lvl="0" algn="ctr"/>
                      <a:endParaRPr lang="en-GB" sz="1200" u="none">
                        <a:solidFill>
                          <a:srgbClr val="000000"/>
                        </a:solidFill>
                        <a:latin typeface="Comic Sans MS" pitchFamily="66"/>
                      </a:endParaRPr>
                    </a:p>
                    <a:p>
                      <a:pPr lvl="0" algn="ctr"/>
                      <a:endParaRPr lang="en-GB" sz="1200"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u="none">
                          <a:solidFill>
                            <a:srgbClr val="000000"/>
                          </a:solidFill>
                          <a:latin typeface="Comic Sans MS" pitchFamily="66"/>
                        </a:rPr>
                        <a:t>Why is it easier for women?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42761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679CA30-D030-42B7-89D7-29769E4A74CE}"/>
              </a:ext>
            </a:extLst>
          </p:cNvPr>
          <p:cNvSpPr/>
          <p:nvPr/>
        </p:nvSpPr>
        <p:spPr>
          <a:xfrm>
            <a:off x="6317671" y="9374794"/>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11</a:t>
            </a:r>
          </a:p>
        </p:txBody>
      </p:sp>
      <p:sp>
        <p:nvSpPr>
          <p:cNvPr id="3" name="Rectangle 4">
            <a:extLst>
              <a:ext uri="{FF2B5EF4-FFF2-40B4-BE49-F238E27FC236}">
                <a16:creationId xmlns:a16="http://schemas.microsoft.com/office/drawing/2014/main" id="{5C0A53D1-FC2F-441C-8319-BB7A2308747A}"/>
              </a:ext>
            </a:extLst>
          </p:cNvPr>
          <p:cNvSpPr/>
          <p:nvPr/>
        </p:nvSpPr>
        <p:spPr>
          <a:xfrm>
            <a:off x="166256" y="135623"/>
            <a:ext cx="6525487" cy="1446553"/>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2.2/2.3 Salah: Daily prayers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P34-37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when Muslims pray and how they prepare for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facing Makkah when praying.</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prayer happens inside a mosque.</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Have an overview of the movements and recitations used in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what makes the Jummah prayer different.</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prayer for Muslims</a:t>
            </a:r>
          </a:p>
        </p:txBody>
      </p:sp>
      <p:sp>
        <p:nvSpPr>
          <p:cNvPr id="4" name="Rounded Rectangle 7">
            <a:extLst>
              <a:ext uri="{FF2B5EF4-FFF2-40B4-BE49-F238E27FC236}">
                <a16:creationId xmlns:a16="http://schemas.microsoft.com/office/drawing/2014/main" id="{1C5A7245-DEA1-4696-8376-04D63F467CA5}"/>
              </a:ext>
            </a:extLst>
          </p:cNvPr>
          <p:cNvSpPr/>
          <p:nvPr/>
        </p:nvSpPr>
        <p:spPr>
          <a:xfrm>
            <a:off x="166256" y="1518004"/>
            <a:ext cx="6525487" cy="1509692"/>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The Jummah Prayer</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This is the midday prayer every Friday which is considered to be special.</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All male Muslims are expected to attend a mosque for this prayer, and women </a:t>
            </a:r>
            <a:r>
              <a:rPr lang="en-GB" sz="1100" b="1" i="0" u="none" strike="noStrike" kern="1200" cap="none" spc="0" baseline="0">
                <a:solidFill>
                  <a:srgbClr val="000000"/>
                </a:solidFill>
                <a:uFillTx/>
                <a:latin typeface="Comic Sans MS" pitchFamily="66"/>
              </a:rPr>
              <a:t>may do so if they wish.</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Once the prayer is complete, the imam will deliver a sermon that reminds Muslims of their obligations and duties to God.</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Although Friday is not a day of rest, Muslims must leave their work or close their business in order to attend the Jummah prayer, and then return to work afterwards.</a:t>
            </a:r>
          </a:p>
        </p:txBody>
      </p:sp>
      <p:sp>
        <p:nvSpPr>
          <p:cNvPr id="5" name="Rectangle 6">
            <a:extLst>
              <a:ext uri="{FF2B5EF4-FFF2-40B4-BE49-F238E27FC236}">
                <a16:creationId xmlns:a16="http://schemas.microsoft.com/office/drawing/2014/main" id="{4E425655-2E8C-4A7F-B341-4E1C0A64267B}"/>
              </a:ext>
            </a:extLst>
          </p:cNvPr>
          <p:cNvSpPr/>
          <p:nvPr/>
        </p:nvSpPr>
        <p:spPr>
          <a:xfrm>
            <a:off x="166256" y="2983833"/>
            <a:ext cx="6525487" cy="26160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J: Explain what the quote teaches Muslims about the Jummah prayer</a:t>
            </a:r>
            <a:endParaRPr lang="en-GB" sz="1100" b="0" i="1" u="none" strike="noStrike" kern="0" cap="none" spc="0" baseline="0">
              <a:solidFill>
                <a:srgbClr val="000000"/>
              </a:solidFill>
              <a:uFillTx/>
              <a:latin typeface="Comic Sans MS" pitchFamily="66"/>
            </a:endParaRPr>
          </a:p>
        </p:txBody>
      </p:sp>
      <p:sp>
        <p:nvSpPr>
          <p:cNvPr id="6" name="Rounded Rectangle 7">
            <a:extLst>
              <a:ext uri="{FF2B5EF4-FFF2-40B4-BE49-F238E27FC236}">
                <a16:creationId xmlns:a16="http://schemas.microsoft.com/office/drawing/2014/main" id="{1D18D7A9-C1F0-4E0F-A4AC-BCC807ED6C42}"/>
              </a:ext>
            </a:extLst>
          </p:cNvPr>
          <p:cNvSpPr/>
          <p:nvPr/>
        </p:nvSpPr>
        <p:spPr>
          <a:xfrm>
            <a:off x="166256" y="3298259"/>
            <a:ext cx="2606113" cy="1364879"/>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“Believers! When the call to prayer is made on the day of congregation, hurry towards the reminder of God and leave off your trading.”</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Qur’an 62:9</a:t>
            </a:r>
          </a:p>
        </p:txBody>
      </p:sp>
      <p:sp>
        <p:nvSpPr>
          <p:cNvPr id="7" name="Rectangle 8">
            <a:extLst>
              <a:ext uri="{FF2B5EF4-FFF2-40B4-BE49-F238E27FC236}">
                <a16:creationId xmlns:a16="http://schemas.microsoft.com/office/drawing/2014/main" id="{3F5A7379-6DDA-4ECE-9285-F031F7E3F7A3}"/>
              </a:ext>
            </a:extLst>
          </p:cNvPr>
          <p:cNvSpPr/>
          <p:nvPr/>
        </p:nvSpPr>
        <p:spPr>
          <a:xfrm>
            <a:off x="166256" y="4732001"/>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K: Explain why you think Muslim women might not have to go to Jummah prayer on a Friday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sng" strike="noStrike" kern="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sng" strike="noStrike" kern="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sng" strike="noStrike" kern="0" cap="none" spc="0" baseline="0">
              <a:solidFill>
                <a:srgbClr val="000000"/>
              </a:solidFill>
              <a:uFillTx/>
              <a:latin typeface="Comic Sans MS" pitchFamily="66"/>
            </a:endParaRPr>
          </a:p>
        </p:txBody>
      </p:sp>
      <p:sp>
        <p:nvSpPr>
          <p:cNvPr id="8" name="Rounded Rectangle 7">
            <a:extLst>
              <a:ext uri="{FF2B5EF4-FFF2-40B4-BE49-F238E27FC236}">
                <a16:creationId xmlns:a16="http://schemas.microsoft.com/office/drawing/2014/main" id="{D228D83A-CA5E-4706-BCA7-A55C20F6A1E6}"/>
              </a:ext>
            </a:extLst>
          </p:cNvPr>
          <p:cNvSpPr/>
          <p:nvPr/>
        </p:nvSpPr>
        <p:spPr>
          <a:xfrm>
            <a:off x="166256" y="5455529"/>
            <a:ext cx="6525487" cy="2648376"/>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Why is prayer important?</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is one of the five pillars.</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builds a relationship with God.</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Muslims believe they are communicating/ speaking directly to God.</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God commands Muslims to pray.</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Prayer creates an awareness of God, which motivates them to do God’s will.</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Prayer unites Muslims worldwide because they all pray in the same way.</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A Muslim can go into any mosque anywhere in the world and be able to participate with fellow Muslims.</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Mind, body and soul- worship</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reminds Muslims of the importance of the Qur’an</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The actions of bowing and prostrating reminds them that God is greater and more importance than they are.</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is something Muhammad instructed of Muslims after the Night Journey- he was instructed by previous prophets.</a:t>
            </a:r>
          </a:p>
        </p:txBody>
      </p:sp>
      <p:sp>
        <p:nvSpPr>
          <p:cNvPr id="9" name="Rectangle 10">
            <a:extLst>
              <a:ext uri="{FF2B5EF4-FFF2-40B4-BE49-F238E27FC236}">
                <a16:creationId xmlns:a16="http://schemas.microsoft.com/office/drawing/2014/main" id="{E1CB1B64-44AC-4FE8-8CB5-64F0EA402464}"/>
              </a:ext>
            </a:extLst>
          </p:cNvPr>
          <p:cNvSpPr/>
          <p:nvPr/>
        </p:nvSpPr>
        <p:spPr>
          <a:xfrm>
            <a:off x="166256" y="8103906"/>
            <a:ext cx="6525487" cy="26160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L: Explain what the quotes teach Muslims about the importance of prayer</a:t>
            </a:r>
            <a:endParaRPr lang="en-GB" sz="1100" b="0" i="1" u="none" strike="noStrike" kern="0" cap="none" spc="0" baseline="0">
              <a:solidFill>
                <a:srgbClr val="000000"/>
              </a:solidFill>
              <a:uFillTx/>
              <a:latin typeface="Comic Sans MS" pitchFamily="66"/>
            </a:endParaRPr>
          </a:p>
        </p:txBody>
      </p:sp>
      <p:sp>
        <p:nvSpPr>
          <p:cNvPr id="10" name="Rounded Rectangle 7">
            <a:extLst>
              <a:ext uri="{FF2B5EF4-FFF2-40B4-BE49-F238E27FC236}">
                <a16:creationId xmlns:a16="http://schemas.microsoft.com/office/drawing/2014/main" id="{02E8DDDB-A34A-40A1-AFF7-665F2A97C68F}"/>
              </a:ext>
            </a:extLst>
          </p:cNvPr>
          <p:cNvSpPr/>
          <p:nvPr/>
        </p:nvSpPr>
        <p:spPr>
          <a:xfrm>
            <a:off x="166256" y="8479194"/>
            <a:ext cx="1630466" cy="895599"/>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“Your Lord says, ‘Call on Me and I will answer you.”</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Qur’an 40:60</a:t>
            </a:r>
          </a:p>
        </p:txBody>
      </p:sp>
      <p:sp>
        <p:nvSpPr>
          <p:cNvPr id="11" name="Rounded Rectangle 7">
            <a:extLst>
              <a:ext uri="{FF2B5EF4-FFF2-40B4-BE49-F238E27FC236}">
                <a16:creationId xmlns:a16="http://schemas.microsoft.com/office/drawing/2014/main" id="{32AA82FE-5912-40B1-939A-C6334AA4A7CA}"/>
              </a:ext>
            </a:extLst>
          </p:cNvPr>
          <p:cNvSpPr/>
          <p:nvPr/>
        </p:nvSpPr>
        <p:spPr>
          <a:xfrm>
            <a:off x="3291968" y="8479194"/>
            <a:ext cx="1769318" cy="895599"/>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“So woe to those who pray but are heedless of their prayers.” </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Qur’an 107:4-5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7DE6F31E-6B98-46CC-AD80-72845C530A23}"/>
              </a:ext>
            </a:extLst>
          </p:cNvPr>
          <p:cNvSpPr/>
          <p:nvPr/>
        </p:nvSpPr>
        <p:spPr>
          <a:xfrm>
            <a:off x="166256" y="6198955"/>
            <a:ext cx="6525487" cy="3490475"/>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5 Marker - </a:t>
            </a:r>
            <a:r>
              <a:rPr lang="en-US" sz="1200" b="0" i="0" u="sng" strike="noStrike" kern="1200" cap="none" spc="0" baseline="0">
                <a:solidFill>
                  <a:srgbClr val="000000"/>
                </a:solidFill>
                <a:uFillTx/>
                <a:latin typeface="Comic Sans MS"/>
                <a:cs typeface="Comic Sans MS"/>
              </a:rPr>
              <a:t>Explain two reasons why prayer is important to Muslims.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a:solidFill>
                  <a:srgbClr val="000000"/>
                </a:solidFill>
                <a:uFillTx/>
                <a:latin typeface="Comic Sans MS" pitchFamily="66"/>
              </a:rPr>
              <a:t>Refer to a religious source/ quote in your answer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3" name="Rounded Rectangle 7">
            <a:extLst>
              <a:ext uri="{FF2B5EF4-FFF2-40B4-BE49-F238E27FC236}">
                <a16:creationId xmlns:a16="http://schemas.microsoft.com/office/drawing/2014/main" id="{DCFFB025-2E3B-4FB2-A5D6-EECA86BE73E2}"/>
              </a:ext>
            </a:extLst>
          </p:cNvPr>
          <p:cNvSpPr/>
          <p:nvPr/>
        </p:nvSpPr>
        <p:spPr>
          <a:xfrm>
            <a:off x="166256" y="2621566"/>
            <a:ext cx="6525487" cy="3490475"/>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5 Marker - </a:t>
            </a:r>
            <a:r>
              <a:rPr lang="en-US" sz="1200" b="0" i="0" u="sng" strike="noStrike" kern="1200" cap="none" spc="0" baseline="0">
                <a:solidFill>
                  <a:srgbClr val="000000"/>
                </a:solidFill>
                <a:uFillTx/>
                <a:latin typeface="Comic Sans MS"/>
                <a:cs typeface="Comic Sans MS"/>
              </a:rPr>
              <a:t>Explain two reasons why performing wudu is important to Muslims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a:solidFill>
                  <a:srgbClr val="000000"/>
                </a:solidFill>
                <a:uFillTx/>
                <a:latin typeface="Comic Sans MS" pitchFamily="66"/>
              </a:rPr>
              <a:t>Refer to a religious source/ quote in your answer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4" name="Rounded Rectangle 7">
            <a:extLst>
              <a:ext uri="{FF2B5EF4-FFF2-40B4-BE49-F238E27FC236}">
                <a16:creationId xmlns:a16="http://schemas.microsoft.com/office/drawing/2014/main" id="{881E1178-B2EE-47AC-AC0D-33B39C48C1D2}"/>
              </a:ext>
            </a:extLst>
          </p:cNvPr>
          <p:cNvSpPr/>
          <p:nvPr/>
        </p:nvSpPr>
        <p:spPr>
          <a:xfrm>
            <a:off x="166256" y="1685129"/>
            <a:ext cx="6525487" cy="84952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2 Marker Practice Question: - Name two rak’ahs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1)_________________________________________________________________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2) ________________________________________________________________</a:t>
            </a:r>
          </a:p>
        </p:txBody>
      </p:sp>
      <p:sp>
        <p:nvSpPr>
          <p:cNvPr id="5" name="Rectangle 7">
            <a:extLst>
              <a:ext uri="{FF2B5EF4-FFF2-40B4-BE49-F238E27FC236}">
                <a16:creationId xmlns:a16="http://schemas.microsoft.com/office/drawing/2014/main" id="{20F998FD-9E8E-4CA1-8F02-C68DC2EF5164}"/>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12</a:t>
            </a:r>
          </a:p>
        </p:txBody>
      </p:sp>
      <p:sp>
        <p:nvSpPr>
          <p:cNvPr id="6" name="Rectangle 8">
            <a:extLst>
              <a:ext uri="{FF2B5EF4-FFF2-40B4-BE49-F238E27FC236}">
                <a16:creationId xmlns:a16="http://schemas.microsoft.com/office/drawing/2014/main" id="{52127B06-2E1B-4D2B-88BE-CE02087220C7}"/>
              </a:ext>
            </a:extLst>
          </p:cNvPr>
          <p:cNvSpPr/>
          <p:nvPr/>
        </p:nvSpPr>
        <p:spPr>
          <a:xfrm>
            <a:off x="166256" y="135623"/>
            <a:ext cx="6525487" cy="1446553"/>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2.2/2.3 Salah: Daily prayers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P34-37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when Muslims pray and how they prepare for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facing Makkah when praying.</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prayer happens inside a mosque.</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Have an overview of the movements and recitations used in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what makes the Jummah prayer different.</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prayer for Muslims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DB8EB8D-F13D-4AF2-8F09-F87001C79CA7}"/>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13</a:t>
            </a:r>
          </a:p>
        </p:txBody>
      </p:sp>
      <p:sp>
        <p:nvSpPr>
          <p:cNvPr id="3" name="Rectangle 4">
            <a:extLst>
              <a:ext uri="{FF2B5EF4-FFF2-40B4-BE49-F238E27FC236}">
                <a16:creationId xmlns:a16="http://schemas.microsoft.com/office/drawing/2014/main" id="{1A121898-48B0-40EB-867A-EC9EAA011152}"/>
              </a:ext>
            </a:extLst>
          </p:cNvPr>
          <p:cNvSpPr/>
          <p:nvPr/>
        </p:nvSpPr>
        <p:spPr>
          <a:xfrm>
            <a:off x="166256" y="135623"/>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2.4 Sawm: fasting during Ramadan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P38-39 of the Islam Textbook</a:t>
            </a:r>
            <a:endParaRPr lang="en-GB" sz="1100" b="0" i="0" u="none" strike="noStrike" kern="0" cap="none" spc="0" baseline="0">
              <a:solidFill>
                <a:srgbClr val="000000"/>
              </a:solidFill>
              <a:uFillTx/>
              <a:latin typeface="Comic Sans MS" pitchFamily="66"/>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origins, duties, benefits and exceptions to fasting during Ramadan.</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why the Night of Power is important</a:t>
            </a:r>
          </a:p>
        </p:txBody>
      </p:sp>
      <p:sp>
        <p:nvSpPr>
          <p:cNvPr id="4" name="Rectangle 5">
            <a:extLst>
              <a:ext uri="{FF2B5EF4-FFF2-40B4-BE49-F238E27FC236}">
                <a16:creationId xmlns:a16="http://schemas.microsoft.com/office/drawing/2014/main" id="{FFE11549-723B-46EC-BCE9-E4C91A3601DA}"/>
              </a:ext>
            </a:extLst>
          </p:cNvPr>
          <p:cNvSpPr/>
          <p:nvPr/>
        </p:nvSpPr>
        <p:spPr>
          <a:xfrm>
            <a:off x="166256" y="892362"/>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A: Key Word Match- Research to help you/ Use the textbook </a:t>
            </a:r>
            <a:endParaRPr lang="en-GB" sz="1100" b="0" i="0" u="none" strike="noStrike" kern="0" cap="none" spc="0" baseline="0">
              <a:solidFill>
                <a:srgbClr val="000000"/>
              </a:solidFill>
              <a:uFillTx/>
              <a:latin typeface="Comic Sans MS" pitchFamily="66"/>
            </a:endParaRPr>
          </a:p>
        </p:txBody>
      </p:sp>
      <p:sp>
        <p:nvSpPr>
          <p:cNvPr id="5" name="Rounded Rectangle 6">
            <a:extLst>
              <a:ext uri="{FF2B5EF4-FFF2-40B4-BE49-F238E27FC236}">
                <a16:creationId xmlns:a16="http://schemas.microsoft.com/office/drawing/2014/main" id="{D0FB51EF-3DC8-438F-A90F-1647CAB67301}"/>
              </a:ext>
            </a:extLst>
          </p:cNvPr>
          <p:cNvSpPr/>
          <p:nvPr/>
        </p:nvSpPr>
        <p:spPr>
          <a:xfrm>
            <a:off x="166256" y="1266535"/>
            <a:ext cx="1870359" cy="1765422"/>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Ramadan</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Fasting</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Night of Power</a:t>
            </a:r>
          </a:p>
        </p:txBody>
      </p:sp>
      <p:sp>
        <p:nvSpPr>
          <p:cNvPr id="6" name="Rounded Rectangle 7">
            <a:extLst>
              <a:ext uri="{FF2B5EF4-FFF2-40B4-BE49-F238E27FC236}">
                <a16:creationId xmlns:a16="http://schemas.microsoft.com/office/drawing/2014/main" id="{D7FA1028-FFD3-4931-8C2A-E47869ED10EF}"/>
              </a:ext>
            </a:extLst>
          </p:cNvPr>
          <p:cNvSpPr/>
          <p:nvPr/>
        </p:nvSpPr>
        <p:spPr>
          <a:xfrm>
            <a:off x="2175165" y="1307674"/>
            <a:ext cx="4488871" cy="1724284"/>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night when the first revelation of the Qur’an was made to Muhammad.</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Not eating or drinking for a certain length of time, usually for a religious reason.</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ninth month of the Muslim calendar, during which Muslims have to fast from duck to sunset.</a:t>
            </a:r>
          </a:p>
        </p:txBody>
      </p:sp>
      <p:sp>
        <p:nvSpPr>
          <p:cNvPr id="7" name="Rectangle 8">
            <a:extLst>
              <a:ext uri="{FF2B5EF4-FFF2-40B4-BE49-F238E27FC236}">
                <a16:creationId xmlns:a16="http://schemas.microsoft.com/office/drawing/2014/main" id="{1F695963-02F7-431F-A851-D782FD43F441}"/>
              </a:ext>
            </a:extLst>
          </p:cNvPr>
          <p:cNvSpPr/>
          <p:nvPr/>
        </p:nvSpPr>
        <p:spPr>
          <a:xfrm>
            <a:off x="207093" y="3087965"/>
            <a:ext cx="6525487" cy="2857317"/>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B: Make a list of everything you have eaten and drank since you woke up this morning</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C: Do you think it would be difficult to not drink water at all during the day? Explain your answer</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p:txBody>
      </p:sp>
      <p:pic>
        <p:nvPicPr>
          <p:cNvPr id="8" name="Picture 9">
            <a:extLst>
              <a:ext uri="{FF2B5EF4-FFF2-40B4-BE49-F238E27FC236}">
                <a16:creationId xmlns:a16="http://schemas.microsoft.com/office/drawing/2014/main" id="{8594E5FC-962F-40D7-8C60-1F24DD1FFFDC}"/>
              </a:ext>
            </a:extLst>
          </p:cNvPr>
          <p:cNvPicPr>
            <a:picLocks noChangeAspect="1"/>
          </p:cNvPicPr>
          <p:nvPr/>
        </p:nvPicPr>
        <p:blipFill>
          <a:blip r:embed="rId2"/>
          <a:stretch>
            <a:fillRect/>
          </a:stretch>
        </p:blipFill>
        <p:spPr>
          <a:xfrm>
            <a:off x="91878" y="4953003"/>
            <a:ext cx="974741" cy="1105628"/>
          </a:xfrm>
          <a:prstGeom prst="rect">
            <a:avLst/>
          </a:prstGeom>
          <a:noFill/>
          <a:ln cap="flat">
            <a:noFill/>
          </a:ln>
        </p:spPr>
      </p:pic>
      <p:sp>
        <p:nvSpPr>
          <p:cNvPr id="9" name="Rounded Rectangle 7">
            <a:extLst>
              <a:ext uri="{FF2B5EF4-FFF2-40B4-BE49-F238E27FC236}">
                <a16:creationId xmlns:a16="http://schemas.microsoft.com/office/drawing/2014/main" id="{0842428E-168F-4FE1-AF18-47B8B22D51CF}"/>
              </a:ext>
            </a:extLst>
          </p:cNvPr>
          <p:cNvSpPr/>
          <p:nvPr/>
        </p:nvSpPr>
        <p:spPr>
          <a:xfrm>
            <a:off x="207093" y="5963012"/>
            <a:ext cx="6525487" cy="1580750"/>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Ramadan</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Ramadan is the ninth month of the Islamic calendar and for Muslims, the most important.</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They believe it was during Ramadan that the Qur’an started to be revealed to Muhammad.</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Many Muslims will recite the whole Qur’an, in daily section, over the 30 days of Ramadan.</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The daily readings from the Qur’an help Muslims to remember its teachings and its importance in their lives.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During the month of Ramadan, Muslims focus on fasting (sawm), charity and pleasing God.</a:t>
            </a:r>
          </a:p>
        </p:txBody>
      </p:sp>
      <p:pic>
        <p:nvPicPr>
          <p:cNvPr id="10" name="Picture 11" descr="A picture containing light, street, traffic, city&#10;&#10;Description automatically generated">
            <a:extLst>
              <a:ext uri="{FF2B5EF4-FFF2-40B4-BE49-F238E27FC236}">
                <a16:creationId xmlns:a16="http://schemas.microsoft.com/office/drawing/2014/main" id="{D502F49F-C1F3-4865-A85F-8286B17285BE}"/>
              </a:ext>
            </a:extLst>
          </p:cNvPr>
          <p:cNvPicPr>
            <a:picLocks noChangeAspect="1"/>
          </p:cNvPicPr>
          <p:nvPr/>
        </p:nvPicPr>
        <p:blipFill>
          <a:blip r:embed="rId3"/>
          <a:stretch>
            <a:fillRect/>
          </a:stretch>
        </p:blipFill>
        <p:spPr>
          <a:xfrm>
            <a:off x="207093" y="7604351"/>
            <a:ext cx="2446148" cy="1834606"/>
          </a:xfrm>
          <a:prstGeom prst="rect">
            <a:avLst/>
          </a:prstGeom>
          <a:noFill/>
          <a:ln cap="flat">
            <a:noFill/>
          </a:ln>
        </p:spPr>
      </p:pic>
      <p:sp>
        <p:nvSpPr>
          <p:cNvPr id="11" name="Rounded Rectangle 7">
            <a:extLst>
              <a:ext uri="{FF2B5EF4-FFF2-40B4-BE49-F238E27FC236}">
                <a16:creationId xmlns:a16="http://schemas.microsoft.com/office/drawing/2014/main" id="{DE2AC4E1-E6C4-458B-A269-54D7EFC201F3}"/>
              </a:ext>
            </a:extLst>
          </p:cNvPr>
          <p:cNvSpPr/>
          <p:nvPr/>
        </p:nvSpPr>
        <p:spPr>
          <a:xfrm>
            <a:off x="2717679" y="7608329"/>
            <a:ext cx="4014901" cy="1830628"/>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Videos to help you understand what Ramadan is and how Muslims feel during Ramadan: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sng" strike="noStrike" kern="1200" cap="none" spc="0" baseline="0">
              <a:solidFill>
                <a:srgbClr val="000000"/>
              </a:solidFill>
              <a:uFillTx/>
              <a:latin typeface="Comic Sans MS" pitchFamily="66"/>
            </a:endParaRPr>
          </a:p>
          <a:p>
            <a:pPr marL="171450" marR="0" lvl="0" indent="-1714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hlinkClick r:id="rId4"/>
              </a:rPr>
              <a:t>https://www.youtube.com/watch?v=s-zZvH_mXTw</a:t>
            </a:r>
            <a:r>
              <a:rPr lang="en-GB" sz="1100" b="0" i="0" u="none" strike="noStrike" kern="1200" cap="none" spc="0" baseline="0">
                <a:solidFill>
                  <a:srgbClr val="000000"/>
                </a:solidFill>
                <a:uFillTx/>
                <a:latin typeface="Comic Sans MS" pitchFamily="66"/>
              </a:rPr>
              <a:t> </a:t>
            </a:r>
          </a:p>
          <a:p>
            <a:pPr marL="171450" marR="0" lvl="0" indent="-1714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hlinkClick r:id="rId5"/>
              </a:rPr>
              <a:t>https://www.youtube.com/watch?v=Gd_9ZP62sMg</a:t>
            </a:r>
            <a:r>
              <a:rPr lang="en-GB" sz="1100" b="0" i="0" u="none" strike="noStrike" kern="1200" cap="none" spc="0" baseline="0">
                <a:solidFill>
                  <a:srgbClr val="000000"/>
                </a:solidFill>
                <a:uFillTx/>
                <a:latin typeface="Comic Sans MS" pitchFamily="66"/>
              </a:rPr>
              <a:t> </a:t>
            </a:r>
          </a:p>
          <a:p>
            <a:pPr marL="171450" marR="0" lvl="0" indent="-1714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hlinkClick r:id="rId6"/>
              </a:rPr>
              <a:t>https://www.youtube.com/watch?v=-6vfsYwXW6I</a:t>
            </a:r>
            <a:r>
              <a:rPr lang="en-GB" sz="1100" b="0" i="0" u="none" strike="noStrike" kern="1200" cap="none" spc="0" baseline="0">
                <a:solidFill>
                  <a:srgbClr val="000000"/>
                </a:solidFill>
                <a:uFillTx/>
                <a:latin typeface="Comic Sans MS" pitchFamily="66"/>
              </a:rPr>
              <a:t> </a:t>
            </a:r>
          </a:p>
          <a:p>
            <a:pPr marL="171450" marR="0" lvl="0" indent="-1714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hlinkClick r:id="rId7"/>
              </a:rPr>
              <a:t>https://www.youtube.com/watch?v=_PnlMftGFmQ</a:t>
            </a:r>
            <a:r>
              <a:rPr lang="en-GB" sz="1100" b="0" i="0" u="none" strike="noStrike" kern="1200" cap="none" spc="0" baseline="0">
                <a:solidFill>
                  <a:srgbClr val="000000"/>
                </a:solidFill>
                <a:uFillTx/>
                <a:latin typeface="Comic Sans MS" pitchFamily="66"/>
              </a:rPr>
              <a:t> </a:t>
            </a:r>
          </a:p>
          <a:p>
            <a:pPr marL="171450" marR="0" lvl="0" indent="-1714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hlinkClick r:id="rId8"/>
              </a:rPr>
              <a:t>https://www.youtube.com/watch?v=oVEbDQSN4N4</a:t>
            </a:r>
            <a:r>
              <a:rPr lang="en-GB" sz="1100" b="0" i="0" u="none" strike="noStrike" kern="1200" cap="none" spc="0" baseline="0">
                <a:solidFill>
                  <a:srgbClr val="000000"/>
                </a:solidFill>
                <a:uFillTx/>
                <a:latin typeface="Comic Sans MS" pitchFamily="66"/>
              </a:rPr>
              <a:t> </a:t>
            </a:r>
          </a:p>
          <a:p>
            <a:pPr marL="171450" marR="0" lvl="0" indent="-1714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hlinkClick r:id="rId9"/>
              </a:rPr>
              <a:t>https://www.youtube.com/watch?v=opk1_MhuX9Q</a:t>
            </a:r>
            <a:r>
              <a:rPr lang="en-GB" sz="1100" b="0" i="0" u="none" strike="noStrike" kern="1200" cap="none" spc="0" baseline="0">
                <a:solidFill>
                  <a:srgbClr val="000000"/>
                </a:solidFill>
                <a:uFillTx/>
                <a:latin typeface="Comic Sans MS" pitchFamily="66"/>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BAED013-1D7D-4B8C-B56C-36FFCCFA50FD}"/>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14</a:t>
            </a:r>
          </a:p>
        </p:txBody>
      </p:sp>
      <p:sp>
        <p:nvSpPr>
          <p:cNvPr id="3" name="Rectangle 4">
            <a:extLst>
              <a:ext uri="{FF2B5EF4-FFF2-40B4-BE49-F238E27FC236}">
                <a16:creationId xmlns:a16="http://schemas.microsoft.com/office/drawing/2014/main" id="{F7A2CEFD-3A01-4AAD-8D73-98C86F9274B9}"/>
              </a:ext>
            </a:extLst>
          </p:cNvPr>
          <p:cNvSpPr/>
          <p:nvPr/>
        </p:nvSpPr>
        <p:spPr>
          <a:xfrm>
            <a:off x="166256" y="135623"/>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2.4 Sawm: fasting during Ramadan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P38-39 of the Islam Textbook</a:t>
            </a:r>
            <a:endParaRPr lang="en-GB" sz="1100" b="0" i="0" u="none" strike="noStrike" kern="0" cap="none" spc="0" baseline="0">
              <a:solidFill>
                <a:srgbClr val="000000"/>
              </a:solidFill>
              <a:uFillTx/>
              <a:latin typeface="Comic Sans MS" pitchFamily="66"/>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origins, duties, benefits and exceptions to fasting during Ramadan.</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why the Night of Power is important</a:t>
            </a:r>
          </a:p>
        </p:txBody>
      </p:sp>
      <p:sp>
        <p:nvSpPr>
          <p:cNvPr id="4" name="Rounded Rectangle 7">
            <a:extLst>
              <a:ext uri="{FF2B5EF4-FFF2-40B4-BE49-F238E27FC236}">
                <a16:creationId xmlns:a16="http://schemas.microsoft.com/office/drawing/2014/main" id="{81AA2D31-E679-404E-87F3-2F52B4AA17EA}"/>
              </a:ext>
            </a:extLst>
          </p:cNvPr>
          <p:cNvSpPr/>
          <p:nvPr/>
        </p:nvSpPr>
        <p:spPr>
          <a:xfrm>
            <a:off x="166256" y="913778"/>
            <a:ext cx="6525487" cy="318165"/>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1200" cap="none" spc="0" baseline="0">
                <a:solidFill>
                  <a:srgbClr val="000000"/>
                </a:solidFill>
                <a:uFillTx/>
                <a:latin typeface="Comic Sans MS" pitchFamily="66"/>
              </a:rPr>
              <a:t>Fasting</a:t>
            </a:r>
            <a:endParaRPr lang="en-GB" sz="1100" b="1" i="0" u="none" strike="noStrike" kern="1200" cap="none" spc="0" baseline="0">
              <a:solidFill>
                <a:srgbClr val="000000"/>
              </a:solidFill>
              <a:uFillTx/>
              <a:latin typeface="Comic Sans MS" pitchFamily="66"/>
            </a:endParaRPr>
          </a:p>
        </p:txBody>
      </p:sp>
      <p:graphicFrame>
        <p:nvGraphicFramePr>
          <p:cNvPr id="5" name="Table 6">
            <a:extLst>
              <a:ext uri="{FF2B5EF4-FFF2-40B4-BE49-F238E27FC236}">
                <a16:creationId xmlns:a16="http://schemas.microsoft.com/office/drawing/2014/main" id="{52FA4EB1-C402-4B33-A705-F24D1D5D4F09}"/>
              </a:ext>
            </a:extLst>
          </p:cNvPr>
          <p:cNvGraphicFramePr>
            <a:graphicFrameLocks noGrp="1"/>
          </p:cNvGraphicFramePr>
          <p:nvPr/>
        </p:nvGraphicFramePr>
        <p:xfrm>
          <a:off x="166247" y="1551489"/>
          <a:ext cx="6525487" cy="4111371"/>
        </p:xfrm>
        <a:graphic>
          <a:graphicData uri="http://schemas.openxmlformats.org/drawingml/2006/table">
            <a:tbl>
              <a:tblPr firstRow="1" bandRow="1">
                <a:effectLst/>
                <a:tableStyleId>{5C22544A-7EE6-4342-B048-85BDC9FD1C3A}</a:tableStyleId>
              </a:tblPr>
              <a:tblGrid>
                <a:gridCol w="1305095">
                  <a:extLst>
                    <a:ext uri="{9D8B030D-6E8A-4147-A177-3AD203B41FA5}">
                      <a16:colId xmlns:a16="http://schemas.microsoft.com/office/drawing/2014/main" val="3984460022"/>
                    </a:ext>
                  </a:extLst>
                </a:gridCol>
                <a:gridCol w="1305095">
                  <a:extLst>
                    <a:ext uri="{9D8B030D-6E8A-4147-A177-3AD203B41FA5}">
                      <a16:colId xmlns:a16="http://schemas.microsoft.com/office/drawing/2014/main" val="1541422234"/>
                    </a:ext>
                  </a:extLst>
                </a:gridCol>
                <a:gridCol w="1305095">
                  <a:extLst>
                    <a:ext uri="{9D8B030D-6E8A-4147-A177-3AD203B41FA5}">
                      <a16:colId xmlns:a16="http://schemas.microsoft.com/office/drawing/2014/main" val="608397662"/>
                    </a:ext>
                  </a:extLst>
                </a:gridCol>
                <a:gridCol w="1305095">
                  <a:extLst>
                    <a:ext uri="{9D8B030D-6E8A-4147-A177-3AD203B41FA5}">
                      <a16:colId xmlns:a16="http://schemas.microsoft.com/office/drawing/2014/main" val="2592122723"/>
                    </a:ext>
                  </a:extLst>
                </a:gridCol>
                <a:gridCol w="1305095">
                  <a:extLst>
                    <a:ext uri="{9D8B030D-6E8A-4147-A177-3AD203B41FA5}">
                      <a16:colId xmlns:a16="http://schemas.microsoft.com/office/drawing/2014/main" val="1195352950"/>
                    </a:ext>
                  </a:extLst>
                </a:gridCol>
              </a:tblGrid>
              <a:tr h="2587715">
                <a:tc>
                  <a:txBody>
                    <a:bodyPr/>
                    <a:lstStyle/>
                    <a:p>
                      <a:pPr lvl="0" algn="ctr"/>
                      <a:r>
                        <a:rPr lang="en-GB" sz="1200" b="0" u="none">
                          <a:solidFill>
                            <a:srgbClr val="000000"/>
                          </a:solidFill>
                          <a:latin typeface="Comic Sans MS" pitchFamily="66"/>
                        </a:rPr>
                        <a:t>What is Ramadan known as? Why? </a:t>
                      </a: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none">
                          <a:solidFill>
                            <a:srgbClr val="000000"/>
                          </a:solidFill>
                          <a:latin typeface="Comic Sans MS" pitchFamily="66"/>
                        </a:rPr>
                        <a:t>What do Muslims do?</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none">
                          <a:solidFill>
                            <a:srgbClr val="000000"/>
                          </a:solidFill>
                          <a:latin typeface="Comic Sans MS" pitchFamily="66"/>
                        </a:rPr>
                        <a:t>Where can the command be found? </a:t>
                      </a: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r>
                        <a:rPr lang="en-GB" sz="1200" b="0" u="none">
                          <a:solidFill>
                            <a:srgbClr val="000000"/>
                          </a:solidFill>
                          <a:latin typeface="Comic Sans MS" pitchFamily="66"/>
                        </a:rPr>
                        <a:t>When did fasting begin?</a:t>
                      </a: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none">
                          <a:solidFill>
                            <a:srgbClr val="000000"/>
                          </a:solidFill>
                          <a:latin typeface="Comic Sans MS" pitchFamily="66"/>
                        </a:rPr>
                        <a:t>What else are Muslims not allowed to do?</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none">
                          <a:solidFill>
                            <a:srgbClr val="000000"/>
                          </a:solidFill>
                          <a:latin typeface="Comic Sans MS" pitchFamily="66"/>
                        </a:rPr>
                        <a:t>Why is it difficult for Muslims who live in non-Muslim countries?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8326843"/>
                  </a:ext>
                </a:extLst>
              </a:tr>
              <a:tr h="1523655">
                <a:tc gridSpan="5">
                  <a:txBody>
                    <a:bodyPr/>
                    <a:lstStyle/>
                    <a:p>
                      <a:pPr lvl="0" algn="ctr"/>
                      <a:r>
                        <a:rPr lang="en-GB" sz="1200" b="0" u="none">
                          <a:solidFill>
                            <a:srgbClr val="000000"/>
                          </a:solidFill>
                          <a:latin typeface="Comic Sans MS" pitchFamily="66"/>
                        </a:rPr>
                        <a:t>What do Muslims focus on during Ramadan?</a:t>
                      </a: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1811998"/>
                  </a:ext>
                </a:extLst>
              </a:tr>
            </a:tbl>
          </a:graphicData>
        </a:graphic>
      </p:graphicFrame>
      <p:sp>
        <p:nvSpPr>
          <p:cNvPr id="6" name="Rounded Rectangle 7">
            <a:extLst>
              <a:ext uri="{FF2B5EF4-FFF2-40B4-BE49-F238E27FC236}">
                <a16:creationId xmlns:a16="http://schemas.microsoft.com/office/drawing/2014/main" id="{3D4D16EE-DDFC-43E5-95B2-FD10C25B368C}"/>
              </a:ext>
            </a:extLst>
          </p:cNvPr>
          <p:cNvSpPr/>
          <p:nvPr/>
        </p:nvSpPr>
        <p:spPr>
          <a:xfrm>
            <a:off x="166256" y="1224619"/>
            <a:ext cx="6525487" cy="318165"/>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Task D: Complete the question on fasting using P38-39</a:t>
            </a:r>
          </a:p>
        </p:txBody>
      </p:sp>
      <p:sp>
        <p:nvSpPr>
          <p:cNvPr id="7" name="Oval 9">
            <a:extLst>
              <a:ext uri="{FF2B5EF4-FFF2-40B4-BE49-F238E27FC236}">
                <a16:creationId xmlns:a16="http://schemas.microsoft.com/office/drawing/2014/main" id="{41F8EFBA-CFD0-4377-A642-AE47B697C8BE}"/>
              </a:ext>
            </a:extLst>
          </p:cNvPr>
          <p:cNvSpPr/>
          <p:nvPr/>
        </p:nvSpPr>
        <p:spPr>
          <a:xfrm>
            <a:off x="2536106" y="7188482"/>
            <a:ext cx="1785777" cy="11660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Task E: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Mind map</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Who does not need to fast and why?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7F86372-910D-4775-ABD0-88CB45F2753A}"/>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15</a:t>
            </a:r>
          </a:p>
        </p:txBody>
      </p:sp>
      <p:sp>
        <p:nvSpPr>
          <p:cNvPr id="3" name="Rectangle 4">
            <a:extLst>
              <a:ext uri="{FF2B5EF4-FFF2-40B4-BE49-F238E27FC236}">
                <a16:creationId xmlns:a16="http://schemas.microsoft.com/office/drawing/2014/main" id="{6B919959-950D-40E9-9D42-0FBF0A318382}"/>
              </a:ext>
            </a:extLst>
          </p:cNvPr>
          <p:cNvSpPr/>
          <p:nvPr/>
        </p:nvSpPr>
        <p:spPr>
          <a:xfrm>
            <a:off x="166256" y="135623"/>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2.4 Sawm: fasting during Ramadan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P38-39 of the Islam Textbook</a:t>
            </a:r>
            <a:endParaRPr lang="en-GB" sz="1100" b="0" i="0" u="none" strike="noStrike" kern="0" cap="none" spc="0" baseline="0">
              <a:solidFill>
                <a:srgbClr val="000000"/>
              </a:solidFill>
              <a:uFillTx/>
              <a:latin typeface="Comic Sans MS" pitchFamily="66"/>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origins, duties, benefits and exceptions to fasting during Ramadan.</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why the Night of Power is important</a:t>
            </a:r>
          </a:p>
        </p:txBody>
      </p:sp>
      <p:sp>
        <p:nvSpPr>
          <p:cNvPr id="4" name="Rectangle 5">
            <a:extLst>
              <a:ext uri="{FF2B5EF4-FFF2-40B4-BE49-F238E27FC236}">
                <a16:creationId xmlns:a16="http://schemas.microsoft.com/office/drawing/2014/main" id="{9CF6418E-98D7-4384-8C25-481D8B39EF82}"/>
              </a:ext>
            </a:extLst>
          </p:cNvPr>
          <p:cNvSpPr/>
          <p:nvPr/>
        </p:nvSpPr>
        <p:spPr>
          <a:xfrm>
            <a:off x="166256" y="905063"/>
            <a:ext cx="6525487" cy="26160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F: Explain what the quote teaches Muslims about who needs to/does need to fast</a:t>
            </a:r>
            <a:endParaRPr lang="en-GB" sz="1100" b="0" i="1" u="none" strike="noStrike" kern="0" cap="none" spc="0" baseline="0">
              <a:solidFill>
                <a:srgbClr val="000000"/>
              </a:solidFill>
              <a:uFillTx/>
              <a:latin typeface="Comic Sans MS" pitchFamily="66"/>
            </a:endParaRPr>
          </a:p>
        </p:txBody>
      </p:sp>
      <p:sp>
        <p:nvSpPr>
          <p:cNvPr id="5" name="Rounded Rectangle 6">
            <a:extLst>
              <a:ext uri="{FF2B5EF4-FFF2-40B4-BE49-F238E27FC236}">
                <a16:creationId xmlns:a16="http://schemas.microsoft.com/office/drawing/2014/main" id="{6FD4456F-D4FE-40DC-931F-AC41950188C7}"/>
              </a:ext>
            </a:extLst>
          </p:cNvPr>
          <p:cNvSpPr/>
          <p:nvPr/>
        </p:nvSpPr>
        <p:spPr>
          <a:xfrm>
            <a:off x="198342" y="1359566"/>
            <a:ext cx="3230657" cy="152400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omic Sans MS" pitchFamily="66"/>
              </a:rPr>
              <a:t>“It was the month of Ramadan that the Qur’an was revealed as guidance for mankind… So any one of you who is present that month should fast, </a:t>
            </a:r>
            <a:r>
              <a:rPr lang="en-GB" sz="1200" b="0" i="0" u="none" strike="noStrike" kern="1200" cap="none" spc="0" baseline="0">
                <a:solidFill>
                  <a:srgbClr val="000000"/>
                </a:solidFill>
                <a:uFillTx/>
                <a:latin typeface="Comic Sans MS" pitchFamily="66"/>
              </a:rPr>
              <a:t>and anyone who is ill or on a journey should make up for the lost days by fasting on other days later.”</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Qur’an 2:18</a:t>
            </a:r>
          </a:p>
        </p:txBody>
      </p:sp>
      <p:sp>
        <p:nvSpPr>
          <p:cNvPr id="6" name="Rounded Rectangle 7">
            <a:extLst>
              <a:ext uri="{FF2B5EF4-FFF2-40B4-BE49-F238E27FC236}">
                <a16:creationId xmlns:a16="http://schemas.microsoft.com/office/drawing/2014/main" id="{842196E0-C8F1-49BE-A2BC-3EEE280A3069}"/>
              </a:ext>
            </a:extLst>
          </p:cNvPr>
          <p:cNvSpPr/>
          <p:nvPr/>
        </p:nvSpPr>
        <p:spPr>
          <a:xfrm>
            <a:off x="166256" y="3044375"/>
            <a:ext cx="6525487" cy="1400147"/>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Charity</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Feeling hunger is a positive reminder that the poor feel that way all the times if they have no money.</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This inspires Muslims to find ways to help the poor.</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This may include inviting the poor to share their meal that break the fast at sunset.</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Many Muslims choose to pay Zakah during Ramadan.</a:t>
            </a:r>
          </a:p>
        </p:txBody>
      </p:sp>
      <p:sp>
        <p:nvSpPr>
          <p:cNvPr id="7" name="Rounded Rectangle 7">
            <a:extLst>
              <a:ext uri="{FF2B5EF4-FFF2-40B4-BE49-F238E27FC236}">
                <a16:creationId xmlns:a16="http://schemas.microsoft.com/office/drawing/2014/main" id="{909E1775-0D93-4D09-A890-004C3E6D914C}"/>
              </a:ext>
            </a:extLst>
          </p:cNvPr>
          <p:cNvSpPr/>
          <p:nvPr/>
        </p:nvSpPr>
        <p:spPr>
          <a:xfrm>
            <a:off x="166256" y="4571286"/>
            <a:ext cx="6525487" cy="1293501"/>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The Night of Power</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The  Night of Power is an important festival that marks the beginning of God’s revelation to Muhammad.</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The exact date this happened is not agreed on, but it is believed to be one of the odd-numbered dates in the second half of Ramadan.</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The first verses of the Qur’an were revealed to Muhammad this night by the angel Jibril.</a:t>
            </a:r>
          </a:p>
        </p:txBody>
      </p:sp>
      <p:sp>
        <p:nvSpPr>
          <p:cNvPr id="8" name="Rectangle 9">
            <a:extLst>
              <a:ext uri="{FF2B5EF4-FFF2-40B4-BE49-F238E27FC236}">
                <a16:creationId xmlns:a16="http://schemas.microsoft.com/office/drawing/2014/main" id="{424676E4-5D01-4BAC-9C2C-078339631BE8}"/>
              </a:ext>
            </a:extLst>
          </p:cNvPr>
          <p:cNvSpPr/>
          <p:nvPr/>
        </p:nvSpPr>
        <p:spPr>
          <a:xfrm>
            <a:off x="166256" y="5981190"/>
            <a:ext cx="6525487" cy="46166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Video to help you understand the night of power:</a:t>
            </a:r>
          </a:p>
          <a:p>
            <a:pPr marL="171450" marR="0" lvl="0" indent="-1714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hlinkClick r:id="rId2"/>
              </a:rPr>
              <a:t>https://www.youtube.com/watch?v=QcSB-F1PJpY</a:t>
            </a:r>
            <a:r>
              <a:rPr lang="en-GB" sz="1200" b="0" i="0" u="none" strike="noStrike" kern="1200" cap="none" spc="0" baseline="0">
                <a:solidFill>
                  <a:srgbClr val="000000"/>
                </a:solidFill>
                <a:uFillTx/>
                <a:latin typeface="Comic Sans MS" pitchFamily="66"/>
              </a:rPr>
              <a:t> </a:t>
            </a:r>
          </a:p>
        </p:txBody>
      </p:sp>
      <p:sp>
        <p:nvSpPr>
          <p:cNvPr id="9" name="Rounded Rectangle 6">
            <a:extLst>
              <a:ext uri="{FF2B5EF4-FFF2-40B4-BE49-F238E27FC236}">
                <a16:creationId xmlns:a16="http://schemas.microsoft.com/office/drawing/2014/main" id="{026FA0AC-5C66-4C65-B423-678FF92EC176}"/>
              </a:ext>
            </a:extLst>
          </p:cNvPr>
          <p:cNvSpPr/>
          <p:nvPr/>
        </p:nvSpPr>
        <p:spPr>
          <a:xfrm>
            <a:off x="166256" y="7127391"/>
            <a:ext cx="3262743" cy="1458129"/>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“Read! In the name of your Lord who created: He created man from a clinging form [a blood clot]. Read! Your Lord is the Most Bountiful One who taught by [means of] the pen, who taught man what he did not know.” </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Qur’an 96:1-5</a:t>
            </a:r>
          </a:p>
        </p:txBody>
      </p:sp>
      <p:sp>
        <p:nvSpPr>
          <p:cNvPr id="10" name="Rectangle 11">
            <a:extLst>
              <a:ext uri="{FF2B5EF4-FFF2-40B4-BE49-F238E27FC236}">
                <a16:creationId xmlns:a16="http://schemas.microsoft.com/office/drawing/2014/main" id="{BAF141A6-CE22-465B-94A6-79CAF60957E5}"/>
              </a:ext>
            </a:extLst>
          </p:cNvPr>
          <p:cNvSpPr/>
          <p:nvPr/>
        </p:nvSpPr>
        <p:spPr>
          <a:xfrm>
            <a:off x="166256" y="6654317"/>
            <a:ext cx="6525487" cy="26160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G: Explain what the quote teaches Muslims about the night of Power</a:t>
            </a:r>
            <a:endParaRPr lang="en-GB" sz="1100" b="0" i="1" u="none" strike="noStrike" kern="0" cap="none" spc="0" baseline="0">
              <a:solidFill>
                <a:srgbClr val="000000"/>
              </a:solidFill>
              <a:uFillTx/>
              <a:latin typeface="Comic Sans MS" pitchFamily="66"/>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95DF2AC8-81BE-405F-A9AD-EE0D8DDD53A1}"/>
              </a:ext>
            </a:extLst>
          </p:cNvPr>
          <p:cNvSpPr/>
          <p:nvPr/>
        </p:nvSpPr>
        <p:spPr>
          <a:xfrm>
            <a:off x="175381" y="6031894"/>
            <a:ext cx="6525487" cy="3566150"/>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5 Marker - </a:t>
            </a:r>
            <a:r>
              <a:rPr lang="en-US" sz="1200" b="0" i="0" u="sng" strike="noStrike" kern="1200" cap="none" spc="0" baseline="0">
                <a:solidFill>
                  <a:srgbClr val="000000"/>
                </a:solidFill>
                <a:uFillTx/>
                <a:latin typeface="Comic Sans MS"/>
                <a:cs typeface="Comic Sans MS"/>
              </a:rPr>
              <a:t>Explain two reasons why the Night of Power is important to Muslims</a:t>
            </a:r>
            <a:r>
              <a:rPr lang="en-US" sz="1200" b="0" i="0" u="none" strike="noStrike" kern="1200" cap="none" spc="0" baseline="0">
                <a:solidFill>
                  <a:srgbClr val="000000"/>
                </a:solidFill>
                <a:uFillTx/>
                <a:latin typeface="Comic Sans MS"/>
                <a:cs typeface="Comic Sans MS"/>
              </a:rPr>
              <a:t>.</a:t>
            </a:r>
            <a:endParaRPr lang="en-US" sz="1200" b="0" i="0" u="sng" strike="noStrike" kern="1200" cap="none" spc="0" baseline="0">
              <a:solidFill>
                <a:srgbClr val="000000"/>
              </a:solidFill>
              <a:uFillTx/>
              <a:latin typeface="Comic Sans MS"/>
              <a:cs typeface="Comic Sans M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a:solidFill>
                  <a:srgbClr val="000000"/>
                </a:solidFill>
                <a:uFillTx/>
                <a:latin typeface="Comic Sans MS" pitchFamily="66"/>
              </a:rPr>
              <a:t>Refer to a religious source/ quote in your answer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3" name="Rectangle 3">
            <a:extLst>
              <a:ext uri="{FF2B5EF4-FFF2-40B4-BE49-F238E27FC236}">
                <a16:creationId xmlns:a16="http://schemas.microsoft.com/office/drawing/2014/main" id="{5DBEA2E5-1A1A-479C-B008-8720586893E2}"/>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16</a:t>
            </a:r>
          </a:p>
        </p:txBody>
      </p:sp>
      <p:sp>
        <p:nvSpPr>
          <p:cNvPr id="4" name="Rectangle 4">
            <a:extLst>
              <a:ext uri="{FF2B5EF4-FFF2-40B4-BE49-F238E27FC236}">
                <a16:creationId xmlns:a16="http://schemas.microsoft.com/office/drawing/2014/main" id="{3DBFAC62-F6B3-4D3B-889E-FD32D461FEFA}"/>
              </a:ext>
            </a:extLst>
          </p:cNvPr>
          <p:cNvSpPr/>
          <p:nvPr/>
        </p:nvSpPr>
        <p:spPr>
          <a:xfrm>
            <a:off x="166256" y="135623"/>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2.4 Sawm: fasting during Ramadan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P38-39 of the Islam Textbook</a:t>
            </a:r>
            <a:endParaRPr lang="en-GB" sz="1100" b="0" i="0" u="none" strike="noStrike" kern="0" cap="none" spc="0" baseline="0">
              <a:solidFill>
                <a:srgbClr val="000000"/>
              </a:solidFill>
              <a:uFillTx/>
              <a:latin typeface="Comic Sans MS" pitchFamily="66"/>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origins, duties, benefits and exceptions to fasting during Ramadan.</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why the Night of Power is important</a:t>
            </a:r>
          </a:p>
        </p:txBody>
      </p:sp>
      <p:sp>
        <p:nvSpPr>
          <p:cNvPr id="5" name="Rectangle 5">
            <a:extLst>
              <a:ext uri="{FF2B5EF4-FFF2-40B4-BE49-F238E27FC236}">
                <a16:creationId xmlns:a16="http://schemas.microsoft.com/office/drawing/2014/main" id="{3140AE54-534B-45A9-A370-49E628D0CDCB}"/>
              </a:ext>
            </a:extLst>
          </p:cNvPr>
          <p:cNvSpPr/>
          <p:nvPr/>
        </p:nvSpPr>
        <p:spPr>
          <a:xfrm>
            <a:off x="166256" y="905063"/>
            <a:ext cx="6525487" cy="26160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H: Explain what the quote show about the Night of Power’s importance </a:t>
            </a:r>
            <a:endParaRPr lang="en-GB" sz="1100" b="0" i="1" u="none" strike="noStrike" kern="0" cap="none" spc="0" baseline="0">
              <a:solidFill>
                <a:srgbClr val="000000"/>
              </a:solidFill>
              <a:uFillTx/>
              <a:latin typeface="Comic Sans MS" pitchFamily="66"/>
            </a:endParaRPr>
          </a:p>
        </p:txBody>
      </p:sp>
      <p:sp>
        <p:nvSpPr>
          <p:cNvPr id="6" name="Rounded Rectangle 6">
            <a:extLst>
              <a:ext uri="{FF2B5EF4-FFF2-40B4-BE49-F238E27FC236}">
                <a16:creationId xmlns:a16="http://schemas.microsoft.com/office/drawing/2014/main" id="{CBBB4AE0-1349-4B74-8D35-DF493222EEB2}"/>
              </a:ext>
            </a:extLst>
          </p:cNvPr>
          <p:cNvSpPr/>
          <p:nvPr/>
        </p:nvSpPr>
        <p:spPr>
          <a:xfrm>
            <a:off x="175381" y="1343719"/>
            <a:ext cx="2602117" cy="1184788"/>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“What will explain to you what that Night of Glory is? The Night of Glory is better than a thousand months.”</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Qur’an 97:2-3</a:t>
            </a:r>
          </a:p>
        </p:txBody>
      </p:sp>
      <p:sp>
        <p:nvSpPr>
          <p:cNvPr id="7" name="Rounded Rectangle 6">
            <a:extLst>
              <a:ext uri="{FF2B5EF4-FFF2-40B4-BE49-F238E27FC236}">
                <a16:creationId xmlns:a16="http://schemas.microsoft.com/office/drawing/2014/main" id="{E314F1FE-BEED-4B2C-89DD-31086E5B865D}"/>
              </a:ext>
            </a:extLst>
          </p:cNvPr>
          <p:cNvSpPr/>
          <p:nvPr/>
        </p:nvSpPr>
        <p:spPr>
          <a:xfrm>
            <a:off x="175381" y="2641390"/>
            <a:ext cx="6401878" cy="631201"/>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Muslims will try to keep awake throughout the night on each of the possible dates, devoting themselves to prayers and studying the Qur’an.</a:t>
            </a:r>
          </a:p>
        </p:txBody>
      </p:sp>
      <p:sp>
        <p:nvSpPr>
          <p:cNvPr id="8" name="Rounded Rectangle 7">
            <a:extLst>
              <a:ext uri="{FF2B5EF4-FFF2-40B4-BE49-F238E27FC236}">
                <a16:creationId xmlns:a16="http://schemas.microsoft.com/office/drawing/2014/main" id="{F077A6D2-63EE-4DC1-A803-D1C4A031CD47}"/>
              </a:ext>
            </a:extLst>
          </p:cNvPr>
          <p:cNvSpPr/>
          <p:nvPr/>
        </p:nvSpPr>
        <p:spPr>
          <a:xfrm>
            <a:off x="157130" y="3385465"/>
            <a:ext cx="6525487" cy="2550115"/>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4 Marker - </a:t>
            </a:r>
            <a:r>
              <a:rPr lang="en-US" sz="1200" b="0" i="0" u="sng" strike="noStrike" kern="1200" cap="none" spc="0" baseline="0">
                <a:solidFill>
                  <a:srgbClr val="000000"/>
                </a:solidFill>
                <a:uFillTx/>
                <a:latin typeface="Comic Sans MS"/>
                <a:cs typeface="Comic Sans MS"/>
              </a:rPr>
              <a:t>Explain two ways that sawm influences Muslims today.</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7D42B66F-B54F-4283-8362-00EC73676B7E}"/>
              </a:ext>
            </a:extLst>
          </p:cNvPr>
          <p:cNvSpPr/>
          <p:nvPr/>
        </p:nvSpPr>
        <p:spPr>
          <a:xfrm>
            <a:off x="166256" y="3896962"/>
            <a:ext cx="6525487" cy="5860170"/>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12 Marker- </a:t>
            </a:r>
            <a:r>
              <a:rPr lang="en-US" sz="1200" b="0" i="0" u="none" strike="noStrike" kern="1200" cap="none" spc="0" baseline="0">
                <a:solidFill>
                  <a:srgbClr val="000000"/>
                </a:solidFill>
                <a:uFillTx/>
                <a:latin typeface="Comic Sans MS"/>
                <a:cs typeface="Comic Sans MS"/>
              </a:rPr>
              <a:t>“It is easier to observe Ramadan in a Muslim country than it is in the UK.” </a:t>
            </a:r>
            <a:endParaRPr lang="en-US" sz="1200" b="0" i="0" u="sng" strike="noStrike" kern="1200" cap="none" spc="0" baseline="0">
              <a:solidFill>
                <a:srgbClr val="000000"/>
              </a:solidFill>
              <a:uFillTx/>
              <a:latin typeface="Comic Sans MS"/>
              <a:cs typeface="Comic Sans MS"/>
            </a:endParaRP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3" name="Rectangle 3">
            <a:extLst>
              <a:ext uri="{FF2B5EF4-FFF2-40B4-BE49-F238E27FC236}">
                <a16:creationId xmlns:a16="http://schemas.microsoft.com/office/drawing/2014/main" id="{B9C9663B-5BF9-4388-A42F-9E7BAD05B782}"/>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17</a:t>
            </a:r>
          </a:p>
        </p:txBody>
      </p:sp>
      <p:sp>
        <p:nvSpPr>
          <p:cNvPr id="4" name="Rectangle 4">
            <a:extLst>
              <a:ext uri="{FF2B5EF4-FFF2-40B4-BE49-F238E27FC236}">
                <a16:creationId xmlns:a16="http://schemas.microsoft.com/office/drawing/2014/main" id="{AF6900B4-17F2-416B-87EB-24816DFD85FB}"/>
              </a:ext>
            </a:extLst>
          </p:cNvPr>
          <p:cNvSpPr/>
          <p:nvPr/>
        </p:nvSpPr>
        <p:spPr>
          <a:xfrm>
            <a:off x="166256" y="135623"/>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2.4 Sawm: fasting during Ramadan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P38-39 of the Islam Textbook</a:t>
            </a:r>
            <a:endParaRPr lang="en-GB" sz="1100" b="0" i="0" u="none" strike="noStrike" kern="0" cap="none" spc="0" baseline="0">
              <a:solidFill>
                <a:srgbClr val="000000"/>
              </a:solidFill>
              <a:uFillTx/>
              <a:latin typeface="Comic Sans MS" pitchFamily="66"/>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origins, duties, benefits and exceptions to fasting during Ramadan.</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why the Night of Power is important</a:t>
            </a:r>
          </a:p>
        </p:txBody>
      </p:sp>
      <p:graphicFrame>
        <p:nvGraphicFramePr>
          <p:cNvPr id="5" name="Table 8">
            <a:extLst>
              <a:ext uri="{FF2B5EF4-FFF2-40B4-BE49-F238E27FC236}">
                <a16:creationId xmlns:a16="http://schemas.microsoft.com/office/drawing/2014/main" id="{D288EAE5-2D61-478B-A280-276C7AFE5E69}"/>
              </a:ext>
            </a:extLst>
          </p:cNvPr>
          <p:cNvGraphicFramePr>
            <a:graphicFrameLocks noGrp="1"/>
          </p:cNvGraphicFramePr>
          <p:nvPr/>
        </p:nvGraphicFramePr>
        <p:xfrm>
          <a:off x="166256" y="905063"/>
          <a:ext cx="6525487" cy="2882472"/>
        </p:xfrm>
        <a:graphic>
          <a:graphicData uri="http://schemas.openxmlformats.org/drawingml/2006/table">
            <a:tbl>
              <a:tblPr firstRow="1" bandRow="1">
                <a:effectLst/>
                <a:tableStyleId>{5C22544A-7EE6-4342-B048-85BDC9FD1C3A}</a:tableStyleId>
              </a:tblPr>
              <a:tblGrid>
                <a:gridCol w="3262743">
                  <a:extLst>
                    <a:ext uri="{9D8B030D-6E8A-4147-A177-3AD203B41FA5}">
                      <a16:colId xmlns:a16="http://schemas.microsoft.com/office/drawing/2014/main" val="3237328490"/>
                    </a:ext>
                  </a:extLst>
                </a:gridCol>
                <a:gridCol w="3262743">
                  <a:extLst>
                    <a:ext uri="{9D8B030D-6E8A-4147-A177-3AD203B41FA5}">
                      <a16:colId xmlns:a16="http://schemas.microsoft.com/office/drawing/2014/main" val="295870254"/>
                    </a:ext>
                  </a:extLst>
                </a:gridCol>
              </a:tblGrid>
              <a:tr h="266008">
                <a:tc gridSpan="2">
                  <a:txBody>
                    <a:bodyPr/>
                    <a:lstStyle/>
                    <a:p>
                      <a:pPr lvl="0" algn="ctr"/>
                      <a:r>
                        <a:rPr lang="en-GB" sz="1200" b="0">
                          <a:solidFill>
                            <a:srgbClr val="000000"/>
                          </a:solidFill>
                          <a:latin typeface="Comic Sans MS" pitchFamily="66"/>
                        </a:rPr>
                        <a:t>Task: GCSE 12 Marker Plan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4183755055"/>
                  </a:ext>
                </a:extLst>
              </a:tr>
              <a:tr h="505032">
                <a:tc gridSpan="2">
                  <a:txBody>
                    <a:bodyPr/>
                    <a:lstStyle/>
                    <a:p>
                      <a:pPr marL="0" marR="0" lvl="0" indent="0" algn="ctr" defTabSz="685800" rtl="0" fontAlgn="auto" hangingPunct="1">
                        <a:lnSpc>
                          <a:spcPct val="100000"/>
                        </a:lnSpc>
                        <a:spcBef>
                          <a:spcPts val="0"/>
                        </a:spcBef>
                        <a:spcAft>
                          <a:spcPts val="0"/>
                        </a:spcAft>
                        <a:buNone/>
                        <a:tabLst/>
                      </a:pPr>
                      <a:r>
                        <a:rPr lang="en-US" sz="1200">
                          <a:solidFill>
                            <a:srgbClr val="000000"/>
                          </a:solidFill>
                          <a:latin typeface="Comic Sans MS"/>
                          <a:cs typeface="Comic Sans MS"/>
                        </a:rPr>
                        <a:t>“It is easier to observe Ramadan in a Muslim country than it is in the UK.” </a:t>
                      </a:r>
                    </a:p>
                    <a:p>
                      <a:pPr lvl="0" algn="ctr"/>
                      <a:r>
                        <a:rPr lang="en-GB" sz="1200" i="1">
                          <a:solidFill>
                            <a:srgbClr val="000000"/>
                          </a:solidFill>
                          <a:latin typeface="Comic Sans MS" pitchFamily="66"/>
                        </a:rPr>
                        <a:t>Evaluate this statement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304998187"/>
                  </a:ext>
                </a:extLst>
              </a:tr>
              <a:tr h="792007">
                <a:tc>
                  <a:txBody>
                    <a:bodyPr/>
                    <a:lstStyle/>
                    <a:p>
                      <a:pPr lvl="0" algn="l"/>
                      <a:r>
                        <a:rPr lang="en-GB" sz="1200" u="sng">
                          <a:solidFill>
                            <a:srgbClr val="000000"/>
                          </a:solidFill>
                          <a:latin typeface="Comic Sans MS" pitchFamily="66"/>
                        </a:rPr>
                        <a:t>Agree- It </a:t>
                      </a:r>
                      <a:r>
                        <a:rPr lang="en-GB" sz="1200" b="1" u="sng">
                          <a:solidFill>
                            <a:srgbClr val="000000"/>
                          </a:solidFill>
                          <a:latin typeface="Comic Sans MS" pitchFamily="66"/>
                        </a:rPr>
                        <a:t>is</a:t>
                      </a:r>
                      <a:r>
                        <a:rPr lang="en-GB" sz="1200" b="0" u="sng">
                          <a:solidFill>
                            <a:srgbClr val="000000"/>
                          </a:solidFill>
                          <a:latin typeface="Comic Sans MS" pitchFamily="66"/>
                        </a:rPr>
                        <a:t> easier </a:t>
                      </a: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l"/>
                      <a:r>
                        <a:rPr lang="en-GB" sz="1200" u="sng">
                          <a:solidFill>
                            <a:srgbClr val="000000"/>
                          </a:solidFill>
                          <a:latin typeface="Comic Sans MS" pitchFamily="66"/>
                        </a:rPr>
                        <a:t>Disagree- It is not easier/ same difficulty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994418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3FBC4DA-15D1-4DA1-8F96-3CBF88CED184}"/>
              </a:ext>
            </a:extLst>
          </p:cNvPr>
          <p:cNvSpPr/>
          <p:nvPr/>
        </p:nvSpPr>
        <p:spPr>
          <a:xfrm>
            <a:off x="138540" y="207815"/>
            <a:ext cx="6470074" cy="484906"/>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Comic Sans MS" pitchFamily="66"/>
              </a:rPr>
              <a:t>Islam Practices- Work Booklet</a:t>
            </a:r>
          </a:p>
        </p:txBody>
      </p:sp>
      <p:pic>
        <p:nvPicPr>
          <p:cNvPr id="3" name="Picture 5" descr="A picture containing drawing, clock&#10;&#10;Description automatically generated">
            <a:extLst>
              <a:ext uri="{FF2B5EF4-FFF2-40B4-BE49-F238E27FC236}">
                <a16:creationId xmlns:a16="http://schemas.microsoft.com/office/drawing/2014/main" id="{17B383A6-3585-40EE-9014-16C7C19D1BBF}"/>
              </a:ext>
            </a:extLst>
          </p:cNvPr>
          <p:cNvPicPr>
            <a:picLocks noChangeAspect="1"/>
          </p:cNvPicPr>
          <p:nvPr/>
        </p:nvPicPr>
        <p:blipFill>
          <a:blip r:embed="rId3"/>
          <a:stretch>
            <a:fillRect/>
          </a:stretch>
        </p:blipFill>
        <p:spPr>
          <a:xfrm>
            <a:off x="1447796" y="1368737"/>
            <a:ext cx="4204850" cy="3647715"/>
          </a:xfrm>
          <a:prstGeom prst="rect">
            <a:avLst/>
          </a:prstGeom>
          <a:noFill/>
          <a:ln cap="flat">
            <a:noFill/>
          </a:ln>
        </p:spPr>
      </p:pic>
      <p:pic>
        <p:nvPicPr>
          <p:cNvPr id="4" name="Picture 41">
            <a:extLst>
              <a:ext uri="{FF2B5EF4-FFF2-40B4-BE49-F238E27FC236}">
                <a16:creationId xmlns:a16="http://schemas.microsoft.com/office/drawing/2014/main" id="{DC57BCC2-9851-4918-A0FA-A0DD303F10FC}"/>
              </a:ext>
            </a:extLst>
          </p:cNvPr>
          <p:cNvPicPr>
            <a:picLocks noChangeAspect="1"/>
          </p:cNvPicPr>
          <p:nvPr/>
        </p:nvPicPr>
        <p:blipFill>
          <a:blip r:embed="rId4"/>
          <a:stretch>
            <a:fillRect/>
          </a:stretch>
        </p:blipFill>
        <p:spPr>
          <a:xfrm>
            <a:off x="220516" y="6044476"/>
            <a:ext cx="6495467" cy="3653704"/>
          </a:xfrm>
          <a:prstGeom prst="rect">
            <a:avLst/>
          </a:prstGeom>
          <a:noFill/>
          <a:ln cap="flat">
            <a:noFill/>
          </a:ln>
        </p:spPr>
      </p:pic>
      <p:sp>
        <p:nvSpPr>
          <p:cNvPr id="5" name="Rectangle 42">
            <a:extLst>
              <a:ext uri="{FF2B5EF4-FFF2-40B4-BE49-F238E27FC236}">
                <a16:creationId xmlns:a16="http://schemas.microsoft.com/office/drawing/2014/main" id="{4DE91902-C718-4C06-8A18-BC4AFAFDF220}"/>
              </a:ext>
            </a:extLst>
          </p:cNvPr>
          <p:cNvSpPr/>
          <p:nvPr/>
        </p:nvSpPr>
        <p:spPr>
          <a:xfrm>
            <a:off x="259378" y="5461638"/>
            <a:ext cx="6228408" cy="461662"/>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Link to the Textbook on Frog: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hlinkClick r:id="rId5"/>
              </a:rPr>
              <a:t>https://drive.google.com/file/d/14ceomkip0sC2Pf7evtKfweGbevObqKkB/view</a:t>
            </a:r>
            <a:r>
              <a:rPr lang="en-GB" sz="1200" b="0" i="0" u="none" strike="noStrike" kern="1200" cap="none" spc="0" baseline="0">
                <a:solidFill>
                  <a:srgbClr val="000000"/>
                </a:solidFill>
                <a:uFillTx/>
                <a:latin typeface="Comic Sans MS" pitchFamily="66"/>
              </a:rPr>
              <a:t>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A74B143B-598C-4188-BECA-44B80DF29F6A}"/>
              </a:ext>
            </a:extLst>
          </p:cNvPr>
          <p:cNvSpPr/>
          <p:nvPr/>
        </p:nvSpPr>
        <p:spPr>
          <a:xfrm>
            <a:off x="166256" y="148873"/>
            <a:ext cx="6525487" cy="9608259"/>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3" name="Rectangle 3">
            <a:extLst>
              <a:ext uri="{FF2B5EF4-FFF2-40B4-BE49-F238E27FC236}">
                <a16:creationId xmlns:a16="http://schemas.microsoft.com/office/drawing/2014/main" id="{6F4CC76A-2EA2-452C-B1D0-13DEE58658E1}"/>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graphicFrame>
        <p:nvGraphicFramePr>
          <p:cNvPr id="2" name="Table 11">
            <a:extLst>
              <a:ext uri="{FF2B5EF4-FFF2-40B4-BE49-F238E27FC236}">
                <a16:creationId xmlns:a16="http://schemas.microsoft.com/office/drawing/2014/main" id="{5E6B3B8C-5A33-4567-BB4D-2F8E600FF39F}"/>
              </a:ext>
            </a:extLst>
          </p:cNvPr>
          <p:cNvGraphicFramePr>
            <a:graphicFrameLocks noGrp="1"/>
          </p:cNvGraphicFramePr>
          <p:nvPr/>
        </p:nvGraphicFramePr>
        <p:xfrm>
          <a:off x="135623" y="6849980"/>
          <a:ext cx="6556119" cy="2929115"/>
        </p:xfrm>
        <a:graphic>
          <a:graphicData uri="http://schemas.openxmlformats.org/drawingml/2006/table">
            <a:tbl>
              <a:tblPr firstRow="1" bandRow="1">
                <a:effectLst/>
                <a:tableStyleId>{5C22544A-7EE6-4342-B048-85BDC9FD1C3A}</a:tableStyleId>
              </a:tblPr>
              <a:tblGrid>
                <a:gridCol w="3278059">
                  <a:extLst>
                    <a:ext uri="{9D8B030D-6E8A-4147-A177-3AD203B41FA5}">
                      <a16:colId xmlns:a16="http://schemas.microsoft.com/office/drawing/2014/main" val="1692310779"/>
                    </a:ext>
                  </a:extLst>
                </a:gridCol>
                <a:gridCol w="3278059">
                  <a:extLst>
                    <a:ext uri="{9D8B030D-6E8A-4147-A177-3AD203B41FA5}">
                      <a16:colId xmlns:a16="http://schemas.microsoft.com/office/drawing/2014/main" val="2284109572"/>
                    </a:ext>
                  </a:extLst>
                </a:gridCol>
              </a:tblGrid>
              <a:tr h="252356">
                <a:tc gridSpan="2">
                  <a:txBody>
                    <a:bodyPr/>
                    <a:lstStyle/>
                    <a:p>
                      <a:pPr lvl="0" algn="ctr"/>
                      <a:r>
                        <a:rPr lang="en-GB" sz="1200" b="0" u="sng">
                          <a:solidFill>
                            <a:srgbClr val="000000"/>
                          </a:solidFill>
                          <a:latin typeface="Comic Sans MS" pitchFamily="66"/>
                        </a:rPr>
                        <a:t>The Origins of Zakah</a:t>
                      </a:r>
                      <a:endParaRPr lang="en-GB" sz="1200"/>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3678686473"/>
                  </a:ext>
                </a:extLst>
              </a:tr>
              <a:tr h="2654795">
                <a:tc>
                  <a:txBody>
                    <a:bodyPr/>
                    <a:lstStyle/>
                    <a:p>
                      <a:pPr lvl="0" algn="l"/>
                      <a:r>
                        <a:rPr lang="en-GB" sz="1200" b="0" u="none">
                          <a:solidFill>
                            <a:srgbClr val="000000"/>
                          </a:solidFill>
                          <a:latin typeface="Comic Sans MS" pitchFamily="66"/>
                        </a:rPr>
                        <a:t>“They ask you [Prophet] what they should give. Say, ‘Whatever you give should be for your parents, close relatives, orphans, the needy, and travellers. God is aware of whatever good you do.”</a:t>
                      </a:r>
                    </a:p>
                    <a:p>
                      <a:pPr lvl="0" algn="r"/>
                      <a:r>
                        <a:rPr lang="en-GB" sz="1200" b="0" u="none">
                          <a:solidFill>
                            <a:srgbClr val="000000"/>
                          </a:solidFill>
                          <a:latin typeface="Comic Sans MS" pitchFamily="66"/>
                        </a:rPr>
                        <a:t>Qur’an 2:215</a:t>
                      </a:r>
                    </a:p>
                    <a:p>
                      <a:pPr lvl="0" algn="r"/>
                      <a:endParaRPr lang="en-GB" sz="1200" b="0" u="none">
                        <a:solidFill>
                          <a:srgbClr val="000000"/>
                        </a:solidFill>
                        <a:latin typeface="Comic Sans MS" pitchFamily="66"/>
                      </a:endParaRPr>
                    </a:p>
                    <a:p>
                      <a:pPr lvl="0" algn="r"/>
                      <a:endParaRPr lang="en-GB" sz="1200" b="0" u="none">
                        <a:solidFill>
                          <a:srgbClr val="000000"/>
                        </a:solidFill>
                        <a:latin typeface="Comic Sans MS" pitchFamily="66"/>
                      </a:endParaRPr>
                    </a:p>
                    <a:p>
                      <a:pPr lvl="0" algn="r"/>
                      <a:endParaRPr lang="en-GB" sz="1200" b="0" u="none">
                        <a:solidFill>
                          <a:srgbClr val="000000"/>
                        </a:solidFill>
                        <a:latin typeface="Comic Sans MS" pitchFamily="66"/>
                      </a:endParaRPr>
                    </a:p>
                    <a:p>
                      <a:pPr lvl="0" algn="r"/>
                      <a:endParaRPr lang="en-GB" sz="1200" b="0" u="none">
                        <a:solidFill>
                          <a:srgbClr val="000000"/>
                        </a:solidFill>
                        <a:latin typeface="Comic Sans MS" pitchFamily="66"/>
                      </a:endParaRPr>
                    </a:p>
                    <a:p>
                      <a:pPr lvl="0" algn="r"/>
                      <a:endParaRPr lang="en-GB" sz="1200" b="0"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none">
                          <a:solidFill>
                            <a:srgbClr val="000000"/>
                          </a:solidFill>
                          <a:latin typeface="Comic Sans MS" pitchFamily="66"/>
                        </a:rPr>
                        <a:t>How was Zakah worked out?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591880"/>
                  </a:ext>
                </a:extLst>
              </a:tr>
            </a:tbl>
          </a:graphicData>
        </a:graphic>
      </p:graphicFrame>
      <p:sp>
        <p:nvSpPr>
          <p:cNvPr id="3" name="Rectangle 3">
            <a:extLst>
              <a:ext uri="{FF2B5EF4-FFF2-40B4-BE49-F238E27FC236}">
                <a16:creationId xmlns:a16="http://schemas.microsoft.com/office/drawing/2014/main" id="{C3119113-3C4E-4015-969F-620E70D2E042}"/>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19</a:t>
            </a:r>
          </a:p>
        </p:txBody>
      </p:sp>
      <p:sp>
        <p:nvSpPr>
          <p:cNvPr id="4" name="Rectangle 4">
            <a:extLst>
              <a:ext uri="{FF2B5EF4-FFF2-40B4-BE49-F238E27FC236}">
                <a16:creationId xmlns:a16="http://schemas.microsoft.com/office/drawing/2014/main" id="{A166B8C2-6F73-49C6-8A0C-C198C7FD002C}"/>
              </a:ext>
            </a:extLst>
          </p:cNvPr>
          <p:cNvSpPr/>
          <p:nvPr/>
        </p:nvSpPr>
        <p:spPr>
          <a:xfrm>
            <a:off x="166256" y="135623"/>
            <a:ext cx="6525487" cy="938723"/>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2.5 Zakah: almsgiving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P40-41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origins of Zakah.</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how and why Zakah is given, and who benefits from it.</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Shi’a practices of Khums.</a:t>
            </a:r>
          </a:p>
        </p:txBody>
      </p:sp>
      <p:sp>
        <p:nvSpPr>
          <p:cNvPr id="5" name="Rectangle 5">
            <a:extLst>
              <a:ext uri="{FF2B5EF4-FFF2-40B4-BE49-F238E27FC236}">
                <a16:creationId xmlns:a16="http://schemas.microsoft.com/office/drawing/2014/main" id="{7D8BDD8F-9C81-4328-9219-6B9B11E8FE2F}"/>
              </a:ext>
            </a:extLst>
          </p:cNvPr>
          <p:cNvSpPr/>
          <p:nvPr/>
        </p:nvSpPr>
        <p:spPr>
          <a:xfrm>
            <a:off x="166256" y="1068823"/>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A: Key Word Match- Research to help you/ Use the textbook </a:t>
            </a:r>
            <a:endParaRPr lang="en-GB" sz="1100" b="0" i="0" u="none" strike="noStrike" kern="0" cap="none" spc="0" baseline="0">
              <a:solidFill>
                <a:srgbClr val="000000"/>
              </a:solidFill>
              <a:uFillTx/>
              <a:latin typeface="Comic Sans MS" pitchFamily="66"/>
            </a:endParaRPr>
          </a:p>
        </p:txBody>
      </p:sp>
      <p:sp>
        <p:nvSpPr>
          <p:cNvPr id="6" name="Rounded Rectangle 6">
            <a:extLst>
              <a:ext uri="{FF2B5EF4-FFF2-40B4-BE49-F238E27FC236}">
                <a16:creationId xmlns:a16="http://schemas.microsoft.com/office/drawing/2014/main" id="{F53CF8CA-9526-4200-A25F-C2276869126D}"/>
              </a:ext>
            </a:extLst>
          </p:cNvPr>
          <p:cNvSpPr/>
          <p:nvPr/>
        </p:nvSpPr>
        <p:spPr>
          <a:xfrm>
            <a:off x="166256" y="1442996"/>
            <a:ext cx="1870359" cy="1765422"/>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Zakah</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Sadaqah</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Khums</a:t>
            </a:r>
          </a:p>
        </p:txBody>
      </p:sp>
      <p:sp>
        <p:nvSpPr>
          <p:cNvPr id="7" name="Rounded Rectangle 7">
            <a:extLst>
              <a:ext uri="{FF2B5EF4-FFF2-40B4-BE49-F238E27FC236}">
                <a16:creationId xmlns:a16="http://schemas.microsoft.com/office/drawing/2014/main" id="{49DE2795-541E-4DA3-9A2D-BCD5B4D4C8BA}"/>
              </a:ext>
            </a:extLst>
          </p:cNvPr>
          <p:cNvSpPr/>
          <p:nvPr/>
        </p:nvSpPr>
        <p:spPr>
          <a:xfrm>
            <a:off x="2175165" y="1484135"/>
            <a:ext cx="4488871" cy="1724284"/>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Purification of wealth by giving 2.5% of savings each year to the poor.</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A 20% tax paid by Shi’a Muslims on their excess income.</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Good actions or voluntary payments that are undertaken for charitable reasons.</a:t>
            </a:r>
          </a:p>
        </p:txBody>
      </p:sp>
      <p:sp>
        <p:nvSpPr>
          <p:cNvPr id="8" name="Rectangle 9">
            <a:extLst>
              <a:ext uri="{FF2B5EF4-FFF2-40B4-BE49-F238E27FC236}">
                <a16:creationId xmlns:a16="http://schemas.microsoft.com/office/drawing/2014/main" id="{53905836-8624-4D1C-821D-E231CB2A9300}"/>
              </a:ext>
            </a:extLst>
          </p:cNvPr>
          <p:cNvSpPr/>
          <p:nvPr/>
        </p:nvSpPr>
        <p:spPr>
          <a:xfrm>
            <a:off x="135623" y="3338785"/>
            <a:ext cx="6525487" cy="572076"/>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B: Use P40-41 to answer the following questions and explain what the quotes mean.</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1" u="none" strike="noStrike" kern="0" cap="none" spc="0" baseline="0">
                <a:solidFill>
                  <a:srgbClr val="000000"/>
                </a:solidFill>
                <a:uFillTx/>
                <a:latin typeface="Comic Sans MS" pitchFamily="66"/>
              </a:rPr>
              <a:t>Follow the subheadings to help you understand what you are answering</a:t>
            </a:r>
          </a:p>
        </p:txBody>
      </p:sp>
      <p:graphicFrame>
        <p:nvGraphicFramePr>
          <p:cNvPr id="9" name="Table 10">
            <a:extLst>
              <a:ext uri="{FF2B5EF4-FFF2-40B4-BE49-F238E27FC236}">
                <a16:creationId xmlns:a16="http://schemas.microsoft.com/office/drawing/2014/main" id="{D39FF3B3-A580-4659-A648-C08CFE339A5F}"/>
              </a:ext>
            </a:extLst>
          </p:cNvPr>
          <p:cNvGraphicFramePr>
            <a:graphicFrameLocks noGrp="1"/>
          </p:cNvGraphicFramePr>
          <p:nvPr/>
        </p:nvGraphicFramePr>
        <p:xfrm>
          <a:off x="135623" y="3910870"/>
          <a:ext cx="6525487" cy="2939110"/>
        </p:xfrm>
        <a:graphic>
          <a:graphicData uri="http://schemas.openxmlformats.org/drawingml/2006/table">
            <a:tbl>
              <a:tblPr firstRow="1" bandRow="1">
                <a:effectLst/>
                <a:tableStyleId>{5C22544A-7EE6-4342-B048-85BDC9FD1C3A}</a:tableStyleId>
              </a:tblPr>
              <a:tblGrid>
                <a:gridCol w="2175165">
                  <a:extLst>
                    <a:ext uri="{9D8B030D-6E8A-4147-A177-3AD203B41FA5}">
                      <a16:colId xmlns:a16="http://schemas.microsoft.com/office/drawing/2014/main" val="3715068309"/>
                    </a:ext>
                  </a:extLst>
                </a:gridCol>
                <a:gridCol w="2175165">
                  <a:extLst>
                    <a:ext uri="{9D8B030D-6E8A-4147-A177-3AD203B41FA5}">
                      <a16:colId xmlns:a16="http://schemas.microsoft.com/office/drawing/2014/main" val="1156348854"/>
                    </a:ext>
                  </a:extLst>
                </a:gridCol>
                <a:gridCol w="2175165">
                  <a:extLst>
                    <a:ext uri="{9D8B030D-6E8A-4147-A177-3AD203B41FA5}">
                      <a16:colId xmlns:a16="http://schemas.microsoft.com/office/drawing/2014/main" val="1901452646"/>
                    </a:ext>
                  </a:extLst>
                </a:gridCol>
              </a:tblGrid>
              <a:tr h="305766">
                <a:tc gridSpan="3">
                  <a:txBody>
                    <a:bodyPr/>
                    <a:lstStyle/>
                    <a:p>
                      <a:pPr lvl="0" algn="ctr"/>
                      <a:r>
                        <a:rPr lang="en-GB" sz="1200" b="0" u="sng">
                          <a:solidFill>
                            <a:srgbClr val="000000"/>
                          </a:solidFill>
                          <a:latin typeface="Comic Sans MS" pitchFamily="66"/>
                        </a:rPr>
                        <a:t>What is Zakah?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64276567"/>
                  </a:ext>
                </a:extLst>
              </a:tr>
              <a:tr h="2633353">
                <a:tc>
                  <a:txBody>
                    <a:bodyPr/>
                    <a:lstStyle/>
                    <a:p>
                      <a:pPr lvl="0" algn="ctr"/>
                      <a:r>
                        <a:rPr lang="en-GB" sz="1200" b="0" u="none">
                          <a:solidFill>
                            <a:srgbClr val="000000"/>
                          </a:solidFill>
                          <a:latin typeface="Comic Sans MS" pitchFamily="66"/>
                        </a:rPr>
                        <a:t>What is Zakah? When will Muslims give it?</a:t>
                      </a: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none">
                          <a:solidFill>
                            <a:srgbClr val="000000"/>
                          </a:solidFill>
                          <a:latin typeface="Comic Sans MS" pitchFamily="66"/>
                        </a:rPr>
                        <a:t>What are Muslims acknowledging by giving Zakah?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none">
                          <a:solidFill>
                            <a:srgbClr val="000000"/>
                          </a:solidFill>
                          <a:latin typeface="Comic Sans MS" pitchFamily="66"/>
                        </a:rPr>
                        <a:t>What does Zakah mean?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885353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4E22659-5FAD-4152-BA88-498448989C95}"/>
              </a:ext>
            </a:extLst>
          </p:cNvPr>
          <p:cNvSpPr/>
          <p:nvPr/>
        </p:nvSpPr>
        <p:spPr>
          <a:xfrm>
            <a:off x="166256" y="135623"/>
            <a:ext cx="6525487" cy="938723"/>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2.5 Zakah: almsgiving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P40-41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origins of Zakah.</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how and why Zakah is given, and who benefits from it.</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Shi’a practices of Khums.</a:t>
            </a:r>
          </a:p>
        </p:txBody>
      </p:sp>
      <p:sp>
        <p:nvSpPr>
          <p:cNvPr id="3" name="Rectangle 4">
            <a:extLst>
              <a:ext uri="{FF2B5EF4-FFF2-40B4-BE49-F238E27FC236}">
                <a16:creationId xmlns:a16="http://schemas.microsoft.com/office/drawing/2014/main" id="{FFD4AB63-22B8-4018-AC06-6B3143576B82}"/>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20</a:t>
            </a:r>
          </a:p>
        </p:txBody>
      </p:sp>
      <p:graphicFrame>
        <p:nvGraphicFramePr>
          <p:cNvPr id="4" name="Table 5">
            <a:extLst>
              <a:ext uri="{FF2B5EF4-FFF2-40B4-BE49-F238E27FC236}">
                <a16:creationId xmlns:a16="http://schemas.microsoft.com/office/drawing/2014/main" id="{04FBD34D-A500-4337-A7CE-CBA6D52FE30C}"/>
              </a:ext>
            </a:extLst>
          </p:cNvPr>
          <p:cNvGraphicFramePr>
            <a:graphicFrameLocks noGrp="1"/>
          </p:cNvGraphicFramePr>
          <p:nvPr/>
        </p:nvGraphicFramePr>
        <p:xfrm>
          <a:off x="166256" y="1074346"/>
          <a:ext cx="6525487" cy="5076977"/>
        </p:xfrm>
        <a:graphic>
          <a:graphicData uri="http://schemas.openxmlformats.org/drawingml/2006/table">
            <a:tbl>
              <a:tblPr firstRow="1" bandRow="1">
                <a:effectLst/>
                <a:tableStyleId>{5C22544A-7EE6-4342-B048-85BDC9FD1C3A}</a:tableStyleId>
              </a:tblPr>
              <a:tblGrid>
                <a:gridCol w="2175165">
                  <a:extLst>
                    <a:ext uri="{9D8B030D-6E8A-4147-A177-3AD203B41FA5}">
                      <a16:colId xmlns:a16="http://schemas.microsoft.com/office/drawing/2014/main" val="2948175589"/>
                    </a:ext>
                  </a:extLst>
                </a:gridCol>
                <a:gridCol w="2175165">
                  <a:extLst>
                    <a:ext uri="{9D8B030D-6E8A-4147-A177-3AD203B41FA5}">
                      <a16:colId xmlns:a16="http://schemas.microsoft.com/office/drawing/2014/main" val="212666119"/>
                    </a:ext>
                  </a:extLst>
                </a:gridCol>
                <a:gridCol w="2175165">
                  <a:extLst>
                    <a:ext uri="{9D8B030D-6E8A-4147-A177-3AD203B41FA5}">
                      <a16:colId xmlns:a16="http://schemas.microsoft.com/office/drawing/2014/main" val="2369510315"/>
                    </a:ext>
                  </a:extLst>
                </a:gridCol>
              </a:tblGrid>
              <a:tr h="289233">
                <a:tc gridSpan="3">
                  <a:txBody>
                    <a:bodyPr/>
                    <a:lstStyle/>
                    <a:p>
                      <a:pPr lvl="0" algn="ctr"/>
                      <a:r>
                        <a:rPr lang="en-GB" sz="1200" b="0" u="sng">
                          <a:solidFill>
                            <a:srgbClr val="000000"/>
                          </a:solidFill>
                          <a:latin typeface="Comic Sans MS" pitchFamily="66"/>
                        </a:rPr>
                        <a:t>How is Zakah given? Who receives it?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85621060"/>
                  </a:ext>
                </a:extLst>
              </a:tr>
              <a:tr h="4787743">
                <a:tc>
                  <a:txBody>
                    <a:bodyPr/>
                    <a:lstStyle/>
                    <a:p>
                      <a:pPr lvl="0" algn="ctr"/>
                      <a:r>
                        <a:rPr lang="en-GB" sz="1200" b="0" u="sng">
                          <a:solidFill>
                            <a:srgbClr val="000000"/>
                          </a:solidFill>
                          <a:latin typeface="Comic Sans MS" pitchFamily="66"/>
                        </a:rPr>
                        <a:t>Which Muslims give Zakah?</a:t>
                      </a: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r>
                        <a:rPr lang="en-GB" sz="1200" b="0" u="sng">
                          <a:solidFill>
                            <a:srgbClr val="000000"/>
                          </a:solidFill>
                          <a:latin typeface="Comic Sans MS" pitchFamily="66"/>
                        </a:rPr>
                        <a:t>How is Zakah worked out?</a:t>
                      </a: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sng">
                          <a:solidFill>
                            <a:srgbClr val="000000"/>
                          </a:solidFill>
                          <a:latin typeface="Comic Sans MS" pitchFamily="66"/>
                        </a:rPr>
                        <a:t>How is it donated?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sng">
                          <a:solidFill>
                            <a:srgbClr val="000000"/>
                          </a:solidFill>
                          <a:latin typeface="Comic Sans MS" pitchFamily="66"/>
                        </a:rPr>
                        <a:t>Who receives Zakah?</a:t>
                      </a:r>
                    </a:p>
                    <a:p>
                      <a:pPr lvl="0" algn="ctr"/>
                      <a:endParaRPr lang="en-GB" sz="1200" b="0" u="sng">
                        <a:solidFill>
                          <a:srgbClr val="000000"/>
                        </a:solidFill>
                        <a:latin typeface="Comic Sans MS" pitchFamily="66"/>
                      </a:endParaRPr>
                    </a:p>
                    <a:p>
                      <a:pPr lvl="0" algn="l"/>
                      <a:r>
                        <a:rPr lang="en-GB" sz="1200" b="0" u="none">
                          <a:solidFill>
                            <a:srgbClr val="000000"/>
                          </a:solidFill>
                          <a:latin typeface="Comic Sans MS" pitchFamily="66"/>
                        </a:rPr>
                        <a:t>“Alms are meant only for the poor, the need, those who administer them, those hearts need winning over. To free slaves and help those in debt, for God’s cause and for travellers in need.”</a:t>
                      </a:r>
                    </a:p>
                    <a:p>
                      <a:pPr lvl="0" algn="r"/>
                      <a:r>
                        <a:rPr lang="en-GB" sz="1200" b="0" u="none">
                          <a:solidFill>
                            <a:srgbClr val="000000"/>
                          </a:solidFill>
                          <a:latin typeface="Comic Sans MS" pitchFamily="66"/>
                        </a:rPr>
                        <a:t>Qur’an 9:60</a:t>
                      </a: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r>
                        <a:rPr lang="en-GB" sz="1200" b="0" u="sng">
                          <a:solidFill>
                            <a:srgbClr val="000000"/>
                          </a:solidFill>
                          <a:latin typeface="Comic Sans MS" pitchFamily="66"/>
                        </a:rPr>
                        <a:t>What else are Muslims encouraged to do?</a:t>
                      </a: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p>
                      <a:pPr lvl="0" algn="ctr"/>
                      <a:endParaRPr lang="en-GB" sz="1200" b="0"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6328323"/>
                  </a:ext>
                </a:extLst>
              </a:tr>
            </a:tbl>
          </a:graphicData>
        </a:graphic>
      </p:graphicFrame>
      <p:sp>
        <p:nvSpPr>
          <p:cNvPr id="5" name="Rounded Rectangle 7">
            <a:extLst>
              <a:ext uri="{FF2B5EF4-FFF2-40B4-BE49-F238E27FC236}">
                <a16:creationId xmlns:a16="http://schemas.microsoft.com/office/drawing/2014/main" id="{637A6FE6-B2CC-4B4E-970C-18A1FC99FC61}"/>
              </a:ext>
            </a:extLst>
          </p:cNvPr>
          <p:cNvSpPr/>
          <p:nvPr/>
        </p:nvSpPr>
        <p:spPr>
          <a:xfrm>
            <a:off x="166256" y="6157267"/>
            <a:ext cx="6525487" cy="1671276"/>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Why is Zakah important?</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is one of the 5 pillars of Islam.</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Giving Zakah is a duty imposed by God.</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The Qur’an shows that you are a true Muslim if you give Zakah.</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Paying Zakah gives Muslims a good attitude towards money</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Teaches Muslims to share and not be greedy.</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Zakah strengthens communities by making the rich support the poor.</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Zakah links well with prayer/ fasting- they should make Muslims feel concern for others. Zakah puts concern into action.</a:t>
            </a:r>
          </a:p>
        </p:txBody>
      </p:sp>
      <p:pic>
        <p:nvPicPr>
          <p:cNvPr id="6" name="Picture 7">
            <a:extLst>
              <a:ext uri="{FF2B5EF4-FFF2-40B4-BE49-F238E27FC236}">
                <a16:creationId xmlns:a16="http://schemas.microsoft.com/office/drawing/2014/main" id="{C1D9A392-9793-4B40-890F-E49B3997BCDE}"/>
              </a:ext>
            </a:extLst>
          </p:cNvPr>
          <p:cNvPicPr>
            <a:picLocks noChangeAspect="1"/>
          </p:cNvPicPr>
          <p:nvPr/>
        </p:nvPicPr>
        <p:blipFill>
          <a:blip r:embed="rId2"/>
          <a:stretch>
            <a:fillRect/>
          </a:stretch>
        </p:blipFill>
        <p:spPr>
          <a:xfrm>
            <a:off x="5342025" y="5930268"/>
            <a:ext cx="1159760" cy="1159760"/>
          </a:xfrm>
          <a:prstGeom prst="rect">
            <a:avLst/>
          </a:prstGeom>
          <a:noFill/>
          <a:ln cap="flat">
            <a:noFill/>
          </a:ln>
        </p:spPr>
      </p:pic>
      <p:sp>
        <p:nvSpPr>
          <p:cNvPr id="7" name="Rounded Rectangle 7">
            <a:extLst>
              <a:ext uri="{FF2B5EF4-FFF2-40B4-BE49-F238E27FC236}">
                <a16:creationId xmlns:a16="http://schemas.microsoft.com/office/drawing/2014/main" id="{2BE0480A-148A-40B9-AC14-B3F637C4A008}"/>
              </a:ext>
            </a:extLst>
          </p:cNvPr>
          <p:cNvSpPr/>
          <p:nvPr/>
        </p:nvSpPr>
        <p:spPr>
          <a:xfrm>
            <a:off x="166256" y="7828544"/>
            <a:ext cx="6525487" cy="1518882"/>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Khums- Shi’a Muslims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Khums is an important part of Muslim practice in Shi’a Islam in addition to giving Zakah.</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means ‘fifth’. So Muslims are required to donate 20% of the spoils of war to the leader representing the state of Islam.</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refers to the excess income or earning that a Shi’a Muslim makes.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Half of the money collected as Khums goes to Shi’a religious leaders, to be spend on behalf of God on things considered necessary for religious matters.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While the rest is given to charity or the poor.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3F7CFA1-F5BB-4433-9905-34A4B33B6DE3}"/>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21</a:t>
            </a:r>
          </a:p>
        </p:txBody>
      </p:sp>
      <p:sp>
        <p:nvSpPr>
          <p:cNvPr id="3" name="Rectangle 4">
            <a:extLst>
              <a:ext uri="{FF2B5EF4-FFF2-40B4-BE49-F238E27FC236}">
                <a16:creationId xmlns:a16="http://schemas.microsoft.com/office/drawing/2014/main" id="{F3BDC338-8178-4533-B625-F51DB53C60BA}"/>
              </a:ext>
            </a:extLst>
          </p:cNvPr>
          <p:cNvSpPr/>
          <p:nvPr/>
        </p:nvSpPr>
        <p:spPr>
          <a:xfrm>
            <a:off x="166256" y="135623"/>
            <a:ext cx="6525487" cy="938723"/>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2.5 Zakah: almsgiving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P40-41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origins of Zakah.</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how and why Zakah is given, and who benefits from it.</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Shi’a practices of Khums.</a:t>
            </a:r>
          </a:p>
        </p:txBody>
      </p:sp>
      <p:sp>
        <p:nvSpPr>
          <p:cNvPr id="4" name="Rounded Rectangle 7">
            <a:extLst>
              <a:ext uri="{FF2B5EF4-FFF2-40B4-BE49-F238E27FC236}">
                <a16:creationId xmlns:a16="http://schemas.microsoft.com/office/drawing/2014/main" id="{DFDBE268-DA2E-42D9-B46E-D8DA9148FCB0}"/>
              </a:ext>
            </a:extLst>
          </p:cNvPr>
          <p:cNvSpPr/>
          <p:nvPr/>
        </p:nvSpPr>
        <p:spPr>
          <a:xfrm>
            <a:off x="166256" y="1232346"/>
            <a:ext cx="6525487" cy="315923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4 Marker - </a:t>
            </a:r>
            <a:r>
              <a:rPr lang="en-US" sz="1200" b="0" i="0" u="sng" strike="noStrike" kern="1200" cap="none" spc="0" baseline="0">
                <a:solidFill>
                  <a:srgbClr val="000000"/>
                </a:solidFill>
                <a:uFillTx/>
                <a:latin typeface="Comic Sans MS"/>
                <a:cs typeface="Comic Sans MS"/>
              </a:rPr>
              <a:t>Explain two reasons why Zakah is important to Muslims</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5" name="Rounded Rectangle 7">
            <a:extLst>
              <a:ext uri="{FF2B5EF4-FFF2-40B4-BE49-F238E27FC236}">
                <a16:creationId xmlns:a16="http://schemas.microsoft.com/office/drawing/2014/main" id="{20F9D087-CCE0-48AE-B913-BB3CB79FFF5E}"/>
              </a:ext>
            </a:extLst>
          </p:cNvPr>
          <p:cNvSpPr/>
          <p:nvPr/>
        </p:nvSpPr>
        <p:spPr>
          <a:xfrm>
            <a:off x="166256" y="4560807"/>
            <a:ext cx="6525487" cy="315923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4 Marker - </a:t>
            </a:r>
            <a:r>
              <a:rPr lang="en-US" sz="1200" b="0" i="0" u="sng" strike="noStrike" kern="1200" cap="none" spc="0" baseline="0">
                <a:solidFill>
                  <a:srgbClr val="000000"/>
                </a:solidFill>
                <a:uFillTx/>
                <a:latin typeface="Comic Sans MS"/>
                <a:cs typeface="Comic Sans MS"/>
              </a:rPr>
              <a:t>Explain two Muslim beliefs about Khums</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6" name="Rounded Rectangle 7">
            <a:extLst>
              <a:ext uri="{FF2B5EF4-FFF2-40B4-BE49-F238E27FC236}">
                <a16:creationId xmlns:a16="http://schemas.microsoft.com/office/drawing/2014/main" id="{CA7C7796-8716-469E-83F3-FFDA0251AAB2}"/>
              </a:ext>
            </a:extLst>
          </p:cNvPr>
          <p:cNvSpPr/>
          <p:nvPr/>
        </p:nvSpPr>
        <p:spPr>
          <a:xfrm>
            <a:off x="166256" y="7878040"/>
            <a:ext cx="6525487" cy="100911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2 Marker Practice Question: - Give two examples of who might receive Zakah</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1)_________________________________________________________________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2) ________________________________________________________________</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1B368EB-54C5-4F2D-868A-C87F09C7F088}"/>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22</a:t>
            </a:r>
          </a:p>
        </p:txBody>
      </p:sp>
      <p:sp>
        <p:nvSpPr>
          <p:cNvPr id="3" name="Rectangle 4">
            <a:extLst>
              <a:ext uri="{FF2B5EF4-FFF2-40B4-BE49-F238E27FC236}">
                <a16:creationId xmlns:a16="http://schemas.microsoft.com/office/drawing/2014/main" id="{AB1773DC-57E8-43DF-943B-902407761BA6}"/>
              </a:ext>
            </a:extLst>
          </p:cNvPr>
          <p:cNvSpPr/>
          <p:nvPr/>
        </p:nvSpPr>
        <p:spPr>
          <a:xfrm>
            <a:off x="166256" y="135623"/>
            <a:ext cx="6525487" cy="1107996"/>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2.6/2.7 Hajj: Pilgrimage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P42-45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Hajj.</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of Hajj and know how the pilgrimage begins.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the pilgrimage continues and ends.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significance of Hajj for Muslims.</a:t>
            </a:r>
          </a:p>
        </p:txBody>
      </p:sp>
      <p:sp>
        <p:nvSpPr>
          <p:cNvPr id="4" name="Rectangle 5">
            <a:extLst>
              <a:ext uri="{FF2B5EF4-FFF2-40B4-BE49-F238E27FC236}">
                <a16:creationId xmlns:a16="http://schemas.microsoft.com/office/drawing/2014/main" id="{A389BFC9-A531-4855-A058-0E2911F4A0F9}"/>
              </a:ext>
            </a:extLst>
          </p:cNvPr>
          <p:cNvSpPr/>
          <p:nvPr/>
        </p:nvSpPr>
        <p:spPr>
          <a:xfrm>
            <a:off x="166256" y="1243620"/>
            <a:ext cx="6525487" cy="2349486"/>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A: Get thinking!</a:t>
            </a:r>
          </a:p>
          <a:p>
            <a:pPr marL="228600" marR="0" lvl="0" indent="-228600" algn="l" defTabSz="914400" rtl="0" fontAlgn="auto" hangingPunct="1">
              <a:lnSpc>
                <a:spcPct val="150000"/>
              </a:lnSpc>
              <a:spcBef>
                <a:spcPts val="0"/>
              </a:spcBef>
              <a:spcAft>
                <a:spcPts val="0"/>
              </a:spcAft>
              <a:buSzPct val="100000"/>
              <a:buAutoNum type="arabicParen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What is a pilgrimage?</a:t>
            </a:r>
          </a:p>
          <a:p>
            <a:pPr marL="228600" marR="0" lvl="0" indent="-228600" algn="l" defTabSz="914400" rtl="0" fontAlgn="auto" hangingPunct="1">
              <a:lnSpc>
                <a:spcPct val="150000"/>
              </a:lnSpc>
              <a:spcBef>
                <a:spcPts val="0"/>
              </a:spcBef>
              <a:spcAft>
                <a:spcPts val="0"/>
              </a:spcAft>
              <a:buSzPct val="100000"/>
              <a:buAutoNum type="arabicParenR"/>
              <a:tabLst/>
              <a:defRPr sz="1800" b="0" i="0" u="none" strike="noStrike" kern="0" cap="none" spc="0" baseline="0">
                <a:solidFill>
                  <a:srgbClr val="000000"/>
                </a:solidFill>
                <a:uFillTx/>
              </a:defRPr>
            </a:pPr>
            <a:endParaRPr lang="en-GB" sz="1100" b="0" i="0" u="none" strike="noStrike" kern="0" cap="none" spc="0" baseline="0">
              <a:solidFill>
                <a:srgbClr val="000000"/>
              </a:solidFill>
              <a:uFillTx/>
              <a:latin typeface="Comic Sans MS" pitchFamily="66"/>
            </a:endParaRPr>
          </a:p>
          <a:p>
            <a:pPr marL="228600" marR="0" lvl="0" indent="-228600" algn="l" defTabSz="914400" rtl="0" fontAlgn="auto" hangingPunct="1">
              <a:lnSpc>
                <a:spcPct val="150000"/>
              </a:lnSpc>
              <a:spcBef>
                <a:spcPts val="0"/>
              </a:spcBef>
              <a:spcAft>
                <a:spcPts val="0"/>
              </a:spcAft>
              <a:buSzPct val="100000"/>
              <a:buAutoNum type="arabicParenR"/>
              <a:tabLst/>
              <a:defRPr sz="1800" b="0" i="0" u="none" strike="noStrike" kern="0" cap="none" spc="0" baseline="0">
                <a:solidFill>
                  <a:srgbClr val="000000"/>
                </a:solidFill>
                <a:uFillTx/>
              </a:defRPr>
            </a:pPr>
            <a:endParaRPr lang="en-GB" sz="1100" b="0" i="0" u="none" strike="noStrike" kern="0" cap="none" spc="0" baseline="0">
              <a:solidFill>
                <a:srgbClr val="000000"/>
              </a:solidFill>
              <a:uFillTx/>
              <a:latin typeface="Comic Sans MS" pitchFamily="66"/>
            </a:endParaRPr>
          </a:p>
          <a:p>
            <a:pPr marL="228600" marR="0" lvl="0" indent="-228600" algn="l" defTabSz="914400" rtl="0" fontAlgn="auto" hangingPunct="1">
              <a:lnSpc>
                <a:spcPct val="150000"/>
              </a:lnSpc>
              <a:spcBef>
                <a:spcPts val="0"/>
              </a:spcBef>
              <a:spcAft>
                <a:spcPts val="0"/>
              </a:spcAft>
              <a:buSzPct val="100000"/>
              <a:buAutoNum type="arabicParen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Give examples of where people (including other faiths) might go on a pilgrimage.</a:t>
            </a:r>
          </a:p>
          <a:p>
            <a:pPr marL="228600" marR="0" lvl="0" indent="-228600" algn="l" defTabSz="914400" rtl="0" fontAlgn="auto" hangingPunct="1">
              <a:lnSpc>
                <a:spcPct val="150000"/>
              </a:lnSpc>
              <a:spcBef>
                <a:spcPts val="0"/>
              </a:spcBef>
              <a:spcAft>
                <a:spcPts val="0"/>
              </a:spcAft>
              <a:buSzPct val="100000"/>
              <a:buAutoNum type="arabicParenR"/>
              <a:tabLst/>
              <a:defRPr sz="1800" b="0" i="0" u="none" strike="noStrike" kern="0" cap="none" spc="0" baseline="0">
                <a:solidFill>
                  <a:srgbClr val="000000"/>
                </a:solidFill>
                <a:uFillTx/>
              </a:defRPr>
            </a:pPr>
            <a:endParaRPr lang="en-GB" sz="1100" b="0" i="0" u="none" strike="noStrike" kern="0" cap="none" spc="0" baseline="0">
              <a:solidFill>
                <a:srgbClr val="000000"/>
              </a:solidFill>
              <a:uFillTx/>
              <a:latin typeface="Comic Sans MS" pitchFamily="66"/>
            </a:endParaRPr>
          </a:p>
          <a:p>
            <a:pPr marL="228600" marR="0" lvl="0" indent="-228600" algn="l" defTabSz="914400" rtl="0" fontAlgn="auto" hangingPunct="1">
              <a:lnSpc>
                <a:spcPct val="150000"/>
              </a:lnSpc>
              <a:spcBef>
                <a:spcPts val="0"/>
              </a:spcBef>
              <a:spcAft>
                <a:spcPts val="0"/>
              </a:spcAft>
              <a:buSzPct val="100000"/>
              <a:buAutoNum type="arabicParenR"/>
              <a:tabLst/>
              <a:defRPr sz="1800" b="0" i="0" u="none" strike="noStrike" kern="0" cap="none" spc="0" baseline="0">
                <a:solidFill>
                  <a:srgbClr val="000000"/>
                </a:solidFill>
                <a:uFillTx/>
              </a:defRPr>
            </a:pPr>
            <a:endParaRPr lang="en-GB" sz="1100" b="0" i="0" u="none" strike="noStrike" kern="0" cap="none" spc="0" baseline="0">
              <a:solidFill>
                <a:srgbClr val="000000"/>
              </a:solidFill>
              <a:uFillTx/>
              <a:latin typeface="Comic Sans MS" pitchFamily="66"/>
            </a:endParaRPr>
          </a:p>
          <a:p>
            <a:pPr marL="228600" marR="0" lvl="0" indent="-228600" algn="l" defTabSz="914400" rtl="0" fontAlgn="auto" hangingPunct="1">
              <a:lnSpc>
                <a:spcPct val="150000"/>
              </a:lnSpc>
              <a:spcBef>
                <a:spcPts val="0"/>
              </a:spcBef>
              <a:spcAft>
                <a:spcPts val="0"/>
              </a:spcAft>
              <a:buSzPct val="100000"/>
              <a:buAutoNum type="arabicParenR"/>
              <a:tabLst/>
              <a:defRPr sz="1800" b="0" i="0" u="none" strike="noStrike" kern="0" cap="none" spc="0" baseline="0">
                <a:solidFill>
                  <a:srgbClr val="000000"/>
                </a:solidFill>
                <a:uFillTx/>
              </a:defRPr>
            </a:pPr>
            <a:endParaRPr lang="en-GB" sz="1100" b="0" i="0" u="none"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p:txBody>
      </p:sp>
      <p:sp>
        <p:nvSpPr>
          <p:cNvPr id="5" name="Rectangle 6">
            <a:extLst>
              <a:ext uri="{FF2B5EF4-FFF2-40B4-BE49-F238E27FC236}">
                <a16:creationId xmlns:a16="http://schemas.microsoft.com/office/drawing/2014/main" id="{9EAF72D6-219D-40CD-B3B6-F8BAF114FE37}"/>
              </a:ext>
            </a:extLst>
          </p:cNvPr>
          <p:cNvSpPr/>
          <p:nvPr/>
        </p:nvSpPr>
        <p:spPr>
          <a:xfrm>
            <a:off x="161876" y="3595338"/>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B: Key Word Match- Research to help you/ Use the textbook </a:t>
            </a:r>
            <a:endParaRPr lang="en-GB" sz="1100" b="0" i="0" u="none" strike="noStrike" kern="0" cap="none" spc="0" baseline="0">
              <a:solidFill>
                <a:srgbClr val="000000"/>
              </a:solidFill>
              <a:uFillTx/>
              <a:latin typeface="Comic Sans MS" pitchFamily="66"/>
            </a:endParaRPr>
          </a:p>
        </p:txBody>
      </p:sp>
      <p:sp>
        <p:nvSpPr>
          <p:cNvPr id="6" name="Rounded Rectangle 6">
            <a:extLst>
              <a:ext uri="{FF2B5EF4-FFF2-40B4-BE49-F238E27FC236}">
                <a16:creationId xmlns:a16="http://schemas.microsoft.com/office/drawing/2014/main" id="{EF19125C-0E10-4200-822E-79563698BB4A}"/>
              </a:ext>
            </a:extLst>
          </p:cNvPr>
          <p:cNvSpPr/>
          <p:nvPr/>
        </p:nvSpPr>
        <p:spPr>
          <a:xfrm>
            <a:off x="193962" y="3985558"/>
            <a:ext cx="1870359" cy="223853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Pilgrimage</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Hajj</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Ka’aba</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Hajji</a:t>
            </a:r>
          </a:p>
        </p:txBody>
      </p:sp>
      <p:sp>
        <p:nvSpPr>
          <p:cNvPr id="7" name="Rounded Rectangle 7">
            <a:extLst>
              <a:ext uri="{FF2B5EF4-FFF2-40B4-BE49-F238E27FC236}">
                <a16:creationId xmlns:a16="http://schemas.microsoft.com/office/drawing/2014/main" id="{2948C6FC-C44E-47CE-8E4E-A9A1FF9B187B}"/>
              </a:ext>
            </a:extLst>
          </p:cNvPr>
          <p:cNvSpPr/>
          <p:nvPr/>
        </p:nvSpPr>
        <p:spPr>
          <a:xfrm>
            <a:off x="2202871" y="4026688"/>
            <a:ext cx="4488871" cy="223853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annual pilgrimage to Mecca that every Muslim should try and make at least once in their lifetime.</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black, cube- shaped building in the centre of the Grand Mosque in Mecca; the holiest place in Islam.</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Someone who has completed Hajj.</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A journey by a believer to a holy site for religious reasons, an act of worship and devotion.</a:t>
            </a:r>
          </a:p>
        </p:txBody>
      </p:sp>
      <p:sp>
        <p:nvSpPr>
          <p:cNvPr id="8" name="Rounded Rectangle 7">
            <a:extLst>
              <a:ext uri="{FF2B5EF4-FFF2-40B4-BE49-F238E27FC236}">
                <a16:creationId xmlns:a16="http://schemas.microsoft.com/office/drawing/2014/main" id="{CCF4B00B-1A8A-4CAD-9D18-F142F83577FB}"/>
              </a:ext>
            </a:extLst>
          </p:cNvPr>
          <p:cNvSpPr/>
          <p:nvPr/>
        </p:nvSpPr>
        <p:spPr>
          <a:xfrm>
            <a:off x="161876" y="6251606"/>
            <a:ext cx="6525487" cy="1785494"/>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What is Hajj?</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A pilgrimage is a religious journey.</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is the fifth pillar of Islam.</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needs to be completed at least once in a Muslims lifetime provided they are healthy and wealthy enough to do so . Some communities will help provide support to a Muslims do they have the chance to achieve this pillar.</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Hajj starts and ends in Mecca in Saudi Arabia</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takes place on the 8</a:t>
            </a:r>
            <a:r>
              <a:rPr lang="en-GB" sz="1100" b="0" i="0" u="none" strike="noStrike" kern="1200" cap="none" spc="0" baseline="30000">
                <a:solidFill>
                  <a:srgbClr val="000000"/>
                </a:solidFill>
                <a:uFillTx/>
                <a:latin typeface="Comic Sans MS" pitchFamily="66"/>
              </a:rPr>
              <a:t>th</a:t>
            </a:r>
            <a:r>
              <a:rPr lang="en-GB" sz="1100" b="0" i="0" u="none" strike="noStrike" kern="1200" cap="none" spc="0" baseline="0">
                <a:solidFill>
                  <a:srgbClr val="000000"/>
                </a:solidFill>
                <a:uFillTx/>
                <a:latin typeface="Comic Sans MS" pitchFamily="66"/>
              </a:rPr>
              <a:t> to the 12th of Dhul-Hajjah, which is the last month of the Islamic calendar.</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Around 3 million Muslims take part every year</a:t>
            </a:r>
          </a:p>
        </p:txBody>
      </p:sp>
      <p:sp>
        <p:nvSpPr>
          <p:cNvPr id="9" name="Rectangle 10">
            <a:extLst>
              <a:ext uri="{FF2B5EF4-FFF2-40B4-BE49-F238E27FC236}">
                <a16:creationId xmlns:a16="http://schemas.microsoft.com/office/drawing/2014/main" id="{17AA0DCC-D6E4-461C-9E7C-DAD34B9BCD30}"/>
              </a:ext>
            </a:extLst>
          </p:cNvPr>
          <p:cNvSpPr/>
          <p:nvPr/>
        </p:nvSpPr>
        <p:spPr>
          <a:xfrm>
            <a:off x="170636" y="8053139"/>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C: Explain what the quote shows about pilgrimage</a:t>
            </a:r>
            <a:endParaRPr lang="en-GB" sz="1100" b="0" i="0" u="none" strike="noStrike" kern="0" cap="none" spc="0" baseline="0">
              <a:solidFill>
                <a:srgbClr val="000000"/>
              </a:solidFill>
              <a:uFillTx/>
              <a:latin typeface="Comic Sans MS" pitchFamily="66"/>
            </a:endParaRPr>
          </a:p>
        </p:txBody>
      </p:sp>
      <p:sp>
        <p:nvSpPr>
          <p:cNvPr id="10" name="Rounded Rectangle 7">
            <a:extLst>
              <a:ext uri="{FF2B5EF4-FFF2-40B4-BE49-F238E27FC236}">
                <a16:creationId xmlns:a16="http://schemas.microsoft.com/office/drawing/2014/main" id="{964B4A99-F8F3-4BF9-90E5-2D0BB3BBC7A2}"/>
              </a:ext>
            </a:extLst>
          </p:cNvPr>
          <p:cNvSpPr/>
          <p:nvPr/>
        </p:nvSpPr>
        <p:spPr>
          <a:xfrm>
            <a:off x="193962" y="8477969"/>
            <a:ext cx="2201536" cy="1092488"/>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“Pilgrimage to the House is a duty owed to God by people who are able to undertake it.”</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Qur’an 3:97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8ED4BA73-79B6-4B40-A388-55158F2713C8}"/>
              </a:ext>
            </a:extLst>
          </p:cNvPr>
          <p:cNvGraphicFramePr>
            <a:graphicFrameLocks noGrp="1"/>
          </p:cNvGraphicFramePr>
          <p:nvPr/>
        </p:nvGraphicFramePr>
        <p:xfrm>
          <a:off x="166256" y="4976557"/>
          <a:ext cx="6525487" cy="4664747"/>
        </p:xfrm>
        <a:graphic>
          <a:graphicData uri="http://schemas.openxmlformats.org/drawingml/2006/table">
            <a:tbl>
              <a:tblPr firstRow="1" bandRow="1">
                <a:effectLst/>
                <a:tableStyleId>{5C22544A-7EE6-4342-B048-85BDC9FD1C3A}</a:tableStyleId>
              </a:tblPr>
              <a:tblGrid>
                <a:gridCol w="2175165">
                  <a:extLst>
                    <a:ext uri="{9D8B030D-6E8A-4147-A177-3AD203B41FA5}">
                      <a16:colId xmlns:a16="http://schemas.microsoft.com/office/drawing/2014/main" val="3092352997"/>
                    </a:ext>
                  </a:extLst>
                </a:gridCol>
                <a:gridCol w="2175165">
                  <a:extLst>
                    <a:ext uri="{9D8B030D-6E8A-4147-A177-3AD203B41FA5}">
                      <a16:colId xmlns:a16="http://schemas.microsoft.com/office/drawing/2014/main" val="135825217"/>
                    </a:ext>
                  </a:extLst>
                </a:gridCol>
                <a:gridCol w="2175165">
                  <a:extLst>
                    <a:ext uri="{9D8B030D-6E8A-4147-A177-3AD203B41FA5}">
                      <a16:colId xmlns:a16="http://schemas.microsoft.com/office/drawing/2014/main" val="1430479799"/>
                    </a:ext>
                  </a:extLst>
                </a:gridCol>
              </a:tblGrid>
              <a:tr h="2332378">
                <a:tc>
                  <a:txBody>
                    <a:bodyPr/>
                    <a:lstStyle/>
                    <a:p>
                      <a:pPr lvl="0" algn="ctr"/>
                      <a:r>
                        <a:rPr lang="en-GB" sz="1200" b="0" u="none">
                          <a:solidFill>
                            <a:srgbClr val="000000"/>
                          </a:solidFill>
                          <a:latin typeface="Comic Sans MS" pitchFamily="66"/>
                        </a:rPr>
                        <a:t>What do Muslims believe happened around 4000 years ago?</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gridSpan="2">
                  <a:txBody>
                    <a:bodyPr/>
                    <a:lstStyle/>
                    <a:p>
                      <a:pPr lvl="0" algn="ctr"/>
                      <a:r>
                        <a:rPr lang="en-GB" sz="1200" b="0" u="none">
                          <a:solidFill>
                            <a:srgbClr val="000000"/>
                          </a:solidFill>
                          <a:latin typeface="Comic Sans MS" pitchFamily="66"/>
                        </a:rPr>
                        <a:t>What did Hajira do when she was suffering?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484968310"/>
                  </a:ext>
                </a:extLst>
              </a:tr>
              <a:tr h="2332378">
                <a:tc>
                  <a:txBody>
                    <a:bodyPr/>
                    <a:lstStyle/>
                    <a:p>
                      <a:pPr marL="0" marR="0" lvl="0" indent="0" algn="ctr" defTabSz="685800" rtl="0" fontAlgn="auto" hangingPunct="1">
                        <a:lnSpc>
                          <a:spcPct val="100000"/>
                        </a:lnSpc>
                        <a:spcBef>
                          <a:spcPts val="0"/>
                        </a:spcBef>
                        <a:spcAft>
                          <a:spcPts val="0"/>
                        </a:spcAft>
                        <a:buNone/>
                        <a:tabLst/>
                      </a:pPr>
                      <a:r>
                        <a:rPr lang="en-GB" sz="1200" b="0" u="none">
                          <a:solidFill>
                            <a:srgbClr val="000000"/>
                          </a:solidFill>
                          <a:latin typeface="Comic Sans MS" pitchFamily="66"/>
                        </a:rPr>
                        <a:t>What did God tell Ibrahim to do? What did it become?</a:t>
                      </a:r>
                    </a:p>
                    <a:p>
                      <a:pPr lvl="0" algn="ctr"/>
                      <a:endParaRPr lang="en-GB" sz="1200" b="0"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800" rtl="0" fontAlgn="auto" hangingPunct="1">
                        <a:lnSpc>
                          <a:spcPct val="100000"/>
                        </a:lnSpc>
                        <a:spcBef>
                          <a:spcPts val="0"/>
                        </a:spcBef>
                        <a:spcAft>
                          <a:spcPts val="0"/>
                        </a:spcAft>
                        <a:buNone/>
                        <a:tabLst/>
                      </a:pPr>
                      <a:r>
                        <a:rPr lang="en-GB" sz="1200" b="0" u="none">
                          <a:solidFill>
                            <a:srgbClr val="000000"/>
                          </a:solidFill>
                          <a:latin typeface="Comic Sans MS" pitchFamily="66"/>
                        </a:rPr>
                        <a:t>What happened centuries later?</a:t>
                      </a:r>
                    </a:p>
                    <a:p>
                      <a:pPr lvl="0" algn="ctr"/>
                      <a:endParaRPr lang="en-GB" sz="1200" b="0"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800" rtl="0" fontAlgn="auto" hangingPunct="1">
                        <a:lnSpc>
                          <a:spcPct val="100000"/>
                        </a:lnSpc>
                        <a:spcBef>
                          <a:spcPts val="0"/>
                        </a:spcBef>
                        <a:spcAft>
                          <a:spcPts val="0"/>
                        </a:spcAft>
                        <a:buNone/>
                        <a:tabLst/>
                      </a:pPr>
                      <a:r>
                        <a:rPr lang="en-GB" sz="1200" b="0" u="none">
                          <a:solidFill>
                            <a:srgbClr val="000000"/>
                          </a:solidFill>
                          <a:latin typeface="Comic Sans MS" pitchFamily="66"/>
                        </a:rPr>
                        <a:t>What happened in 628-630CE?</a:t>
                      </a:r>
                    </a:p>
                    <a:p>
                      <a:pPr lvl="0" algn="ctr"/>
                      <a:endParaRPr lang="en-GB" sz="1200" b="0"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5268585"/>
                  </a:ext>
                </a:extLst>
              </a:tr>
            </a:tbl>
          </a:graphicData>
        </a:graphic>
      </p:graphicFrame>
      <p:sp>
        <p:nvSpPr>
          <p:cNvPr id="3" name="Rectangle 3">
            <a:extLst>
              <a:ext uri="{FF2B5EF4-FFF2-40B4-BE49-F238E27FC236}">
                <a16:creationId xmlns:a16="http://schemas.microsoft.com/office/drawing/2014/main" id="{DBD17C04-861D-4B29-9646-CB5459C90D04}"/>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23</a:t>
            </a:r>
          </a:p>
        </p:txBody>
      </p:sp>
      <p:sp>
        <p:nvSpPr>
          <p:cNvPr id="4" name="Rectangle 4">
            <a:extLst>
              <a:ext uri="{FF2B5EF4-FFF2-40B4-BE49-F238E27FC236}">
                <a16:creationId xmlns:a16="http://schemas.microsoft.com/office/drawing/2014/main" id="{9D08DF66-CB02-4D50-9E26-024A160EDABD}"/>
              </a:ext>
            </a:extLst>
          </p:cNvPr>
          <p:cNvSpPr/>
          <p:nvPr/>
        </p:nvSpPr>
        <p:spPr>
          <a:xfrm>
            <a:off x="166256" y="135623"/>
            <a:ext cx="6525487" cy="1107996"/>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2.6/2.7 Hajj: Pilgrimage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P42-45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Hajj.</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of Hajj and know how the pilgrimage begins.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the pilgrimage continues and ends.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significance of Hajj for Muslims.</a:t>
            </a:r>
          </a:p>
        </p:txBody>
      </p:sp>
      <p:sp>
        <p:nvSpPr>
          <p:cNvPr id="5" name="Oval 6">
            <a:extLst>
              <a:ext uri="{FF2B5EF4-FFF2-40B4-BE49-F238E27FC236}">
                <a16:creationId xmlns:a16="http://schemas.microsoft.com/office/drawing/2014/main" id="{8F90443D-FF25-4386-A83E-EB794CBFC390}"/>
              </a:ext>
            </a:extLst>
          </p:cNvPr>
          <p:cNvSpPr/>
          <p:nvPr/>
        </p:nvSpPr>
        <p:spPr>
          <a:xfrm>
            <a:off x="2435111" y="2021308"/>
            <a:ext cx="1987768" cy="152056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Task D:</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Mind map</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Who might not have to/ be able to go to Mecca? Explain why</a:t>
            </a:r>
          </a:p>
        </p:txBody>
      </p:sp>
      <p:sp>
        <p:nvSpPr>
          <p:cNvPr id="6" name="Rectangle 7">
            <a:extLst>
              <a:ext uri="{FF2B5EF4-FFF2-40B4-BE49-F238E27FC236}">
                <a16:creationId xmlns:a16="http://schemas.microsoft.com/office/drawing/2014/main" id="{1D774DEC-DD77-4F57-9A8C-230A3F56E24E}"/>
              </a:ext>
            </a:extLst>
          </p:cNvPr>
          <p:cNvSpPr/>
          <p:nvPr/>
        </p:nvSpPr>
        <p:spPr>
          <a:xfrm>
            <a:off x="166256" y="4658392"/>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E: Complete the questions using the textbook p42 (The origins of Hajj) </a:t>
            </a:r>
            <a:endParaRPr lang="en-GB" sz="1100" b="0" i="0" u="none" strike="noStrike" kern="0" cap="none" spc="0" baseline="0">
              <a:solidFill>
                <a:srgbClr val="000000"/>
              </a:solidFill>
              <a:uFillTx/>
              <a:latin typeface="Comic Sans MS" pitchFamily="66"/>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A5F45EB-09F3-4E6E-81FD-5F6F6C617D60}"/>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24</a:t>
            </a:r>
          </a:p>
        </p:txBody>
      </p:sp>
      <p:sp>
        <p:nvSpPr>
          <p:cNvPr id="3" name="Rectangle 4">
            <a:extLst>
              <a:ext uri="{FF2B5EF4-FFF2-40B4-BE49-F238E27FC236}">
                <a16:creationId xmlns:a16="http://schemas.microsoft.com/office/drawing/2014/main" id="{E8ACB615-D3E6-46BB-A66C-9165B02E6F94}"/>
              </a:ext>
            </a:extLst>
          </p:cNvPr>
          <p:cNvSpPr/>
          <p:nvPr/>
        </p:nvSpPr>
        <p:spPr>
          <a:xfrm>
            <a:off x="166256" y="135623"/>
            <a:ext cx="6525487" cy="1107996"/>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2.6/2.7 Hajj: Pilgrimage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P42-45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Hajj.</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of Hajj and know how the pilgrimage begins.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the pilgrimage continues and ends.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significance of Hajj for Muslims.</a:t>
            </a:r>
          </a:p>
        </p:txBody>
      </p:sp>
      <p:pic>
        <p:nvPicPr>
          <p:cNvPr id="4" name="Picture 5">
            <a:extLst>
              <a:ext uri="{FF2B5EF4-FFF2-40B4-BE49-F238E27FC236}">
                <a16:creationId xmlns:a16="http://schemas.microsoft.com/office/drawing/2014/main" id="{DE1E252C-F70F-4F41-A9BD-13680B2F941F}"/>
              </a:ext>
            </a:extLst>
          </p:cNvPr>
          <p:cNvPicPr>
            <a:picLocks noChangeAspect="1"/>
          </p:cNvPicPr>
          <p:nvPr/>
        </p:nvPicPr>
        <p:blipFill>
          <a:blip r:embed="rId2"/>
          <a:srcRect l="15060" r="12892"/>
          <a:stretch>
            <a:fillRect/>
          </a:stretch>
        </p:blipFill>
        <p:spPr>
          <a:xfrm>
            <a:off x="1148477" y="3722778"/>
            <a:ext cx="4561045" cy="3560929"/>
          </a:xfrm>
          <a:prstGeom prst="rect">
            <a:avLst/>
          </a:prstGeom>
          <a:noFill/>
          <a:ln cap="flat">
            <a:noFill/>
          </a:ln>
        </p:spPr>
      </p:pic>
      <p:sp>
        <p:nvSpPr>
          <p:cNvPr id="5" name="Rectangle 6">
            <a:extLst>
              <a:ext uri="{FF2B5EF4-FFF2-40B4-BE49-F238E27FC236}">
                <a16:creationId xmlns:a16="http://schemas.microsoft.com/office/drawing/2014/main" id="{50A3806E-C292-4711-B7EA-918EC277A91D}"/>
              </a:ext>
            </a:extLst>
          </p:cNvPr>
          <p:cNvSpPr/>
          <p:nvPr/>
        </p:nvSpPr>
        <p:spPr>
          <a:xfrm>
            <a:off x="166256" y="1243620"/>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Task F: </a:t>
            </a:r>
            <a:r>
              <a:rPr lang="en-US" sz="1100" b="0" i="0" u="sng" strike="noStrike" kern="1200" cap="none" spc="0" baseline="0">
                <a:solidFill>
                  <a:srgbClr val="000000"/>
                </a:solidFill>
                <a:uFillTx/>
                <a:latin typeface="Comic Sans MS"/>
                <a:cs typeface="Comic Sans MS"/>
              </a:rPr>
              <a:t>Use p43-44 to complete the journey line of Hajj.</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1" u="none" strike="noStrike" kern="1200" cap="none" spc="0" baseline="0">
                <a:solidFill>
                  <a:srgbClr val="000000"/>
                </a:solidFill>
                <a:uFillTx/>
                <a:latin typeface="Comic Sans MS"/>
                <a:cs typeface="Comic Sans MS"/>
              </a:rPr>
              <a:t>Read it- its not in clear subheadings in the textbook- read and follow the line.</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omic Sans MS"/>
                <a:cs typeface="Comic Sans MS"/>
              </a:rPr>
              <a:t>Explain what happens at each point and why- what do they do it for?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omic Sans MS"/>
                <a:cs typeface="Comic Sans MS"/>
              </a:rPr>
              <a:t>Link it to historical figures- what did the prophets do there?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563C018-63E5-4450-970E-DF8738A60D93}"/>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25</a:t>
            </a:r>
          </a:p>
        </p:txBody>
      </p:sp>
      <p:sp>
        <p:nvSpPr>
          <p:cNvPr id="3" name="Rectangle 4">
            <a:extLst>
              <a:ext uri="{FF2B5EF4-FFF2-40B4-BE49-F238E27FC236}">
                <a16:creationId xmlns:a16="http://schemas.microsoft.com/office/drawing/2014/main" id="{B13ACFAA-310F-453A-B610-67B9CED805CA}"/>
              </a:ext>
            </a:extLst>
          </p:cNvPr>
          <p:cNvSpPr/>
          <p:nvPr/>
        </p:nvSpPr>
        <p:spPr>
          <a:xfrm>
            <a:off x="166256" y="135623"/>
            <a:ext cx="6525487" cy="1107996"/>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2.6/2.7 Hajj: Pilgrimage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P42-45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Hajj.</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of Hajj and know how the pilgrimage begins.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the pilgrimage continues and ends.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significance of Hajj for Muslims.</a:t>
            </a:r>
          </a:p>
        </p:txBody>
      </p:sp>
      <p:sp>
        <p:nvSpPr>
          <p:cNvPr id="4" name="Rectangle 5">
            <a:extLst>
              <a:ext uri="{FF2B5EF4-FFF2-40B4-BE49-F238E27FC236}">
                <a16:creationId xmlns:a16="http://schemas.microsoft.com/office/drawing/2014/main" id="{EBBA2ED3-8CF8-42E6-BBEE-D35D0DA66B0C}"/>
              </a:ext>
            </a:extLst>
          </p:cNvPr>
          <p:cNvSpPr/>
          <p:nvPr/>
        </p:nvSpPr>
        <p:spPr>
          <a:xfrm>
            <a:off x="166256" y="1243620"/>
            <a:ext cx="6525487" cy="26160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Task G:  Explain what the quote shows about Safa and Marwa and what it tells Muslims to do.</a:t>
            </a:r>
            <a:endParaRPr lang="en-US" sz="1100" b="0" i="0" u="none" strike="noStrike" kern="1200" cap="none" spc="0" baseline="0">
              <a:solidFill>
                <a:srgbClr val="000000"/>
              </a:solidFill>
              <a:uFillTx/>
              <a:latin typeface="Comic Sans MS"/>
              <a:cs typeface="Comic Sans MS"/>
            </a:endParaRPr>
          </a:p>
        </p:txBody>
      </p:sp>
      <p:sp>
        <p:nvSpPr>
          <p:cNvPr id="5" name="Rounded Rectangle 7">
            <a:extLst>
              <a:ext uri="{FF2B5EF4-FFF2-40B4-BE49-F238E27FC236}">
                <a16:creationId xmlns:a16="http://schemas.microsoft.com/office/drawing/2014/main" id="{954D3C5C-D4EE-4FE1-ABAD-4B25DBAB3734}"/>
              </a:ext>
            </a:extLst>
          </p:cNvPr>
          <p:cNvSpPr/>
          <p:nvPr/>
        </p:nvSpPr>
        <p:spPr>
          <a:xfrm>
            <a:off x="166256" y="1682496"/>
            <a:ext cx="2550691" cy="133823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“Safa and Marwa are among the rites of God, so for those who make major or minor pilgrimage to the House it is no offence to circulate between the two.”</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Qur’an 2:158</a:t>
            </a:r>
          </a:p>
        </p:txBody>
      </p:sp>
      <p:sp>
        <p:nvSpPr>
          <p:cNvPr id="6" name="Rounded Rectangle 7">
            <a:extLst>
              <a:ext uri="{FF2B5EF4-FFF2-40B4-BE49-F238E27FC236}">
                <a16:creationId xmlns:a16="http://schemas.microsoft.com/office/drawing/2014/main" id="{44611869-4B05-4F4D-BE6F-304D16877002}"/>
              </a:ext>
            </a:extLst>
          </p:cNvPr>
          <p:cNvSpPr/>
          <p:nvPr/>
        </p:nvSpPr>
        <p:spPr>
          <a:xfrm>
            <a:off x="166256" y="3149879"/>
            <a:ext cx="6525487" cy="3120179"/>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Why is Hajj important?</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Muslims are given a special title Hajji (someone who has completed Hajj.)</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shows great discipline. It is both physically and mentally demanding. Not all are able to complete the full journey.</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emphasises equality. Their clothing ensures that there are no distractions between the rich and poor.</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The tents that Muslims stay in at Mina show unity and strengthen the feeling of the Ummah (brotherhood/sisterhood)</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reminds Muslims of their historical stories of Adam, Ibrahim (and his family) and Prophet Muhammad.</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reminds Muslims of the ultimate commitment that Ibrahim made to God.</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Muslims can be forgiven for their sins.</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can produce inner peace and can make Muslims act for justice, more honest, respectful, kind, merciful and forgiving.</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teaches Muslims sincerity and humility in a person’s relationship with God.</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can make Muslims better people as they might have a deep spiritual transformation- becoming more aware of God, his presence and are aware that he is watching them.</a:t>
            </a:r>
          </a:p>
        </p:txBody>
      </p:sp>
      <p:sp>
        <p:nvSpPr>
          <p:cNvPr id="7" name="Rounded Rectangle 7">
            <a:extLst>
              <a:ext uri="{FF2B5EF4-FFF2-40B4-BE49-F238E27FC236}">
                <a16:creationId xmlns:a16="http://schemas.microsoft.com/office/drawing/2014/main" id="{2732E519-46E7-4F91-AA86-6641A8DF2618}"/>
              </a:ext>
            </a:extLst>
          </p:cNvPr>
          <p:cNvSpPr/>
          <p:nvPr/>
        </p:nvSpPr>
        <p:spPr>
          <a:xfrm>
            <a:off x="166256" y="6367168"/>
            <a:ext cx="6525487" cy="315923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4 Marker - </a:t>
            </a:r>
            <a:r>
              <a:rPr lang="en-US" sz="1200" b="0" i="0" u="sng" strike="noStrike" kern="1200" cap="none" spc="0" baseline="0">
                <a:solidFill>
                  <a:srgbClr val="000000"/>
                </a:solidFill>
                <a:uFillTx/>
                <a:latin typeface="Comic Sans MS"/>
                <a:cs typeface="Comic Sans MS"/>
              </a:rPr>
              <a:t>Explain two reasons why Hajj is important to Muslims.</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CAAC9BBA-4E4D-4D41-9909-3D22F1EF045C}"/>
              </a:ext>
            </a:extLst>
          </p:cNvPr>
          <p:cNvSpPr/>
          <p:nvPr/>
        </p:nvSpPr>
        <p:spPr>
          <a:xfrm>
            <a:off x="166256" y="4219069"/>
            <a:ext cx="6525487" cy="5505968"/>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GCSE 12 Marker- </a:t>
            </a:r>
            <a:r>
              <a:rPr lang="en-US" sz="1200" b="0" i="0" u="none" strike="noStrike" kern="1200" cap="none" spc="0" baseline="0">
                <a:solidFill>
                  <a:srgbClr val="000000"/>
                </a:solidFill>
                <a:uFillTx/>
                <a:latin typeface="Comic Sans MS"/>
                <a:cs typeface="Comic Sans MS"/>
              </a:rPr>
              <a:t>“Hajj is the most important of the 5 pillars of Islam” </a:t>
            </a: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3" name="Rectangle 3">
            <a:extLst>
              <a:ext uri="{FF2B5EF4-FFF2-40B4-BE49-F238E27FC236}">
                <a16:creationId xmlns:a16="http://schemas.microsoft.com/office/drawing/2014/main" id="{062EB053-756F-4F1A-9280-7C327D72C11F}"/>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26</a:t>
            </a:r>
          </a:p>
        </p:txBody>
      </p:sp>
      <p:graphicFrame>
        <p:nvGraphicFramePr>
          <p:cNvPr id="4" name="Table 8">
            <a:extLst>
              <a:ext uri="{FF2B5EF4-FFF2-40B4-BE49-F238E27FC236}">
                <a16:creationId xmlns:a16="http://schemas.microsoft.com/office/drawing/2014/main" id="{4F1181EA-4A3B-4590-B89F-847F93D69EBE}"/>
              </a:ext>
            </a:extLst>
          </p:cNvPr>
          <p:cNvGraphicFramePr>
            <a:graphicFrameLocks noGrp="1"/>
          </p:cNvGraphicFramePr>
          <p:nvPr/>
        </p:nvGraphicFramePr>
        <p:xfrm>
          <a:off x="166256" y="1243620"/>
          <a:ext cx="6525487" cy="2882472"/>
        </p:xfrm>
        <a:graphic>
          <a:graphicData uri="http://schemas.openxmlformats.org/drawingml/2006/table">
            <a:tbl>
              <a:tblPr firstRow="1" bandRow="1">
                <a:effectLst/>
                <a:tableStyleId>{5C22544A-7EE6-4342-B048-85BDC9FD1C3A}</a:tableStyleId>
              </a:tblPr>
              <a:tblGrid>
                <a:gridCol w="3262743">
                  <a:extLst>
                    <a:ext uri="{9D8B030D-6E8A-4147-A177-3AD203B41FA5}">
                      <a16:colId xmlns:a16="http://schemas.microsoft.com/office/drawing/2014/main" val="3651935250"/>
                    </a:ext>
                  </a:extLst>
                </a:gridCol>
                <a:gridCol w="3262743">
                  <a:extLst>
                    <a:ext uri="{9D8B030D-6E8A-4147-A177-3AD203B41FA5}">
                      <a16:colId xmlns:a16="http://schemas.microsoft.com/office/drawing/2014/main" val="2668553569"/>
                    </a:ext>
                  </a:extLst>
                </a:gridCol>
              </a:tblGrid>
              <a:tr h="266008">
                <a:tc gridSpan="2">
                  <a:txBody>
                    <a:bodyPr/>
                    <a:lstStyle/>
                    <a:p>
                      <a:pPr lvl="0" algn="ctr"/>
                      <a:r>
                        <a:rPr lang="en-GB" sz="1200" b="0">
                          <a:solidFill>
                            <a:srgbClr val="000000"/>
                          </a:solidFill>
                          <a:latin typeface="Comic Sans MS" pitchFamily="66"/>
                        </a:rPr>
                        <a:t>Task: GCSE 12 Marker Plan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3397636694"/>
                  </a:ext>
                </a:extLst>
              </a:tr>
              <a:tr h="505032">
                <a:tc gridSpan="2">
                  <a:txBody>
                    <a:bodyPr/>
                    <a:lstStyle/>
                    <a:p>
                      <a:pPr marL="0" marR="0" lvl="0" indent="0" algn="ctr" defTabSz="685800" rtl="0" fontAlgn="auto" hangingPunct="1">
                        <a:lnSpc>
                          <a:spcPct val="100000"/>
                        </a:lnSpc>
                        <a:spcBef>
                          <a:spcPts val="0"/>
                        </a:spcBef>
                        <a:spcAft>
                          <a:spcPts val="0"/>
                        </a:spcAft>
                        <a:buNone/>
                        <a:tabLst/>
                      </a:pPr>
                      <a:r>
                        <a:rPr lang="en-US" sz="1200">
                          <a:solidFill>
                            <a:srgbClr val="000000"/>
                          </a:solidFill>
                          <a:latin typeface="Comic Sans MS"/>
                          <a:cs typeface="Comic Sans MS"/>
                        </a:rPr>
                        <a:t>“Hajj is the most important of the 5 pillars of Islam” </a:t>
                      </a:r>
                    </a:p>
                    <a:p>
                      <a:pPr lvl="0" algn="ctr"/>
                      <a:r>
                        <a:rPr lang="en-GB" sz="1200" i="1">
                          <a:solidFill>
                            <a:srgbClr val="000000"/>
                          </a:solidFill>
                          <a:latin typeface="Comic Sans MS" pitchFamily="66"/>
                        </a:rPr>
                        <a:t>Evaluate this statement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3215515815"/>
                  </a:ext>
                </a:extLst>
              </a:tr>
              <a:tr h="792007">
                <a:tc>
                  <a:txBody>
                    <a:bodyPr/>
                    <a:lstStyle/>
                    <a:p>
                      <a:pPr lvl="0" algn="l"/>
                      <a:r>
                        <a:rPr lang="en-GB" sz="1200" u="sng">
                          <a:solidFill>
                            <a:srgbClr val="000000"/>
                          </a:solidFill>
                          <a:latin typeface="Comic Sans MS" pitchFamily="66"/>
                        </a:rPr>
                        <a:t>Agree- Hajj is the most important</a:t>
                      </a:r>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l"/>
                      <a:r>
                        <a:rPr lang="en-GB" sz="1200" u="sng">
                          <a:solidFill>
                            <a:srgbClr val="000000"/>
                          </a:solidFill>
                          <a:latin typeface="Comic Sans MS" pitchFamily="66"/>
                        </a:rPr>
                        <a:t>Disagree- it is not the most important/ all equal in importance/others are more important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9340445"/>
                  </a:ext>
                </a:extLst>
              </a:tr>
            </a:tbl>
          </a:graphicData>
        </a:graphic>
      </p:graphicFrame>
      <p:sp>
        <p:nvSpPr>
          <p:cNvPr id="5" name="Rectangle 5">
            <a:extLst>
              <a:ext uri="{FF2B5EF4-FFF2-40B4-BE49-F238E27FC236}">
                <a16:creationId xmlns:a16="http://schemas.microsoft.com/office/drawing/2014/main" id="{EF9E4186-54A2-48DD-8A05-79759E996754}"/>
              </a:ext>
            </a:extLst>
          </p:cNvPr>
          <p:cNvSpPr/>
          <p:nvPr/>
        </p:nvSpPr>
        <p:spPr>
          <a:xfrm>
            <a:off x="166256" y="135623"/>
            <a:ext cx="6525487" cy="1107996"/>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2.6/2.7 Hajj: Pilgrimage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P42-45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Hajj.</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of Hajj and know how the pilgrimage begins.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the pilgrimage continues and ends.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significance of Hajj for Muslims.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694E24FF-F31E-4A9F-A38D-C831677A2327}"/>
              </a:ext>
            </a:extLst>
          </p:cNvPr>
          <p:cNvSpPr/>
          <p:nvPr/>
        </p:nvSpPr>
        <p:spPr>
          <a:xfrm>
            <a:off x="166256" y="148873"/>
            <a:ext cx="6525487" cy="9608259"/>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3" name="Rectangle 3">
            <a:extLst>
              <a:ext uri="{FF2B5EF4-FFF2-40B4-BE49-F238E27FC236}">
                <a16:creationId xmlns:a16="http://schemas.microsoft.com/office/drawing/2014/main" id="{19D36C9F-EC63-4918-A91D-D64A438E904D}"/>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27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B236DE-3089-4A2C-900C-E8324E9A94FA}"/>
              </a:ext>
            </a:extLst>
          </p:cNvPr>
          <p:cNvSpPr/>
          <p:nvPr/>
        </p:nvSpPr>
        <p:spPr>
          <a:xfrm>
            <a:off x="166256" y="166256"/>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2.1 The five pillars, 10 obligatory acts and the Shahadah-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P32-33 of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Five pillars and the Ten Obligatory Acts.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the Shahadah</a:t>
            </a:r>
          </a:p>
        </p:txBody>
      </p:sp>
      <p:pic>
        <p:nvPicPr>
          <p:cNvPr id="3" name="Picture 5" descr=" ">
            <a:extLst>
              <a:ext uri="{FF2B5EF4-FFF2-40B4-BE49-F238E27FC236}">
                <a16:creationId xmlns:a16="http://schemas.microsoft.com/office/drawing/2014/main" id="{F3B2044A-CC42-457A-9C9E-13EF6296702B}"/>
              </a:ext>
            </a:extLst>
          </p:cNvPr>
          <p:cNvPicPr>
            <a:picLocks noChangeAspect="1"/>
          </p:cNvPicPr>
          <p:nvPr/>
        </p:nvPicPr>
        <p:blipFill>
          <a:blip r:embed="rId2"/>
          <a:srcRect/>
          <a:stretch>
            <a:fillRect/>
          </a:stretch>
        </p:blipFill>
        <p:spPr>
          <a:xfrm>
            <a:off x="271604" y="3307192"/>
            <a:ext cx="5986485" cy="1874904"/>
          </a:xfrm>
          <a:prstGeom prst="rect">
            <a:avLst/>
          </a:prstGeom>
          <a:noFill/>
          <a:ln cap="flat">
            <a:noFill/>
          </a:ln>
        </p:spPr>
      </p:pic>
      <p:sp>
        <p:nvSpPr>
          <p:cNvPr id="4" name="Rectangle 6">
            <a:extLst>
              <a:ext uri="{FF2B5EF4-FFF2-40B4-BE49-F238E27FC236}">
                <a16:creationId xmlns:a16="http://schemas.microsoft.com/office/drawing/2014/main" id="{290A3C94-0423-4D48-BC65-12AF82FFB54E}"/>
              </a:ext>
            </a:extLst>
          </p:cNvPr>
          <p:cNvSpPr/>
          <p:nvPr/>
        </p:nvSpPr>
        <p:spPr>
          <a:xfrm>
            <a:off x="166256" y="5455383"/>
            <a:ext cx="6525487" cy="2254654"/>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200000"/>
              </a:lnSpc>
              <a:spcBef>
                <a:spcPts val="0"/>
              </a:spcBef>
              <a:spcAft>
                <a:spcPts val="0"/>
              </a:spcAft>
              <a:buNone/>
              <a:tabLst/>
              <a:defRPr sz="1800" b="0" i="0" u="none" strike="noStrike" kern="0" cap="none" spc="0" baseline="0">
                <a:solidFill>
                  <a:srgbClr val="000000"/>
                </a:solidFill>
                <a:uFillTx/>
              </a:defRPr>
            </a:pPr>
            <a:r>
              <a:rPr lang="en-GB" sz="1200" b="0" i="0" u="sng" strike="noStrike" kern="0" cap="none" spc="0" baseline="0">
                <a:solidFill>
                  <a:srgbClr val="000000"/>
                </a:solidFill>
                <a:uFillTx/>
                <a:latin typeface="Comic Sans MS" pitchFamily="66"/>
              </a:rPr>
              <a:t>Task B: Find out what the 5 pillars of Islam are, including the Arabic names.</a:t>
            </a:r>
          </a:p>
          <a:p>
            <a:pPr marL="0" marR="0" lvl="0" indent="0" algn="l" defTabSz="914400" rtl="0" fontAlgn="auto" hangingPunct="1">
              <a:lnSpc>
                <a:spcPct val="200000"/>
              </a:lnSpc>
              <a:spcBef>
                <a:spcPts val="0"/>
              </a:spcBef>
              <a:spcAft>
                <a:spcPts val="0"/>
              </a:spcAft>
              <a:buNone/>
              <a:tabLst/>
              <a:defRPr sz="1800" b="0" i="0" u="none" strike="noStrike" kern="0" cap="none" spc="0" baseline="0">
                <a:solidFill>
                  <a:srgbClr val="000000"/>
                </a:solidFill>
                <a:uFillTx/>
              </a:defRPr>
            </a:pPr>
            <a:r>
              <a:rPr lang="en-GB" sz="1200" b="0" i="0" u="none" strike="noStrike" kern="0" cap="none" spc="0" baseline="0">
                <a:solidFill>
                  <a:srgbClr val="000000"/>
                </a:solidFill>
                <a:uFillTx/>
                <a:latin typeface="Comic Sans MS" pitchFamily="66"/>
              </a:rPr>
              <a:t>1)</a:t>
            </a:r>
          </a:p>
          <a:p>
            <a:pPr marL="0" marR="0" lvl="0" indent="0" algn="l" defTabSz="914400" rtl="0" fontAlgn="auto" hangingPunct="1">
              <a:lnSpc>
                <a:spcPct val="200000"/>
              </a:lnSpc>
              <a:spcBef>
                <a:spcPts val="0"/>
              </a:spcBef>
              <a:spcAft>
                <a:spcPts val="0"/>
              </a:spcAft>
              <a:buNone/>
              <a:tabLst/>
              <a:defRPr sz="1800" b="0" i="0" u="none" strike="noStrike" kern="0" cap="none" spc="0" baseline="0">
                <a:solidFill>
                  <a:srgbClr val="000000"/>
                </a:solidFill>
                <a:uFillTx/>
              </a:defRPr>
            </a:pPr>
            <a:r>
              <a:rPr lang="en-GB" sz="1200" b="0" i="0" u="none" strike="noStrike" kern="0" cap="none" spc="0" baseline="0">
                <a:solidFill>
                  <a:srgbClr val="000000"/>
                </a:solidFill>
                <a:uFillTx/>
                <a:latin typeface="Comic Sans MS" pitchFamily="66"/>
              </a:rPr>
              <a:t>2)</a:t>
            </a:r>
          </a:p>
          <a:p>
            <a:pPr marL="0" marR="0" lvl="0" indent="0" algn="l" defTabSz="914400" rtl="0" fontAlgn="auto" hangingPunct="1">
              <a:lnSpc>
                <a:spcPct val="200000"/>
              </a:lnSpc>
              <a:spcBef>
                <a:spcPts val="0"/>
              </a:spcBef>
              <a:spcAft>
                <a:spcPts val="0"/>
              </a:spcAft>
              <a:buNone/>
              <a:tabLst/>
              <a:defRPr sz="1800" b="0" i="0" u="none" strike="noStrike" kern="0" cap="none" spc="0" baseline="0">
                <a:solidFill>
                  <a:srgbClr val="000000"/>
                </a:solidFill>
                <a:uFillTx/>
              </a:defRPr>
            </a:pPr>
            <a:r>
              <a:rPr lang="en-GB" sz="1200" b="0" i="0" u="none" strike="noStrike" kern="0" cap="none" spc="0" baseline="0">
                <a:solidFill>
                  <a:srgbClr val="000000"/>
                </a:solidFill>
                <a:uFillTx/>
                <a:latin typeface="Comic Sans MS" pitchFamily="66"/>
              </a:rPr>
              <a:t>3)</a:t>
            </a:r>
          </a:p>
          <a:p>
            <a:pPr marL="0" marR="0" lvl="0" indent="0" algn="l" defTabSz="914400" rtl="0" fontAlgn="auto" hangingPunct="1">
              <a:lnSpc>
                <a:spcPct val="200000"/>
              </a:lnSpc>
              <a:spcBef>
                <a:spcPts val="0"/>
              </a:spcBef>
              <a:spcAft>
                <a:spcPts val="0"/>
              </a:spcAft>
              <a:buNone/>
              <a:tabLst/>
              <a:defRPr sz="1800" b="0" i="0" u="none" strike="noStrike" kern="0" cap="none" spc="0" baseline="0">
                <a:solidFill>
                  <a:srgbClr val="000000"/>
                </a:solidFill>
                <a:uFillTx/>
              </a:defRPr>
            </a:pPr>
            <a:r>
              <a:rPr lang="en-GB" sz="1200" b="0" i="0" u="none" strike="noStrike" kern="0" cap="none" spc="0" baseline="0">
                <a:solidFill>
                  <a:srgbClr val="000000"/>
                </a:solidFill>
                <a:uFillTx/>
                <a:latin typeface="Comic Sans MS" pitchFamily="66"/>
              </a:rPr>
              <a:t>4)</a:t>
            </a:r>
          </a:p>
          <a:p>
            <a:pPr marL="0" marR="0" lvl="0" indent="0" algn="l" defTabSz="914400" rtl="0" fontAlgn="auto" hangingPunct="1">
              <a:lnSpc>
                <a:spcPct val="200000"/>
              </a:lnSpc>
              <a:spcBef>
                <a:spcPts val="0"/>
              </a:spcBef>
              <a:spcAft>
                <a:spcPts val="0"/>
              </a:spcAft>
              <a:buNone/>
              <a:tabLst/>
              <a:defRPr sz="1800" b="0" i="0" u="none" strike="noStrike" kern="0" cap="none" spc="0" baseline="0">
                <a:solidFill>
                  <a:srgbClr val="000000"/>
                </a:solidFill>
                <a:uFillTx/>
              </a:defRPr>
            </a:pPr>
            <a:r>
              <a:rPr lang="en-GB" sz="1200" b="0" i="0" u="none" strike="noStrike" kern="0" cap="none" spc="0" baseline="0">
                <a:solidFill>
                  <a:srgbClr val="000000"/>
                </a:solidFill>
                <a:uFillTx/>
                <a:latin typeface="Comic Sans MS" pitchFamily="66"/>
              </a:rPr>
              <a:t>5)</a:t>
            </a:r>
          </a:p>
        </p:txBody>
      </p:sp>
      <p:sp>
        <p:nvSpPr>
          <p:cNvPr id="5" name="Rounded Rectangle 7">
            <a:extLst>
              <a:ext uri="{FF2B5EF4-FFF2-40B4-BE49-F238E27FC236}">
                <a16:creationId xmlns:a16="http://schemas.microsoft.com/office/drawing/2014/main" id="{D38832E2-94B0-4166-B4FE-9C4421B8E526}"/>
              </a:ext>
            </a:extLst>
          </p:cNvPr>
          <p:cNvSpPr/>
          <p:nvPr/>
        </p:nvSpPr>
        <p:spPr>
          <a:xfrm>
            <a:off x="166256" y="7720745"/>
            <a:ext cx="6525487" cy="1866601"/>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They are called pillars as they support the main principles and beliefs of Islam (like pillars hold up a building).</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They are central to Muslims practices and they have great impact on a Muslim’s daily life.</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They are a key way to live a perfect life.</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They help to give Muslims an identity as one community who share a faith, and enable them to show their obedience and dedication to God.</a:t>
            </a:r>
          </a:p>
        </p:txBody>
      </p:sp>
      <p:sp>
        <p:nvSpPr>
          <p:cNvPr id="6" name="Rectangle 8">
            <a:extLst>
              <a:ext uri="{FF2B5EF4-FFF2-40B4-BE49-F238E27FC236}">
                <a16:creationId xmlns:a16="http://schemas.microsoft.com/office/drawing/2014/main" id="{128B8E56-1CCA-4C02-A449-64C0FF4D59C0}"/>
              </a:ext>
            </a:extLst>
          </p:cNvPr>
          <p:cNvSpPr/>
          <p:nvPr/>
        </p:nvSpPr>
        <p:spPr>
          <a:xfrm>
            <a:off x="166256" y="946285"/>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A: Key Word Match- Research to help you/ Use the textbook </a:t>
            </a:r>
            <a:endParaRPr lang="en-GB" sz="1100" b="0" i="0" u="none" strike="noStrike" kern="0" cap="none" spc="0" baseline="0">
              <a:solidFill>
                <a:srgbClr val="000000"/>
              </a:solidFill>
              <a:uFillTx/>
              <a:latin typeface="Comic Sans MS" pitchFamily="66"/>
            </a:endParaRPr>
          </a:p>
        </p:txBody>
      </p:sp>
      <p:sp>
        <p:nvSpPr>
          <p:cNvPr id="7" name="Rounded Rectangle 6">
            <a:extLst>
              <a:ext uri="{FF2B5EF4-FFF2-40B4-BE49-F238E27FC236}">
                <a16:creationId xmlns:a16="http://schemas.microsoft.com/office/drawing/2014/main" id="{85BF13A1-D6A2-4CE4-9310-1177681B49E3}"/>
              </a:ext>
            </a:extLst>
          </p:cNvPr>
          <p:cNvSpPr/>
          <p:nvPr/>
        </p:nvSpPr>
        <p:spPr>
          <a:xfrm>
            <a:off x="166256" y="1527157"/>
            <a:ext cx="1773378" cy="1506739"/>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Five Pillars</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Ten Obligatory Acts</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Shahadah</a:t>
            </a:r>
          </a:p>
        </p:txBody>
      </p:sp>
      <p:sp>
        <p:nvSpPr>
          <p:cNvPr id="8" name="Rounded Rectangle 7">
            <a:extLst>
              <a:ext uri="{FF2B5EF4-FFF2-40B4-BE49-F238E27FC236}">
                <a16:creationId xmlns:a16="http://schemas.microsoft.com/office/drawing/2014/main" id="{D41708CD-B170-4034-A3F4-371C3D9A1C17}"/>
              </a:ext>
            </a:extLst>
          </p:cNvPr>
          <p:cNvSpPr/>
          <p:nvPr/>
        </p:nvSpPr>
        <p:spPr>
          <a:xfrm>
            <a:off x="2105890" y="1527157"/>
            <a:ext cx="4585853" cy="1506739"/>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five most important cuties for all Muslims; to believe, to pray, to give to charity, to fast and to go on pilgrimage.</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Muslim declaration of faith.</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Ten important duties for Shi’a Muslims, which include the 5 pillars.</a:t>
            </a:r>
          </a:p>
        </p:txBody>
      </p:sp>
      <p:sp>
        <p:nvSpPr>
          <p:cNvPr id="9" name="Rectangle 17">
            <a:extLst>
              <a:ext uri="{FF2B5EF4-FFF2-40B4-BE49-F238E27FC236}">
                <a16:creationId xmlns:a16="http://schemas.microsoft.com/office/drawing/2014/main" id="{513A18F0-67FA-468D-8BD6-CBEB830A3B23}"/>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graphicFrame>
        <p:nvGraphicFramePr>
          <p:cNvPr id="2" name="Table 10">
            <a:extLst>
              <a:ext uri="{FF2B5EF4-FFF2-40B4-BE49-F238E27FC236}">
                <a16:creationId xmlns:a16="http://schemas.microsoft.com/office/drawing/2014/main" id="{E9E62A67-EE3C-4FCD-8302-DB3E0761AAD4}"/>
              </a:ext>
            </a:extLst>
          </p:cNvPr>
          <p:cNvGraphicFramePr>
            <a:graphicFrameLocks noGrp="1"/>
          </p:cNvGraphicFramePr>
          <p:nvPr/>
        </p:nvGraphicFramePr>
        <p:xfrm>
          <a:off x="166256" y="4167085"/>
          <a:ext cx="6525487" cy="5484662"/>
        </p:xfrm>
        <a:graphic>
          <a:graphicData uri="http://schemas.openxmlformats.org/drawingml/2006/table">
            <a:tbl>
              <a:tblPr firstRow="1" bandRow="1">
                <a:effectLst/>
                <a:tableStyleId>{5C22544A-7EE6-4342-B048-85BDC9FD1C3A}</a:tableStyleId>
              </a:tblPr>
              <a:tblGrid>
                <a:gridCol w="1550255">
                  <a:extLst>
                    <a:ext uri="{9D8B030D-6E8A-4147-A177-3AD203B41FA5}">
                      <a16:colId xmlns:a16="http://schemas.microsoft.com/office/drawing/2014/main" val="783171052"/>
                    </a:ext>
                  </a:extLst>
                </a:gridCol>
                <a:gridCol w="4975241">
                  <a:extLst>
                    <a:ext uri="{9D8B030D-6E8A-4147-A177-3AD203B41FA5}">
                      <a16:colId xmlns:a16="http://schemas.microsoft.com/office/drawing/2014/main" val="292821157"/>
                    </a:ext>
                  </a:extLst>
                </a:gridCol>
              </a:tblGrid>
              <a:tr h="894274">
                <a:tc>
                  <a:txBody>
                    <a:bodyPr/>
                    <a:lstStyle/>
                    <a:p>
                      <a:pPr lvl="0"/>
                      <a:r>
                        <a:rPr lang="en-GB" sz="1200" b="0">
                          <a:solidFill>
                            <a:srgbClr val="000000"/>
                          </a:solidFill>
                          <a:latin typeface="Comic Sans MS" pitchFamily="66"/>
                        </a:rPr>
                        <a:t>What is Jihad?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9822326"/>
                  </a:ext>
                </a:extLst>
              </a:tr>
              <a:tr h="992974">
                <a:tc>
                  <a:txBody>
                    <a:bodyPr/>
                    <a:lstStyle/>
                    <a:p>
                      <a:pPr lvl="0"/>
                      <a:r>
                        <a:rPr lang="en-GB" sz="1200" b="0">
                          <a:solidFill>
                            <a:srgbClr val="000000"/>
                          </a:solidFill>
                          <a:latin typeface="Comic Sans MS" pitchFamily="66"/>
                        </a:rPr>
                        <a:t>What types of Jihad are there? </a:t>
                      </a:r>
                    </a:p>
                    <a:p>
                      <a:pPr lvl="0"/>
                      <a:r>
                        <a:rPr lang="en-GB" sz="1200" b="0">
                          <a:solidFill>
                            <a:srgbClr val="000000"/>
                          </a:solidFill>
                          <a:latin typeface="Comic Sans MS" pitchFamily="66"/>
                        </a:rPr>
                        <a:t>Explain them</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9112044"/>
                  </a:ext>
                </a:extLst>
              </a:tr>
              <a:tr h="972107">
                <a:tc>
                  <a:txBody>
                    <a:bodyPr/>
                    <a:lstStyle/>
                    <a:p>
                      <a:pPr lvl="0"/>
                      <a:r>
                        <a:rPr lang="en-GB" sz="1200" b="0">
                          <a:solidFill>
                            <a:srgbClr val="000000"/>
                          </a:solidFill>
                          <a:latin typeface="Comic Sans MS" pitchFamily="66"/>
                        </a:rPr>
                        <a:t>Where did the term ‘Jihad’ come from?</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2487031"/>
                  </a:ext>
                </a:extLst>
              </a:tr>
              <a:tr h="992974">
                <a:tc>
                  <a:txBody>
                    <a:bodyPr/>
                    <a:lstStyle/>
                    <a:p>
                      <a:pPr lvl="0"/>
                      <a:r>
                        <a:rPr lang="en-GB" sz="1200" b="0">
                          <a:solidFill>
                            <a:srgbClr val="000000"/>
                          </a:solidFill>
                          <a:latin typeface="Comic Sans MS" pitchFamily="66"/>
                        </a:rPr>
                        <a:t>Jihad and its link to war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6396687"/>
                  </a:ext>
                </a:extLst>
              </a:tr>
              <a:tr h="1632322">
                <a:tc>
                  <a:txBody>
                    <a:bodyPr/>
                    <a:lstStyle/>
                    <a:p>
                      <a:pPr lvl="0"/>
                      <a:r>
                        <a:rPr lang="en-GB" sz="1200" b="0">
                          <a:solidFill>
                            <a:srgbClr val="000000"/>
                          </a:solidFill>
                          <a:latin typeface="Comic Sans MS" pitchFamily="66"/>
                        </a:rPr>
                        <a:t>What are the misconceptions about Jihad? (What is the term associated with that is wrong?)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8671955"/>
                  </a:ext>
                </a:extLst>
              </a:tr>
            </a:tbl>
          </a:graphicData>
        </a:graphic>
      </p:graphicFrame>
      <p:sp>
        <p:nvSpPr>
          <p:cNvPr id="3" name="Rectangle 3">
            <a:extLst>
              <a:ext uri="{FF2B5EF4-FFF2-40B4-BE49-F238E27FC236}">
                <a16:creationId xmlns:a16="http://schemas.microsoft.com/office/drawing/2014/main" id="{FC2EAFC8-3B06-44E7-AFCB-2D0B8D9F6ECB}"/>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28</a:t>
            </a:r>
          </a:p>
        </p:txBody>
      </p:sp>
      <p:sp>
        <p:nvSpPr>
          <p:cNvPr id="4" name="Rectangle 4">
            <a:extLst>
              <a:ext uri="{FF2B5EF4-FFF2-40B4-BE49-F238E27FC236}">
                <a16:creationId xmlns:a16="http://schemas.microsoft.com/office/drawing/2014/main" id="{E0872349-C91D-44B1-9F0E-8920114CAC03}"/>
              </a:ext>
            </a:extLst>
          </p:cNvPr>
          <p:cNvSpPr/>
          <p:nvPr/>
        </p:nvSpPr>
        <p:spPr>
          <a:xfrm>
            <a:off x="166256" y="135623"/>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2.8 Jihad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P46-47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influence and significance of Jihad.</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both lesser and greater jihad and the difference between them.</a:t>
            </a:r>
          </a:p>
        </p:txBody>
      </p:sp>
      <p:sp>
        <p:nvSpPr>
          <p:cNvPr id="5" name="Rectangle 5">
            <a:extLst>
              <a:ext uri="{FF2B5EF4-FFF2-40B4-BE49-F238E27FC236}">
                <a16:creationId xmlns:a16="http://schemas.microsoft.com/office/drawing/2014/main" id="{D2A8CF71-65F0-42DC-AD39-985616FADCCE}"/>
              </a:ext>
            </a:extLst>
          </p:cNvPr>
          <p:cNvSpPr/>
          <p:nvPr/>
        </p:nvSpPr>
        <p:spPr>
          <a:xfrm>
            <a:off x="166256" y="908191"/>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A: Key Word Match- Research to help you/ Use the textbook </a:t>
            </a:r>
            <a:endParaRPr lang="en-GB" sz="1100" b="0" i="0" u="none" strike="noStrike" kern="0" cap="none" spc="0" baseline="0">
              <a:solidFill>
                <a:srgbClr val="000000"/>
              </a:solidFill>
              <a:uFillTx/>
              <a:latin typeface="Comic Sans MS" pitchFamily="66"/>
            </a:endParaRPr>
          </a:p>
        </p:txBody>
      </p:sp>
      <p:sp>
        <p:nvSpPr>
          <p:cNvPr id="6" name="Rounded Rectangle 6">
            <a:extLst>
              <a:ext uri="{FF2B5EF4-FFF2-40B4-BE49-F238E27FC236}">
                <a16:creationId xmlns:a16="http://schemas.microsoft.com/office/drawing/2014/main" id="{6BE710D7-4853-4C0C-8AFD-98AC54D42D47}"/>
              </a:ext>
            </a:extLst>
          </p:cNvPr>
          <p:cNvSpPr/>
          <p:nvPr/>
        </p:nvSpPr>
        <p:spPr>
          <a:xfrm>
            <a:off x="166256" y="1315364"/>
            <a:ext cx="1870359" cy="223853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Jihad</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Greater Jihad</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Lesser Jihad</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Holy War</a:t>
            </a:r>
          </a:p>
        </p:txBody>
      </p:sp>
      <p:sp>
        <p:nvSpPr>
          <p:cNvPr id="7" name="Rounded Rectangle 7">
            <a:extLst>
              <a:ext uri="{FF2B5EF4-FFF2-40B4-BE49-F238E27FC236}">
                <a16:creationId xmlns:a16="http://schemas.microsoft.com/office/drawing/2014/main" id="{CF1FBC7C-49D4-4721-8831-1A6DE4E35387}"/>
              </a:ext>
            </a:extLst>
          </p:cNvPr>
          <p:cNvSpPr/>
          <p:nvPr/>
        </p:nvSpPr>
        <p:spPr>
          <a:xfrm>
            <a:off x="2036615" y="1315364"/>
            <a:ext cx="4488871" cy="223853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personal inward struggle for all Muslims to love in line with the teaching of their faith.</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outward struggle to defend one’s faith, family and country from threat.</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Fighting for a religious cause or God, probably controlled by a religious leader.</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struggle against evil; this may be an inward, personal struggle or an outward, collective struggle.</a:t>
            </a:r>
          </a:p>
        </p:txBody>
      </p:sp>
      <p:sp>
        <p:nvSpPr>
          <p:cNvPr id="8" name="Rectangle 8">
            <a:extLst>
              <a:ext uri="{FF2B5EF4-FFF2-40B4-BE49-F238E27FC236}">
                <a16:creationId xmlns:a16="http://schemas.microsoft.com/office/drawing/2014/main" id="{F2A10FB4-90C8-499E-AF31-E5A7BEF86CAB}"/>
              </a:ext>
            </a:extLst>
          </p:cNvPr>
          <p:cNvSpPr/>
          <p:nvPr/>
        </p:nvSpPr>
        <p:spPr>
          <a:xfrm>
            <a:off x="166256" y="3593143"/>
            <a:ext cx="6525487" cy="573941"/>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B: Watch the video and answer the questions.</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alibri"/>
                <a:hlinkClick r:id="rId2"/>
              </a:rPr>
              <a:t>https://www.truetube.co.uk/film/what-jihad</a:t>
            </a:r>
            <a:r>
              <a:rPr lang="en-GB" sz="1100" b="0" i="0" u="none" strike="noStrike" kern="0" cap="none" spc="0" baseline="0">
                <a:solidFill>
                  <a:srgbClr val="000000"/>
                </a:solidFill>
                <a:uFillTx/>
                <a:latin typeface="Calibri"/>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5E2978ED-E80F-47EC-8E17-30739DF54058}"/>
              </a:ext>
            </a:extLst>
          </p:cNvPr>
          <p:cNvGraphicFramePr>
            <a:graphicFrameLocks noGrp="1"/>
          </p:cNvGraphicFramePr>
          <p:nvPr/>
        </p:nvGraphicFramePr>
        <p:xfrm>
          <a:off x="166256" y="2292821"/>
          <a:ext cx="6525487" cy="7376163"/>
        </p:xfrm>
        <a:graphic>
          <a:graphicData uri="http://schemas.openxmlformats.org/drawingml/2006/table">
            <a:tbl>
              <a:tblPr firstRow="1" bandRow="1">
                <a:effectLst/>
                <a:tableStyleId>{5C22544A-7EE6-4342-B048-85BDC9FD1C3A}</a:tableStyleId>
              </a:tblPr>
              <a:tblGrid>
                <a:gridCol w="1631371">
                  <a:extLst>
                    <a:ext uri="{9D8B030D-6E8A-4147-A177-3AD203B41FA5}">
                      <a16:colId xmlns:a16="http://schemas.microsoft.com/office/drawing/2014/main" val="2020799114"/>
                    </a:ext>
                  </a:extLst>
                </a:gridCol>
                <a:gridCol w="1631371">
                  <a:extLst>
                    <a:ext uri="{9D8B030D-6E8A-4147-A177-3AD203B41FA5}">
                      <a16:colId xmlns:a16="http://schemas.microsoft.com/office/drawing/2014/main" val="2023466997"/>
                    </a:ext>
                  </a:extLst>
                </a:gridCol>
                <a:gridCol w="1631371">
                  <a:extLst>
                    <a:ext uri="{9D8B030D-6E8A-4147-A177-3AD203B41FA5}">
                      <a16:colId xmlns:a16="http://schemas.microsoft.com/office/drawing/2014/main" val="1220668483"/>
                    </a:ext>
                  </a:extLst>
                </a:gridCol>
                <a:gridCol w="1631371">
                  <a:extLst>
                    <a:ext uri="{9D8B030D-6E8A-4147-A177-3AD203B41FA5}">
                      <a16:colId xmlns:a16="http://schemas.microsoft.com/office/drawing/2014/main" val="2824728351"/>
                    </a:ext>
                  </a:extLst>
                </a:gridCol>
              </a:tblGrid>
              <a:tr h="450378">
                <a:tc>
                  <a:txBody>
                    <a:bodyPr/>
                    <a:lstStyle/>
                    <a:p>
                      <a:pPr lvl="0" algn="ctr"/>
                      <a:r>
                        <a:rPr lang="en-GB" sz="1200" b="0" u="sng">
                          <a:solidFill>
                            <a:srgbClr val="000000"/>
                          </a:solidFill>
                          <a:latin typeface="Comic Sans MS" pitchFamily="66"/>
                        </a:rPr>
                        <a:t>Statement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sng">
                          <a:solidFill>
                            <a:srgbClr val="000000"/>
                          </a:solidFill>
                          <a:latin typeface="Comic Sans MS" pitchFamily="66"/>
                        </a:rPr>
                        <a:t>What type of Jihad? Why?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sng">
                          <a:solidFill>
                            <a:srgbClr val="000000"/>
                          </a:solidFill>
                          <a:latin typeface="Comic Sans MS" pitchFamily="66"/>
                        </a:rPr>
                        <a:t>Statement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u="sng">
                          <a:solidFill>
                            <a:srgbClr val="000000"/>
                          </a:solidFill>
                          <a:latin typeface="Comic Sans MS" pitchFamily="66"/>
                        </a:rPr>
                        <a:t>What type of Jihad? Why?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8981140"/>
                  </a:ext>
                </a:extLst>
              </a:tr>
              <a:tr h="966127">
                <a:tc>
                  <a:txBody>
                    <a:bodyPr/>
                    <a:lstStyle/>
                    <a:p>
                      <a:pPr marL="0" marR="0" lvl="0" indent="0" algn="ctr" defTabSz="685800" rtl="0" fontAlgn="auto" hangingPunct="1">
                        <a:lnSpc>
                          <a:spcPct val="100000"/>
                        </a:lnSpc>
                        <a:spcBef>
                          <a:spcPts val="0"/>
                        </a:spcBef>
                        <a:spcAft>
                          <a:spcPts val="0"/>
                        </a:spcAft>
                        <a:buNone/>
                        <a:tabLst/>
                      </a:pPr>
                      <a:r>
                        <a:rPr lang="en-GB" sz="1100">
                          <a:latin typeface="Comic Sans MS" pitchFamily="66"/>
                        </a:rPr>
                        <a:t>Greater Jihad is a personal inward struggle of all Muslims to live in line with the teaching of their faith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800" rtl="0" fontAlgn="auto" hangingPunct="1">
                        <a:lnSpc>
                          <a:spcPct val="100000"/>
                        </a:lnSpc>
                        <a:spcBef>
                          <a:spcPts val="0"/>
                        </a:spcBef>
                        <a:spcAft>
                          <a:spcPts val="0"/>
                        </a:spcAft>
                        <a:buNone/>
                        <a:tabLst/>
                      </a:pPr>
                      <a:r>
                        <a:rPr lang="en-GB" sz="1100" b="0" u="none">
                          <a:solidFill>
                            <a:srgbClr val="000000"/>
                          </a:solidFill>
                          <a:latin typeface="Comic Sans MS" pitchFamily="66"/>
                        </a:rPr>
                        <a:t>Part of this is to observes the 5 pillars- which brings them closer to God and are required.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0638837"/>
                  </a:ext>
                </a:extLst>
              </a:tr>
              <a:tr h="966127">
                <a:tc>
                  <a:txBody>
                    <a:bodyPr/>
                    <a:lstStyle/>
                    <a:p>
                      <a:pPr marL="0" marR="0" lvl="0" indent="0" algn="ctr" defTabSz="685800" rtl="0" fontAlgn="auto" hangingPunct="1">
                        <a:lnSpc>
                          <a:spcPct val="100000"/>
                        </a:lnSpc>
                        <a:spcBef>
                          <a:spcPts val="0"/>
                        </a:spcBef>
                        <a:spcAft>
                          <a:spcPts val="0"/>
                        </a:spcAft>
                        <a:buNone/>
                        <a:tabLst/>
                      </a:pPr>
                      <a:r>
                        <a:rPr lang="en-GB" sz="1100" b="0" u="none">
                          <a:solidFill>
                            <a:srgbClr val="000000"/>
                          </a:solidFill>
                          <a:latin typeface="Comic Sans MS" pitchFamily="66"/>
                        </a:rPr>
                        <a:t>In the early days of the faith, this was important when Muslims were being persecuted and they needed to protect their freedom to practise their religion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800" rtl="0" fontAlgn="auto" hangingPunct="1">
                        <a:lnSpc>
                          <a:spcPct val="100000"/>
                        </a:lnSpc>
                        <a:spcBef>
                          <a:spcPts val="0"/>
                        </a:spcBef>
                        <a:spcAft>
                          <a:spcPts val="0"/>
                        </a:spcAft>
                        <a:buNone/>
                        <a:tabLst/>
                      </a:pPr>
                      <a:r>
                        <a:rPr lang="en-GB" sz="1100" b="0" u="none">
                          <a:solidFill>
                            <a:srgbClr val="000000"/>
                          </a:solidFill>
                          <a:latin typeface="Comic Sans MS" pitchFamily="66"/>
                        </a:rPr>
                        <a:t>There are some instances in the Qur’an that appear to allow extreme violence in the name of lesser Jihad.</a:t>
                      </a:r>
                    </a:p>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058586"/>
                  </a:ext>
                </a:extLst>
              </a:tr>
              <a:tr h="966127">
                <a:tc>
                  <a:txBody>
                    <a:bodyPr/>
                    <a:lstStyle/>
                    <a:p>
                      <a:pPr marL="0" marR="0" lvl="0" indent="0" algn="ctr" defTabSz="685800" rtl="0" fontAlgn="auto" hangingPunct="1">
                        <a:lnSpc>
                          <a:spcPct val="100000"/>
                        </a:lnSpc>
                        <a:spcBef>
                          <a:spcPts val="0"/>
                        </a:spcBef>
                        <a:spcAft>
                          <a:spcPts val="0"/>
                        </a:spcAft>
                        <a:buNone/>
                        <a:tabLst/>
                      </a:pPr>
                      <a:r>
                        <a:rPr lang="en-GB" sz="1100" b="0" u="none">
                          <a:solidFill>
                            <a:srgbClr val="000000"/>
                          </a:solidFill>
                          <a:latin typeface="Comic Sans MS" pitchFamily="66"/>
                        </a:rPr>
                        <a:t>Some believe this means that war can be justified but </a:t>
                      </a:r>
                      <a:r>
                        <a:rPr lang="en-GB" sz="1100" b="1" u="none">
                          <a:solidFill>
                            <a:srgbClr val="000000"/>
                          </a:solidFill>
                          <a:latin typeface="Comic Sans MS" pitchFamily="66"/>
                        </a:rPr>
                        <a:t>not terrorism acts that harm innocent civilians.</a:t>
                      </a:r>
                      <a:endParaRPr lang="en-GB" sz="1100" b="0"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800" rtl="0" fontAlgn="auto" hangingPunct="1">
                        <a:lnSpc>
                          <a:spcPct val="100000"/>
                        </a:lnSpc>
                        <a:spcBef>
                          <a:spcPts val="0"/>
                        </a:spcBef>
                        <a:spcAft>
                          <a:spcPts val="0"/>
                        </a:spcAft>
                        <a:buNone/>
                        <a:tabLst/>
                      </a:pPr>
                      <a:r>
                        <a:rPr lang="en-GB" sz="1100" b="0" u="none">
                          <a:solidFill>
                            <a:srgbClr val="000000"/>
                          </a:solidFill>
                          <a:latin typeface="Comic Sans MS" pitchFamily="66"/>
                        </a:rPr>
                        <a:t>Others will try and help improve the community by giving Zakah and extra money to charity.</a:t>
                      </a:r>
                    </a:p>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520574"/>
                  </a:ext>
                </a:extLst>
              </a:tr>
              <a:tr h="966127">
                <a:tc>
                  <a:txBody>
                    <a:bodyPr/>
                    <a:lstStyle/>
                    <a:p>
                      <a:pPr marL="0" marR="0" lvl="0" indent="0" algn="ctr" defTabSz="685800" rtl="0" fontAlgn="auto" hangingPunct="1">
                        <a:lnSpc>
                          <a:spcPct val="100000"/>
                        </a:lnSpc>
                        <a:spcBef>
                          <a:spcPts val="0"/>
                        </a:spcBef>
                        <a:spcAft>
                          <a:spcPts val="0"/>
                        </a:spcAft>
                        <a:buNone/>
                        <a:tabLst/>
                      </a:pPr>
                      <a:r>
                        <a:rPr lang="en-GB" sz="1100" b="0" u="none">
                          <a:solidFill>
                            <a:srgbClr val="000000"/>
                          </a:solidFill>
                          <a:latin typeface="Comic Sans MS" pitchFamily="66"/>
                        </a:rPr>
                        <a:t>Some will learn the Qur’an by heart which requires great discipline and patience.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800" rtl="0" fontAlgn="auto" hangingPunct="1">
                        <a:lnSpc>
                          <a:spcPct val="100000"/>
                        </a:lnSpc>
                        <a:spcBef>
                          <a:spcPts val="0"/>
                        </a:spcBef>
                        <a:spcAft>
                          <a:spcPts val="0"/>
                        </a:spcAft>
                        <a:buNone/>
                        <a:tabLst/>
                      </a:pPr>
                      <a:r>
                        <a:rPr lang="en-GB" sz="1100" b="0" u="none">
                          <a:solidFill>
                            <a:srgbClr val="000000"/>
                          </a:solidFill>
                          <a:latin typeface="Comic Sans MS" pitchFamily="66"/>
                        </a:rPr>
                        <a:t>Lesser jihad has been misinterpreted in modern times. Muslims extremists are often called Jihadists.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3565163"/>
                  </a:ext>
                </a:extLst>
              </a:tr>
              <a:tr h="966127">
                <a:tc>
                  <a:txBody>
                    <a:bodyPr/>
                    <a:lstStyle/>
                    <a:p>
                      <a:pPr marL="0" marR="0" lvl="0" indent="0" algn="ctr" defTabSz="685800" rtl="0" fontAlgn="auto" hangingPunct="1">
                        <a:lnSpc>
                          <a:spcPct val="100000"/>
                        </a:lnSpc>
                        <a:spcBef>
                          <a:spcPts val="0"/>
                        </a:spcBef>
                        <a:spcAft>
                          <a:spcPts val="0"/>
                        </a:spcAft>
                        <a:buNone/>
                        <a:tabLst/>
                      </a:pPr>
                      <a:r>
                        <a:rPr lang="en-GB" sz="1100" b="0" u="none">
                          <a:solidFill>
                            <a:srgbClr val="000000"/>
                          </a:solidFill>
                          <a:latin typeface="Comic Sans MS" pitchFamily="66"/>
                        </a:rPr>
                        <a:t>Some will work with the poor and vulnerable, both locally and globally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800" rtl="0" fontAlgn="auto" hangingPunct="1">
                        <a:lnSpc>
                          <a:spcPct val="100000"/>
                        </a:lnSpc>
                        <a:spcBef>
                          <a:spcPts val="0"/>
                        </a:spcBef>
                        <a:spcAft>
                          <a:spcPts val="0"/>
                        </a:spcAft>
                        <a:buNone/>
                        <a:tabLst/>
                      </a:pPr>
                      <a:r>
                        <a:rPr lang="en-GB" sz="1100" b="0" u="none">
                          <a:solidFill>
                            <a:srgbClr val="000000"/>
                          </a:solidFill>
                          <a:latin typeface="Comic Sans MS" pitchFamily="66"/>
                        </a:rPr>
                        <a:t>Muslims devote their lives to God by avoiding temptation and distractions like drugs and alcohol, greed and jealousy.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4187127"/>
                  </a:ext>
                </a:extLst>
              </a:tr>
              <a:tr h="966127">
                <a:tc>
                  <a:txBody>
                    <a:bodyPr/>
                    <a:lstStyle/>
                    <a:p>
                      <a:pPr marL="0" marR="0" lvl="0" indent="0" algn="ctr" defTabSz="685800" rtl="0" fontAlgn="auto" hangingPunct="1">
                        <a:lnSpc>
                          <a:spcPct val="100000"/>
                        </a:lnSpc>
                        <a:spcBef>
                          <a:spcPts val="0"/>
                        </a:spcBef>
                        <a:spcAft>
                          <a:spcPts val="0"/>
                        </a:spcAft>
                        <a:buNone/>
                        <a:tabLst/>
                      </a:pPr>
                      <a:r>
                        <a:rPr lang="en-GB" sz="1100">
                          <a:latin typeface="Comic Sans MS" pitchFamily="66"/>
                        </a:rPr>
                        <a:t>Lesser Jihad means it is less important. The outward struggle to defend Islam from threat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800" rtl="0" fontAlgn="auto" hangingPunct="1">
                        <a:lnSpc>
                          <a:spcPct val="100000"/>
                        </a:lnSpc>
                        <a:spcBef>
                          <a:spcPts val="0"/>
                        </a:spcBef>
                        <a:spcAft>
                          <a:spcPts val="0"/>
                        </a:spcAft>
                        <a:buNone/>
                        <a:tabLst/>
                      </a:pPr>
                      <a:r>
                        <a:rPr lang="en-GB" sz="1100" b="0" u="none">
                          <a:solidFill>
                            <a:srgbClr val="000000"/>
                          </a:solidFill>
                          <a:latin typeface="Comic Sans MS" pitchFamily="66"/>
                        </a:rPr>
                        <a:t>It is the constant struggle to purify one’s heart from all evil traits, and to establish instead all types of virtues.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1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0718966"/>
                  </a:ext>
                </a:extLst>
              </a:tr>
            </a:tbl>
          </a:graphicData>
        </a:graphic>
      </p:graphicFrame>
      <p:sp>
        <p:nvSpPr>
          <p:cNvPr id="3" name="Rectangle 3">
            <a:extLst>
              <a:ext uri="{FF2B5EF4-FFF2-40B4-BE49-F238E27FC236}">
                <a16:creationId xmlns:a16="http://schemas.microsoft.com/office/drawing/2014/main" id="{8CFAEE98-F06A-4B67-91EB-DB2FEB57C84A}"/>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29</a:t>
            </a:r>
          </a:p>
        </p:txBody>
      </p:sp>
      <p:sp>
        <p:nvSpPr>
          <p:cNvPr id="4" name="Rectangle 4">
            <a:extLst>
              <a:ext uri="{FF2B5EF4-FFF2-40B4-BE49-F238E27FC236}">
                <a16:creationId xmlns:a16="http://schemas.microsoft.com/office/drawing/2014/main" id="{C896C73F-FC2D-4B6E-8177-63E603DEC44F}"/>
              </a:ext>
            </a:extLst>
          </p:cNvPr>
          <p:cNvSpPr/>
          <p:nvPr/>
        </p:nvSpPr>
        <p:spPr>
          <a:xfrm>
            <a:off x="166256" y="135623"/>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2.8 Jihad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P46-47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influence and significance of Jihad.</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both lesser and greater jihad and the difference between them.</a:t>
            </a:r>
          </a:p>
        </p:txBody>
      </p:sp>
      <p:sp>
        <p:nvSpPr>
          <p:cNvPr id="5" name="Rounded Rectangle 7">
            <a:extLst>
              <a:ext uri="{FF2B5EF4-FFF2-40B4-BE49-F238E27FC236}">
                <a16:creationId xmlns:a16="http://schemas.microsoft.com/office/drawing/2014/main" id="{F59DBE21-F684-4D59-933F-10C98FB6C890}"/>
              </a:ext>
            </a:extLst>
          </p:cNvPr>
          <p:cNvSpPr/>
          <p:nvPr/>
        </p:nvSpPr>
        <p:spPr>
          <a:xfrm>
            <a:off x="166256" y="905063"/>
            <a:ext cx="6525487" cy="1068110"/>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What is Jihad important?</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Jihad is the struggle against evil.</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Jihad requires Muslims to strive to improve themselves and societies in a way that God would approve of.</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Jihad appears many times in the Qur’an and the Hadith</a:t>
            </a:r>
          </a:p>
        </p:txBody>
      </p:sp>
      <p:sp>
        <p:nvSpPr>
          <p:cNvPr id="6" name="Rectangle 6">
            <a:extLst>
              <a:ext uri="{FF2B5EF4-FFF2-40B4-BE49-F238E27FC236}">
                <a16:creationId xmlns:a16="http://schemas.microsoft.com/office/drawing/2014/main" id="{478370B6-4903-4354-88B6-6DDC0F0A48EE}"/>
              </a:ext>
            </a:extLst>
          </p:cNvPr>
          <p:cNvSpPr/>
          <p:nvPr/>
        </p:nvSpPr>
        <p:spPr>
          <a:xfrm>
            <a:off x="166256" y="1973183"/>
            <a:ext cx="6525487" cy="319637"/>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C: Read the statement and decide whether it is Lesser or Greater Jihad and explain how</a:t>
            </a:r>
            <a:endParaRPr lang="en-GB" sz="1100" b="0" i="0" u="none" strike="noStrike" kern="0" cap="none" spc="0" baseline="0">
              <a:solidFill>
                <a:srgbClr val="000000"/>
              </a:solidFill>
              <a:uFillTx/>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BA9E8C4-C43F-450F-9581-498D98D24740}"/>
              </a:ext>
            </a:extLst>
          </p:cNvPr>
          <p:cNvSpPr/>
          <p:nvPr/>
        </p:nvSpPr>
        <p:spPr>
          <a:xfrm>
            <a:off x="166256" y="6914473"/>
            <a:ext cx="6525487" cy="2857317"/>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E: Do you think these rules are acceptable? Explain why. Do you agree with them all? Explain why your views might differ on some.</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p:txBody>
      </p:sp>
      <p:sp>
        <p:nvSpPr>
          <p:cNvPr id="3" name="Rectangle 3">
            <a:extLst>
              <a:ext uri="{FF2B5EF4-FFF2-40B4-BE49-F238E27FC236}">
                <a16:creationId xmlns:a16="http://schemas.microsoft.com/office/drawing/2014/main" id="{A93C537A-3DFE-4640-80F3-7645E3969F4F}"/>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30</a:t>
            </a:r>
          </a:p>
        </p:txBody>
      </p:sp>
      <p:sp>
        <p:nvSpPr>
          <p:cNvPr id="4" name="Rectangle 4">
            <a:extLst>
              <a:ext uri="{FF2B5EF4-FFF2-40B4-BE49-F238E27FC236}">
                <a16:creationId xmlns:a16="http://schemas.microsoft.com/office/drawing/2014/main" id="{30938960-EB0D-4D58-B33C-1E1B6734BD14}"/>
              </a:ext>
            </a:extLst>
          </p:cNvPr>
          <p:cNvSpPr/>
          <p:nvPr/>
        </p:nvSpPr>
        <p:spPr>
          <a:xfrm>
            <a:off x="166256" y="135623"/>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2.8 Jihad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P46-47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influence and significance of Jihad.</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both lesser and greater jihad and the difference between them.</a:t>
            </a:r>
          </a:p>
        </p:txBody>
      </p:sp>
      <p:sp>
        <p:nvSpPr>
          <p:cNvPr id="5" name="Rectangle 5">
            <a:extLst>
              <a:ext uri="{FF2B5EF4-FFF2-40B4-BE49-F238E27FC236}">
                <a16:creationId xmlns:a16="http://schemas.microsoft.com/office/drawing/2014/main" id="{088B370F-4C9E-4470-81A6-8EF706ACFCFD}"/>
              </a:ext>
            </a:extLst>
          </p:cNvPr>
          <p:cNvSpPr/>
          <p:nvPr/>
        </p:nvSpPr>
        <p:spPr>
          <a:xfrm>
            <a:off x="166256" y="905063"/>
            <a:ext cx="6525487" cy="573941"/>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D: Explain what the quotes mean and how they link to Jihad. </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1" i="1" u="none" strike="noStrike" kern="0" cap="none" spc="0" baseline="0">
                <a:solidFill>
                  <a:srgbClr val="000000"/>
                </a:solidFill>
                <a:uFillTx/>
                <a:latin typeface="Comic Sans MS" pitchFamily="66"/>
              </a:rPr>
              <a:t>PYT- Which Jihad do they link to? Explain how</a:t>
            </a:r>
            <a:endParaRPr lang="en-GB" sz="1100" b="1" i="1" u="none" strike="noStrike" kern="0" cap="none" spc="0" baseline="0">
              <a:solidFill>
                <a:srgbClr val="000000"/>
              </a:solidFill>
              <a:uFillTx/>
              <a:latin typeface="Calibri"/>
            </a:endParaRPr>
          </a:p>
        </p:txBody>
      </p:sp>
      <p:sp>
        <p:nvSpPr>
          <p:cNvPr id="6" name="Rounded Rectangle 6">
            <a:extLst>
              <a:ext uri="{FF2B5EF4-FFF2-40B4-BE49-F238E27FC236}">
                <a16:creationId xmlns:a16="http://schemas.microsoft.com/office/drawing/2014/main" id="{F55F00BB-F932-4D3F-A41A-81046FC7A979}"/>
              </a:ext>
            </a:extLst>
          </p:cNvPr>
          <p:cNvSpPr/>
          <p:nvPr/>
        </p:nvSpPr>
        <p:spPr>
          <a:xfrm>
            <a:off x="166256" y="1657624"/>
            <a:ext cx="2769452" cy="1454545"/>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“This is my path, leading straight, so follow it, and do not follow other ways: they will lead you away from it. ‘This is what He commands you to do, so that you may refrain from wrongdoing.”</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Qur’an 6:153</a:t>
            </a:r>
          </a:p>
        </p:txBody>
      </p:sp>
      <p:sp>
        <p:nvSpPr>
          <p:cNvPr id="7" name="Rounded Rectangle 6">
            <a:extLst>
              <a:ext uri="{FF2B5EF4-FFF2-40B4-BE49-F238E27FC236}">
                <a16:creationId xmlns:a16="http://schemas.microsoft.com/office/drawing/2014/main" id="{5E5C8D08-0E99-47B4-B116-1158BA538FC4}"/>
              </a:ext>
            </a:extLst>
          </p:cNvPr>
          <p:cNvSpPr/>
          <p:nvPr/>
        </p:nvSpPr>
        <p:spPr>
          <a:xfrm>
            <a:off x="166256" y="3367753"/>
            <a:ext cx="2769452" cy="1454545"/>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“But those who have believed, migrated and striven for God’s cause, it is they who can look forward to God’s mercy: God is most forgiving and merciful.”</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Qur’an 2:218</a:t>
            </a:r>
          </a:p>
        </p:txBody>
      </p:sp>
      <p:sp>
        <p:nvSpPr>
          <p:cNvPr id="8" name="Rounded Rectangle 7">
            <a:extLst>
              <a:ext uri="{FF2B5EF4-FFF2-40B4-BE49-F238E27FC236}">
                <a16:creationId xmlns:a16="http://schemas.microsoft.com/office/drawing/2014/main" id="{E2A15837-2DD1-4FB4-BEE0-6C5FB706822F}"/>
              </a:ext>
            </a:extLst>
          </p:cNvPr>
          <p:cNvSpPr/>
          <p:nvPr/>
        </p:nvSpPr>
        <p:spPr>
          <a:xfrm>
            <a:off x="166256" y="5027892"/>
            <a:ext cx="6525487" cy="1918338"/>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Holy War</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Holy war is a fight for a religious cause or for God.</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criteria for a holy war is:</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 must only be declared by a fair religious leader.</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 cannot be used to make people convert to Islam.</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 must be in response to a threat to the faith.</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 must not be used to gain territory or wealth.</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 must be the last resort- all peaceful methods must have been tried first.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6234A382-202F-495D-A067-AB1F4F0C8798}"/>
              </a:ext>
            </a:extLst>
          </p:cNvPr>
          <p:cNvSpPr/>
          <p:nvPr/>
        </p:nvSpPr>
        <p:spPr>
          <a:xfrm>
            <a:off x="182294" y="6684584"/>
            <a:ext cx="6525487" cy="315923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4 Marker – </a:t>
            </a:r>
            <a:r>
              <a:rPr lang="en-US" sz="1200" b="0" i="0" u="sng" strike="noStrike" kern="1200" cap="none" spc="0" baseline="0">
                <a:solidFill>
                  <a:srgbClr val="000000"/>
                </a:solidFill>
                <a:uFillTx/>
                <a:latin typeface="Comic Sans MS"/>
                <a:cs typeface="Comic Sans MS"/>
              </a:rPr>
              <a:t>Explain two ways the belief in Jihad influences Muslims today.</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3" name="Rectangle 3">
            <a:extLst>
              <a:ext uri="{FF2B5EF4-FFF2-40B4-BE49-F238E27FC236}">
                <a16:creationId xmlns:a16="http://schemas.microsoft.com/office/drawing/2014/main" id="{FA4C5CCB-E3AF-439C-ABD0-308F5AFF21EF}"/>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31</a:t>
            </a:r>
          </a:p>
        </p:txBody>
      </p:sp>
      <p:sp>
        <p:nvSpPr>
          <p:cNvPr id="4" name="Rectangle 4">
            <a:extLst>
              <a:ext uri="{FF2B5EF4-FFF2-40B4-BE49-F238E27FC236}">
                <a16:creationId xmlns:a16="http://schemas.microsoft.com/office/drawing/2014/main" id="{AC3CC5E1-6901-4686-9370-7EB61262D414}"/>
              </a:ext>
            </a:extLst>
          </p:cNvPr>
          <p:cNvSpPr/>
          <p:nvPr/>
        </p:nvSpPr>
        <p:spPr>
          <a:xfrm>
            <a:off x="166256" y="103537"/>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2.8 Jihad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P46-47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influence and significance of Jihad.</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both lesser and greater jihad and the difference between them.</a:t>
            </a:r>
          </a:p>
        </p:txBody>
      </p:sp>
      <p:sp>
        <p:nvSpPr>
          <p:cNvPr id="5" name="Rectangle 5">
            <a:extLst>
              <a:ext uri="{FF2B5EF4-FFF2-40B4-BE49-F238E27FC236}">
                <a16:creationId xmlns:a16="http://schemas.microsoft.com/office/drawing/2014/main" id="{6B6DCB94-126A-4524-8B53-40A67913775C}"/>
              </a:ext>
            </a:extLst>
          </p:cNvPr>
          <p:cNvSpPr/>
          <p:nvPr/>
        </p:nvSpPr>
        <p:spPr>
          <a:xfrm>
            <a:off x="166256" y="856939"/>
            <a:ext cx="6525487" cy="319637"/>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050" b="0" i="0" u="sng" strike="noStrike" kern="0" cap="none" spc="0" baseline="0">
                <a:solidFill>
                  <a:srgbClr val="000000"/>
                </a:solidFill>
                <a:uFillTx/>
                <a:latin typeface="Comic Sans MS" pitchFamily="66"/>
              </a:rPr>
              <a:t>Task F: Explain how the quote links to Holy war and Jihad</a:t>
            </a:r>
            <a:endParaRPr lang="en-GB" sz="1050" b="1" i="1" u="none" strike="noStrike" kern="0" cap="none" spc="0" baseline="0">
              <a:solidFill>
                <a:srgbClr val="000000"/>
              </a:solidFill>
              <a:uFillTx/>
              <a:latin typeface="Calibri"/>
            </a:endParaRPr>
          </a:p>
        </p:txBody>
      </p:sp>
      <p:sp>
        <p:nvSpPr>
          <p:cNvPr id="6" name="Rounded Rectangle 7">
            <a:extLst>
              <a:ext uri="{FF2B5EF4-FFF2-40B4-BE49-F238E27FC236}">
                <a16:creationId xmlns:a16="http://schemas.microsoft.com/office/drawing/2014/main" id="{E6DEBB28-4AAE-42F8-8383-2943BB010837}"/>
              </a:ext>
            </a:extLst>
          </p:cNvPr>
          <p:cNvSpPr/>
          <p:nvPr/>
        </p:nvSpPr>
        <p:spPr>
          <a:xfrm>
            <a:off x="182294" y="1240749"/>
            <a:ext cx="2138104" cy="1115988"/>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“Repel evil with what is seen as better, than your enemy will become your friend.”</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Surah 41:34</a:t>
            </a:r>
          </a:p>
        </p:txBody>
      </p:sp>
      <p:sp>
        <p:nvSpPr>
          <p:cNvPr id="7" name="Rounded Rectangle 7">
            <a:extLst>
              <a:ext uri="{FF2B5EF4-FFF2-40B4-BE49-F238E27FC236}">
                <a16:creationId xmlns:a16="http://schemas.microsoft.com/office/drawing/2014/main" id="{F24C7A9D-9E53-4A79-9603-B680D39719E0}"/>
              </a:ext>
            </a:extLst>
          </p:cNvPr>
          <p:cNvSpPr/>
          <p:nvPr/>
        </p:nvSpPr>
        <p:spPr>
          <a:xfrm>
            <a:off x="166247" y="3486040"/>
            <a:ext cx="6525487" cy="315923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4 Marker – </a:t>
            </a:r>
            <a:r>
              <a:rPr lang="en-US" sz="1200" b="0" i="0" u="sng" strike="noStrike" kern="1200" cap="none" spc="0" baseline="0">
                <a:solidFill>
                  <a:srgbClr val="000000"/>
                </a:solidFill>
                <a:uFillTx/>
                <a:latin typeface="Comic Sans MS"/>
                <a:cs typeface="Comic Sans MS"/>
              </a:rPr>
              <a:t>Explain two contrasting beliefs about Jihad</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8" name="Rounded Rectangle 7">
            <a:extLst>
              <a:ext uri="{FF2B5EF4-FFF2-40B4-BE49-F238E27FC236}">
                <a16:creationId xmlns:a16="http://schemas.microsoft.com/office/drawing/2014/main" id="{76A0E887-AE07-477F-989D-9ABA24F8F69D}"/>
              </a:ext>
            </a:extLst>
          </p:cNvPr>
          <p:cNvSpPr/>
          <p:nvPr/>
        </p:nvSpPr>
        <p:spPr>
          <a:xfrm>
            <a:off x="166256" y="2402421"/>
            <a:ext cx="6525487" cy="100911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2 Marker Practice Question: - Give two ways Muslims will overcome Greater Jihad</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1)_________________________________________________________________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2) ________________________________________________________________</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0FEA656-44C2-4A91-8605-B00D5ADA686F}"/>
              </a:ext>
            </a:extLst>
          </p:cNvPr>
          <p:cNvSpPr/>
          <p:nvPr/>
        </p:nvSpPr>
        <p:spPr>
          <a:xfrm>
            <a:off x="166256" y="167710"/>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2.9 The festivals of Id-ul-Fitr and If-ul-Adha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P48-49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and meaning of Id-ul-Fitr and Id-ul-Adha.</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the festivals are celebrated.</a:t>
            </a:r>
          </a:p>
        </p:txBody>
      </p:sp>
      <p:pic>
        <p:nvPicPr>
          <p:cNvPr id="3" name="Picture 18">
            <a:extLst>
              <a:ext uri="{FF2B5EF4-FFF2-40B4-BE49-F238E27FC236}">
                <a16:creationId xmlns:a16="http://schemas.microsoft.com/office/drawing/2014/main" id="{CEE3736F-A62C-441E-A7FD-3893AD242A50}"/>
              </a:ext>
            </a:extLst>
          </p:cNvPr>
          <p:cNvPicPr>
            <a:picLocks noChangeAspect="1"/>
          </p:cNvPicPr>
          <p:nvPr/>
        </p:nvPicPr>
        <p:blipFill>
          <a:blip r:embed="rId2"/>
          <a:srcRect l="13334" r="12514" b="2073"/>
          <a:stretch>
            <a:fillRect/>
          </a:stretch>
        </p:blipFill>
        <p:spPr>
          <a:xfrm>
            <a:off x="304796" y="1063035"/>
            <a:ext cx="3471098" cy="2578516"/>
          </a:xfrm>
          <a:prstGeom prst="rect">
            <a:avLst/>
          </a:prstGeom>
          <a:noFill/>
          <a:ln cap="flat">
            <a:noFill/>
          </a:ln>
        </p:spPr>
      </p:pic>
      <p:sp>
        <p:nvSpPr>
          <p:cNvPr id="4" name="Rounded Rectangle 7">
            <a:extLst>
              <a:ext uri="{FF2B5EF4-FFF2-40B4-BE49-F238E27FC236}">
                <a16:creationId xmlns:a16="http://schemas.microsoft.com/office/drawing/2014/main" id="{EB35796B-1685-4266-BAFC-D4B22F317164}"/>
              </a:ext>
            </a:extLst>
          </p:cNvPr>
          <p:cNvSpPr/>
          <p:nvPr/>
        </p:nvSpPr>
        <p:spPr>
          <a:xfrm>
            <a:off x="3946358" y="1063035"/>
            <a:ext cx="2745385" cy="2578516"/>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0000"/>
                </a:solidFill>
                <a:uFillTx/>
                <a:latin typeface="Comic Sans MS" pitchFamily="66"/>
              </a:rPr>
              <a:t>Id-ul-Fitr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A Muslim festival that celebrates the end of Ramadan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0000"/>
                </a:solidFill>
                <a:uFillTx/>
                <a:latin typeface="Comic Sans MS" pitchFamily="66"/>
              </a:rPr>
              <a:t>Id-ul-Adha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A Muslim festival that celebrated the Prophet Ibrahim’s/Abraham’s willingness to sacrifice his son for God.</a:t>
            </a:r>
          </a:p>
        </p:txBody>
      </p:sp>
      <p:sp>
        <p:nvSpPr>
          <p:cNvPr id="5" name="Rectangle 20">
            <a:extLst>
              <a:ext uri="{FF2B5EF4-FFF2-40B4-BE49-F238E27FC236}">
                <a16:creationId xmlns:a16="http://schemas.microsoft.com/office/drawing/2014/main" id="{DA1613EC-A073-4C66-9700-B0E34D87A0A0}"/>
              </a:ext>
            </a:extLst>
          </p:cNvPr>
          <p:cNvSpPr/>
          <p:nvPr/>
        </p:nvSpPr>
        <p:spPr>
          <a:xfrm>
            <a:off x="182294" y="3681063"/>
            <a:ext cx="6525487" cy="617284"/>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sng" strike="noStrike" kern="0" cap="none" spc="0" baseline="0">
                <a:solidFill>
                  <a:srgbClr val="000000"/>
                </a:solidFill>
                <a:uFillTx/>
                <a:latin typeface="Comic Sans MS" pitchFamily="66"/>
              </a:rPr>
              <a:t>Task A: Complete the questions on Id-ul-Fitr using p48 and 49 of the textbook</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1" u="none" strike="noStrike" kern="0" cap="none" spc="0" baseline="0">
                <a:solidFill>
                  <a:srgbClr val="000000"/>
                </a:solidFill>
                <a:uFillTx/>
                <a:latin typeface="Comic Sans MS" pitchFamily="66"/>
              </a:rPr>
              <a:t>Add more from your own research</a:t>
            </a:r>
            <a:endParaRPr lang="en-GB" sz="1200" b="0" i="1" u="none" strike="noStrike" kern="0" cap="none" spc="0" baseline="0">
              <a:solidFill>
                <a:srgbClr val="000000"/>
              </a:solidFill>
              <a:uFillTx/>
              <a:latin typeface="Calibri"/>
            </a:endParaRPr>
          </a:p>
        </p:txBody>
      </p:sp>
      <p:graphicFrame>
        <p:nvGraphicFramePr>
          <p:cNvPr id="6" name="Table 22">
            <a:extLst>
              <a:ext uri="{FF2B5EF4-FFF2-40B4-BE49-F238E27FC236}">
                <a16:creationId xmlns:a16="http://schemas.microsoft.com/office/drawing/2014/main" id="{0F4A0184-0A48-456C-8727-F0A475FFB867}"/>
              </a:ext>
            </a:extLst>
          </p:cNvPr>
          <p:cNvGraphicFramePr>
            <a:graphicFrameLocks noGrp="1"/>
          </p:cNvGraphicFramePr>
          <p:nvPr/>
        </p:nvGraphicFramePr>
        <p:xfrm>
          <a:off x="182294" y="4298347"/>
          <a:ext cx="6525487" cy="5222339"/>
        </p:xfrm>
        <a:graphic>
          <a:graphicData uri="http://schemas.openxmlformats.org/drawingml/2006/table">
            <a:tbl>
              <a:tblPr firstRow="1" bandRow="1">
                <a:effectLst/>
                <a:tableStyleId>{5C22544A-7EE6-4342-B048-85BDC9FD1C3A}</a:tableStyleId>
              </a:tblPr>
              <a:tblGrid>
                <a:gridCol w="1277535">
                  <a:extLst>
                    <a:ext uri="{9D8B030D-6E8A-4147-A177-3AD203B41FA5}">
                      <a16:colId xmlns:a16="http://schemas.microsoft.com/office/drawing/2014/main" val="3084954640"/>
                    </a:ext>
                  </a:extLst>
                </a:gridCol>
                <a:gridCol w="5247951">
                  <a:extLst>
                    <a:ext uri="{9D8B030D-6E8A-4147-A177-3AD203B41FA5}">
                      <a16:colId xmlns:a16="http://schemas.microsoft.com/office/drawing/2014/main" val="2041876661"/>
                    </a:ext>
                  </a:extLst>
                </a:gridCol>
              </a:tblGrid>
              <a:tr h="280711">
                <a:tc gridSpan="2">
                  <a:txBody>
                    <a:bodyPr/>
                    <a:lstStyle/>
                    <a:p>
                      <a:pPr lvl="0" algn="ctr"/>
                      <a:r>
                        <a:rPr lang="en-GB" sz="1200" b="1" u="sng">
                          <a:solidFill>
                            <a:srgbClr val="000000"/>
                          </a:solidFill>
                          <a:latin typeface="Comic Sans MS" pitchFamily="66"/>
                        </a:rPr>
                        <a:t>Id-Ul-Fitr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4060756589"/>
                  </a:ext>
                </a:extLst>
              </a:tr>
              <a:tr h="1647209">
                <a:tc>
                  <a:txBody>
                    <a:bodyPr/>
                    <a:lstStyle/>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r>
                        <a:rPr lang="en-GB" sz="1200" b="0" u="none">
                          <a:solidFill>
                            <a:srgbClr val="000000"/>
                          </a:solidFill>
                          <a:latin typeface="Comic Sans MS" pitchFamily="66"/>
                        </a:rPr>
                        <a:t>What are the origins of the festival?</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200" b="1"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6789319"/>
                  </a:ext>
                </a:extLst>
              </a:tr>
              <a:tr h="1647209">
                <a:tc>
                  <a:txBody>
                    <a:bodyPr/>
                    <a:lstStyle/>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r>
                        <a:rPr lang="en-GB" sz="1200" b="0" u="none">
                          <a:solidFill>
                            <a:srgbClr val="000000"/>
                          </a:solidFill>
                          <a:latin typeface="Comic Sans MS" pitchFamily="66"/>
                        </a:rPr>
                        <a:t>How is it celebrated?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200" b="1"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3583006"/>
                  </a:ext>
                </a:extLst>
              </a:tr>
              <a:tr h="1647209">
                <a:tc>
                  <a:txBody>
                    <a:bodyPr/>
                    <a:lstStyle/>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r>
                        <a:rPr lang="en-GB" sz="1200" b="0" u="none">
                          <a:solidFill>
                            <a:srgbClr val="000000"/>
                          </a:solidFill>
                          <a:latin typeface="Comic Sans MS" pitchFamily="66"/>
                        </a:rPr>
                        <a:t>Why is it important?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200" b="1"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726087"/>
                  </a:ext>
                </a:extLst>
              </a:tr>
            </a:tbl>
          </a:graphicData>
        </a:graphic>
      </p:graphicFrame>
      <p:sp>
        <p:nvSpPr>
          <p:cNvPr id="7" name="Rectangle 23">
            <a:extLst>
              <a:ext uri="{FF2B5EF4-FFF2-40B4-BE49-F238E27FC236}">
                <a16:creationId xmlns:a16="http://schemas.microsoft.com/office/drawing/2014/main" id="{5A0950EF-56A3-4C1D-879E-D6709E539BDA}"/>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32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EFAB6C6-A86A-4F17-92C8-8BE054227C94}"/>
              </a:ext>
            </a:extLst>
          </p:cNvPr>
          <p:cNvSpPr/>
          <p:nvPr/>
        </p:nvSpPr>
        <p:spPr>
          <a:xfrm>
            <a:off x="166256" y="167710"/>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2.9 The festivals of Id-ul-Fitr and If-ul-Adha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P48-49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and meaning of Id-ul-Fitr and Id-ul-Adha.</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the festivals are celebrated.</a:t>
            </a:r>
          </a:p>
        </p:txBody>
      </p:sp>
      <p:sp>
        <p:nvSpPr>
          <p:cNvPr id="3" name="Rectangle 4">
            <a:extLst>
              <a:ext uri="{FF2B5EF4-FFF2-40B4-BE49-F238E27FC236}">
                <a16:creationId xmlns:a16="http://schemas.microsoft.com/office/drawing/2014/main" id="{75006E59-038F-41AA-81BA-276D7C23D030}"/>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33</a:t>
            </a:r>
          </a:p>
        </p:txBody>
      </p:sp>
      <p:sp>
        <p:nvSpPr>
          <p:cNvPr id="4" name="Rectangle 6">
            <a:extLst>
              <a:ext uri="{FF2B5EF4-FFF2-40B4-BE49-F238E27FC236}">
                <a16:creationId xmlns:a16="http://schemas.microsoft.com/office/drawing/2014/main" id="{579F8BA1-DA02-492C-9478-DAC78EF4F8D3}"/>
              </a:ext>
            </a:extLst>
          </p:cNvPr>
          <p:cNvSpPr/>
          <p:nvPr/>
        </p:nvSpPr>
        <p:spPr>
          <a:xfrm>
            <a:off x="166256" y="937150"/>
            <a:ext cx="6525487" cy="617284"/>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sng" strike="noStrike" kern="0" cap="none" spc="0" baseline="0">
                <a:solidFill>
                  <a:srgbClr val="000000"/>
                </a:solidFill>
                <a:uFillTx/>
                <a:latin typeface="Comic Sans MS" pitchFamily="66"/>
              </a:rPr>
              <a:t>Task B: Complete the questions on Id-ul-Adha using p48 and 49 of the textbook</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1" u="none" strike="noStrike" kern="0" cap="none" spc="0" baseline="0">
                <a:solidFill>
                  <a:srgbClr val="000000"/>
                </a:solidFill>
                <a:uFillTx/>
                <a:latin typeface="Comic Sans MS" pitchFamily="66"/>
              </a:rPr>
              <a:t>Add more from your own research</a:t>
            </a:r>
            <a:endParaRPr lang="en-GB" sz="1200" b="0" i="1" u="none" strike="noStrike" kern="0" cap="none" spc="0" baseline="0">
              <a:solidFill>
                <a:srgbClr val="000000"/>
              </a:solidFill>
              <a:uFillTx/>
              <a:latin typeface="Calibri"/>
            </a:endParaRPr>
          </a:p>
        </p:txBody>
      </p:sp>
      <p:graphicFrame>
        <p:nvGraphicFramePr>
          <p:cNvPr id="5" name="Table 22">
            <a:extLst>
              <a:ext uri="{FF2B5EF4-FFF2-40B4-BE49-F238E27FC236}">
                <a16:creationId xmlns:a16="http://schemas.microsoft.com/office/drawing/2014/main" id="{67227AE6-748C-420E-9839-E2F1A678745F}"/>
              </a:ext>
            </a:extLst>
          </p:cNvPr>
          <p:cNvGraphicFramePr>
            <a:graphicFrameLocks noGrp="1"/>
          </p:cNvGraphicFramePr>
          <p:nvPr/>
        </p:nvGraphicFramePr>
        <p:xfrm>
          <a:off x="166256" y="1554434"/>
          <a:ext cx="6525487" cy="5222339"/>
        </p:xfrm>
        <a:graphic>
          <a:graphicData uri="http://schemas.openxmlformats.org/drawingml/2006/table">
            <a:tbl>
              <a:tblPr firstRow="1" bandRow="1">
                <a:effectLst/>
                <a:tableStyleId>{5C22544A-7EE6-4342-B048-85BDC9FD1C3A}</a:tableStyleId>
              </a:tblPr>
              <a:tblGrid>
                <a:gridCol w="1277535">
                  <a:extLst>
                    <a:ext uri="{9D8B030D-6E8A-4147-A177-3AD203B41FA5}">
                      <a16:colId xmlns:a16="http://schemas.microsoft.com/office/drawing/2014/main" val="933905532"/>
                    </a:ext>
                  </a:extLst>
                </a:gridCol>
                <a:gridCol w="5247951">
                  <a:extLst>
                    <a:ext uri="{9D8B030D-6E8A-4147-A177-3AD203B41FA5}">
                      <a16:colId xmlns:a16="http://schemas.microsoft.com/office/drawing/2014/main" val="656481869"/>
                    </a:ext>
                  </a:extLst>
                </a:gridCol>
              </a:tblGrid>
              <a:tr h="280711">
                <a:tc gridSpan="2">
                  <a:txBody>
                    <a:bodyPr/>
                    <a:lstStyle/>
                    <a:p>
                      <a:pPr lvl="0" algn="ctr"/>
                      <a:r>
                        <a:rPr lang="en-GB" sz="1200" b="1" u="sng">
                          <a:solidFill>
                            <a:srgbClr val="000000"/>
                          </a:solidFill>
                          <a:latin typeface="Comic Sans MS" pitchFamily="66"/>
                        </a:rPr>
                        <a:t>Id-Ul-Adha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3706035778"/>
                  </a:ext>
                </a:extLst>
              </a:tr>
              <a:tr h="1647209">
                <a:tc>
                  <a:txBody>
                    <a:bodyPr/>
                    <a:lstStyle/>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r>
                        <a:rPr lang="en-GB" sz="1200" b="0" u="none">
                          <a:solidFill>
                            <a:srgbClr val="000000"/>
                          </a:solidFill>
                          <a:latin typeface="Comic Sans MS" pitchFamily="66"/>
                        </a:rPr>
                        <a:t>What are the origins of the festival?</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200" b="1"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3589471"/>
                  </a:ext>
                </a:extLst>
              </a:tr>
              <a:tr h="1647209">
                <a:tc>
                  <a:txBody>
                    <a:bodyPr/>
                    <a:lstStyle/>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r>
                        <a:rPr lang="en-GB" sz="1200" b="0" u="none">
                          <a:solidFill>
                            <a:srgbClr val="000000"/>
                          </a:solidFill>
                          <a:latin typeface="Comic Sans MS" pitchFamily="66"/>
                        </a:rPr>
                        <a:t>How is it celebrated?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200" b="1"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3229740"/>
                  </a:ext>
                </a:extLst>
              </a:tr>
              <a:tr h="1647209">
                <a:tc>
                  <a:txBody>
                    <a:bodyPr/>
                    <a:lstStyle/>
                    <a:p>
                      <a:pPr lvl="0" algn="ctr"/>
                      <a:endParaRPr lang="en-GB" sz="1200" b="0" u="none">
                        <a:solidFill>
                          <a:srgbClr val="000000"/>
                        </a:solidFill>
                        <a:latin typeface="Comic Sans MS" pitchFamily="66"/>
                      </a:endParaRPr>
                    </a:p>
                    <a:p>
                      <a:pPr lvl="0" algn="ctr"/>
                      <a:endParaRPr lang="en-GB" sz="1200" b="0" u="none">
                        <a:solidFill>
                          <a:srgbClr val="000000"/>
                        </a:solidFill>
                        <a:latin typeface="Comic Sans MS" pitchFamily="66"/>
                      </a:endParaRPr>
                    </a:p>
                    <a:p>
                      <a:pPr lvl="0" algn="ctr"/>
                      <a:r>
                        <a:rPr lang="en-GB" sz="1200" b="0" u="none">
                          <a:solidFill>
                            <a:srgbClr val="000000"/>
                          </a:solidFill>
                          <a:latin typeface="Comic Sans MS" pitchFamily="66"/>
                        </a:rPr>
                        <a:t>Why is it important?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endParaRPr lang="en-GB" sz="1200" b="1"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2149743"/>
                  </a:ext>
                </a:extLst>
              </a:tr>
            </a:tbl>
          </a:graphicData>
        </a:graphic>
      </p:graphicFrame>
      <p:sp>
        <p:nvSpPr>
          <p:cNvPr id="6" name="Rectangle 8">
            <a:extLst>
              <a:ext uri="{FF2B5EF4-FFF2-40B4-BE49-F238E27FC236}">
                <a16:creationId xmlns:a16="http://schemas.microsoft.com/office/drawing/2014/main" id="{C1F02105-4AC0-47E0-8226-402F4CDE8C62}"/>
              </a:ext>
            </a:extLst>
          </p:cNvPr>
          <p:cNvSpPr/>
          <p:nvPr/>
        </p:nvSpPr>
        <p:spPr>
          <a:xfrm>
            <a:off x="166256" y="6869201"/>
            <a:ext cx="2448607" cy="2677655"/>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sng" strike="noStrike" kern="0" cap="none" spc="0" baseline="0">
                <a:solidFill>
                  <a:srgbClr val="000000"/>
                </a:solidFill>
                <a:uFillTx/>
                <a:latin typeface="Comic Sans MS" pitchFamily="66"/>
              </a:rPr>
              <a:t>Some helpful videos and readings:</a:t>
            </a:r>
            <a:endParaRPr lang="en-GB" sz="1200" b="0" i="0" u="none" strike="noStrike" kern="0" cap="none" spc="0" baseline="0">
              <a:solidFill>
                <a:srgbClr val="000000"/>
              </a:solidFill>
              <a:uFillTx/>
              <a:latin typeface="Comic Sans MS" pitchFamily="66"/>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hlinkClick r:id="rId2"/>
              </a:rPr>
              <a:t>https://www.truetube.co.uk/film/eid-ul-fitr</a:t>
            </a:r>
            <a:r>
              <a:rPr lang="en-GB" sz="1200" b="0" i="0" u="none" strike="noStrike" kern="1200" cap="none" spc="0" baseline="0">
                <a:solidFill>
                  <a:srgbClr val="000000"/>
                </a:solidFill>
                <a:uFillTx/>
                <a:latin typeface="Comic Sans MS" pitchFamily="66"/>
              </a:rPr>
              <a:t> (Fitr)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hlinkClick r:id="rId3"/>
              </a:rPr>
              <a:t>https://www.truetube.co.uk/film/my-faith-eid</a:t>
            </a:r>
            <a:r>
              <a:rPr lang="en-GB" sz="1200" b="0" i="0" u="none" strike="noStrike" kern="1200" cap="none" spc="0" baseline="0">
                <a:solidFill>
                  <a:srgbClr val="000000"/>
                </a:solidFill>
                <a:uFillTx/>
                <a:latin typeface="Comic Sans MS" pitchFamily="66"/>
              </a:rPr>
              <a:t> (Fitr)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hlinkClick r:id="rId4"/>
              </a:rPr>
              <a:t>https://www.independent.co.uk/life-style/eid-al-fitr-when-ramadan-mubarak-meaning-definition-holiday-islam-a8941211.html</a:t>
            </a:r>
            <a:r>
              <a:rPr lang="en-GB" sz="1200" b="0" i="0" u="none" strike="noStrike" kern="1200" cap="none" spc="0" baseline="0">
                <a:solidFill>
                  <a:srgbClr val="000000"/>
                </a:solidFill>
                <a:uFillTx/>
                <a:latin typeface="Comic Sans MS" pitchFamily="66"/>
              </a:rPr>
              <a:t> (Fitr)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hlinkClick r:id="rId5"/>
              </a:rPr>
              <a:t>https://www.youtube.com/watch?v=mS8Qi10h75g</a:t>
            </a:r>
            <a:r>
              <a:rPr lang="en-GB" sz="1200" b="0" i="0" u="none" strike="noStrike" kern="1200" cap="none" spc="0" baseline="0">
                <a:solidFill>
                  <a:srgbClr val="000000"/>
                </a:solidFill>
                <a:uFillTx/>
                <a:latin typeface="Comic Sans MS" pitchFamily="66"/>
              </a:rPr>
              <a:t> (Adha)</a:t>
            </a:r>
          </a:p>
        </p:txBody>
      </p:sp>
      <p:pic>
        <p:nvPicPr>
          <p:cNvPr id="7" name="Picture 10">
            <a:extLst>
              <a:ext uri="{FF2B5EF4-FFF2-40B4-BE49-F238E27FC236}">
                <a16:creationId xmlns:a16="http://schemas.microsoft.com/office/drawing/2014/main" id="{6CE0A898-724E-4708-BE34-F4CA80ACDB8D}"/>
              </a:ext>
            </a:extLst>
          </p:cNvPr>
          <p:cNvPicPr>
            <a:picLocks noChangeAspect="1"/>
          </p:cNvPicPr>
          <p:nvPr/>
        </p:nvPicPr>
        <p:blipFill>
          <a:blip r:embed="rId6"/>
          <a:stretch>
            <a:fillRect/>
          </a:stretch>
        </p:blipFill>
        <p:spPr>
          <a:xfrm>
            <a:off x="2811624" y="6869201"/>
            <a:ext cx="3570210" cy="2677655"/>
          </a:xfrm>
          <a:prstGeom prst="rect">
            <a:avLst/>
          </a:prstGeom>
          <a:noFill/>
          <a:ln cap="flat">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5BAD66F4-D116-4410-BB3C-7744A8A22838}"/>
              </a:ext>
            </a:extLst>
          </p:cNvPr>
          <p:cNvSpPr/>
          <p:nvPr/>
        </p:nvSpPr>
        <p:spPr>
          <a:xfrm>
            <a:off x="166256" y="5741737"/>
            <a:ext cx="6525487" cy="3562685"/>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4 Marker – </a:t>
            </a:r>
            <a:r>
              <a:rPr lang="en-US" sz="1200" b="0" i="0" u="sng" strike="noStrike" kern="1200" cap="none" spc="0" baseline="0">
                <a:solidFill>
                  <a:srgbClr val="000000"/>
                </a:solidFill>
                <a:uFillTx/>
                <a:latin typeface="Comic Sans MS"/>
                <a:cs typeface="Comic Sans MS"/>
              </a:rPr>
              <a:t>Explain two ways the origins of Id-ul-Adha will influence Muslims</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p:txBody>
      </p:sp>
      <p:sp>
        <p:nvSpPr>
          <p:cNvPr id="3" name="Rectangle 3">
            <a:extLst>
              <a:ext uri="{FF2B5EF4-FFF2-40B4-BE49-F238E27FC236}">
                <a16:creationId xmlns:a16="http://schemas.microsoft.com/office/drawing/2014/main" id="{DA685E7C-89B6-4E19-9DA7-CDA68D4D8666}"/>
              </a:ext>
            </a:extLst>
          </p:cNvPr>
          <p:cNvSpPr/>
          <p:nvPr/>
        </p:nvSpPr>
        <p:spPr>
          <a:xfrm>
            <a:off x="166256" y="167710"/>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2.9 The festivals of Id-ul-Fitr and If-ul-Adha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P48-49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and meaning of Id-ul-Fitr and Id-ul-Adha.</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the festivals are celebrated.</a:t>
            </a:r>
          </a:p>
        </p:txBody>
      </p:sp>
      <p:sp>
        <p:nvSpPr>
          <p:cNvPr id="4" name="Rectangle 4">
            <a:extLst>
              <a:ext uri="{FF2B5EF4-FFF2-40B4-BE49-F238E27FC236}">
                <a16:creationId xmlns:a16="http://schemas.microsoft.com/office/drawing/2014/main" id="{12AA83C2-FF9B-4076-A02F-C366FC9A2E46}"/>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34</a:t>
            </a:r>
          </a:p>
        </p:txBody>
      </p:sp>
      <p:sp>
        <p:nvSpPr>
          <p:cNvPr id="5" name="Rounded Rectangle 7">
            <a:extLst>
              <a:ext uri="{FF2B5EF4-FFF2-40B4-BE49-F238E27FC236}">
                <a16:creationId xmlns:a16="http://schemas.microsoft.com/office/drawing/2014/main" id="{FE9BD987-6DC1-4F22-8F8F-5EA50192CB78}"/>
              </a:ext>
            </a:extLst>
          </p:cNvPr>
          <p:cNvSpPr/>
          <p:nvPr/>
        </p:nvSpPr>
        <p:spPr>
          <a:xfrm>
            <a:off x="166256" y="2216304"/>
            <a:ext cx="6525487" cy="3414479"/>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4 Marker – </a:t>
            </a:r>
            <a:r>
              <a:rPr lang="en-US" sz="1200" b="0" i="0" u="sng" strike="noStrike" kern="1200" cap="none" spc="0" baseline="0">
                <a:solidFill>
                  <a:srgbClr val="000000"/>
                </a:solidFill>
                <a:uFillTx/>
                <a:latin typeface="Comic Sans MS"/>
                <a:cs typeface="Comic Sans MS"/>
              </a:rPr>
              <a:t>Explain two Muslim beliefs about Id-ul-Fitr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p:txBody>
      </p:sp>
      <p:sp>
        <p:nvSpPr>
          <p:cNvPr id="6" name="Rounded Rectangle 7">
            <a:extLst>
              <a:ext uri="{FF2B5EF4-FFF2-40B4-BE49-F238E27FC236}">
                <a16:creationId xmlns:a16="http://schemas.microsoft.com/office/drawing/2014/main" id="{CCFA1AD1-42BF-486D-BB62-FD39DCA6E219}"/>
              </a:ext>
            </a:extLst>
          </p:cNvPr>
          <p:cNvSpPr/>
          <p:nvPr/>
        </p:nvSpPr>
        <p:spPr>
          <a:xfrm>
            <a:off x="166256" y="1096228"/>
            <a:ext cx="6525487" cy="100911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2 Marker Practice Question: - Give two ways Muslims celebrate Id-ul-Fitr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1)_________________________________________________________________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2) ________________________________________________________________</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7443F2D-8E21-40F0-8F05-13A5E6E9E10A}"/>
              </a:ext>
            </a:extLst>
          </p:cNvPr>
          <p:cNvSpPr/>
          <p:nvPr/>
        </p:nvSpPr>
        <p:spPr>
          <a:xfrm>
            <a:off x="166247" y="7267075"/>
            <a:ext cx="6525487" cy="2277742"/>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sng" strike="noStrike" kern="0" cap="none" spc="0" baseline="0">
                <a:solidFill>
                  <a:srgbClr val="000000"/>
                </a:solidFill>
                <a:uFillTx/>
                <a:latin typeface="Comic Sans MS" pitchFamily="66"/>
              </a:rPr>
              <a:t>Task B:Why do you think some people do not see Ashura as a ‘festival’? </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1" u="none" strike="noStrike" kern="0" cap="none" spc="0" baseline="0">
                <a:solidFill>
                  <a:srgbClr val="000000"/>
                </a:solidFill>
                <a:uFillTx/>
                <a:latin typeface="Comic Sans MS" pitchFamily="66"/>
              </a:rPr>
              <a:t>Think about this compared to the other Id’s or Christmas</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200" b="0" i="1" u="none"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200" b="0" i="1" u="none"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200" b="0" i="1" u="none"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200" b="0" i="1" u="none"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200" b="0" i="1" u="none"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200" b="0" i="1" u="none" strike="noStrike" kern="0" cap="none" spc="0" baseline="0">
              <a:solidFill>
                <a:srgbClr val="000000"/>
              </a:solidFill>
              <a:uFillTx/>
              <a:latin typeface="Comic Sans MS" pitchFamily="66"/>
            </a:endParaRPr>
          </a:p>
        </p:txBody>
      </p:sp>
      <p:sp>
        <p:nvSpPr>
          <p:cNvPr id="3" name="Rectangle 3">
            <a:extLst>
              <a:ext uri="{FF2B5EF4-FFF2-40B4-BE49-F238E27FC236}">
                <a16:creationId xmlns:a16="http://schemas.microsoft.com/office/drawing/2014/main" id="{B71EC191-76C8-4B81-8E85-EA766CAA42DB}"/>
              </a:ext>
            </a:extLst>
          </p:cNvPr>
          <p:cNvSpPr/>
          <p:nvPr/>
        </p:nvSpPr>
        <p:spPr>
          <a:xfrm>
            <a:off x="166256" y="167710"/>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2.10 The festival of Ashura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P50-51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and meaning of Ashura.</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Ashura is commemorated by both Sunni and Shi’a Muslims</a:t>
            </a:r>
          </a:p>
        </p:txBody>
      </p:sp>
      <p:sp>
        <p:nvSpPr>
          <p:cNvPr id="4" name="Rectangle 4">
            <a:extLst>
              <a:ext uri="{FF2B5EF4-FFF2-40B4-BE49-F238E27FC236}">
                <a16:creationId xmlns:a16="http://schemas.microsoft.com/office/drawing/2014/main" id="{0C41F2E5-A411-4C16-9041-2CA93D4D83F8}"/>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35</a:t>
            </a:r>
          </a:p>
        </p:txBody>
      </p:sp>
      <p:sp>
        <p:nvSpPr>
          <p:cNvPr id="5" name="Rounded Rectangle 7">
            <a:extLst>
              <a:ext uri="{FF2B5EF4-FFF2-40B4-BE49-F238E27FC236}">
                <a16:creationId xmlns:a16="http://schemas.microsoft.com/office/drawing/2014/main" id="{3B271DA3-0D85-487B-B730-292CEEA96EEF}"/>
              </a:ext>
            </a:extLst>
          </p:cNvPr>
          <p:cNvSpPr/>
          <p:nvPr/>
        </p:nvSpPr>
        <p:spPr>
          <a:xfrm>
            <a:off x="166256" y="1014910"/>
            <a:ext cx="6525487" cy="477005"/>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omic Sans MS" pitchFamily="66"/>
              </a:rPr>
              <a:t>Ashura- </a:t>
            </a:r>
            <a:r>
              <a:rPr lang="en-GB" sz="1200" b="0" i="0" u="none" strike="noStrike" kern="1200" cap="none" spc="0" baseline="0">
                <a:solidFill>
                  <a:srgbClr val="000000"/>
                </a:solidFill>
                <a:uFillTx/>
                <a:latin typeface="Comic Sans MS" pitchFamily="66"/>
              </a:rPr>
              <a:t>A festival that is important for Shi’a Muslims in particular, who remember the battle of the Karbala and the death of Husayn on this day.</a:t>
            </a:r>
          </a:p>
        </p:txBody>
      </p:sp>
      <p:sp>
        <p:nvSpPr>
          <p:cNvPr id="6" name="Rectangle 6">
            <a:extLst>
              <a:ext uri="{FF2B5EF4-FFF2-40B4-BE49-F238E27FC236}">
                <a16:creationId xmlns:a16="http://schemas.microsoft.com/office/drawing/2014/main" id="{1E12BB4C-FC23-4E30-8844-ED0407426A5C}"/>
              </a:ext>
            </a:extLst>
          </p:cNvPr>
          <p:cNvSpPr/>
          <p:nvPr/>
        </p:nvSpPr>
        <p:spPr>
          <a:xfrm>
            <a:off x="166256" y="1491916"/>
            <a:ext cx="6525487" cy="73866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sng" strike="noStrike" kern="0" cap="none" spc="0" baseline="0">
                <a:solidFill>
                  <a:srgbClr val="000000"/>
                </a:solidFill>
                <a:uFillTx/>
                <a:latin typeface="Comic Sans MS" pitchFamily="66"/>
              </a:rPr>
              <a:t>Task A: Watch the two clips and answer the 7 questions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hlinkClick r:id="rId2"/>
              </a:rPr>
              <a:t>https://www.youtube.com/watch?v=lsgsuPxat6A</a:t>
            </a:r>
            <a:endParaRPr lang="en-GB" sz="1200" b="0"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hlinkClick r:id="rId3"/>
              </a:rPr>
              <a:t>https://www.youtube.com/watch?v=DNqUd13m3EQ</a:t>
            </a:r>
            <a:endParaRPr lang="en-GB" sz="1200" b="0" i="0" u="none" strike="noStrike" kern="1200" cap="none" spc="0" baseline="0">
              <a:solidFill>
                <a:srgbClr val="000000"/>
              </a:solidFill>
              <a:uFillTx/>
              <a:latin typeface="Calibri"/>
            </a:endParaRPr>
          </a:p>
        </p:txBody>
      </p:sp>
      <p:graphicFrame>
        <p:nvGraphicFramePr>
          <p:cNvPr id="7" name="Table 8">
            <a:extLst>
              <a:ext uri="{FF2B5EF4-FFF2-40B4-BE49-F238E27FC236}">
                <a16:creationId xmlns:a16="http://schemas.microsoft.com/office/drawing/2014/main" id="{BED14A5F-E21A-47D0-B112-B5EC4A749FC8}"/>
              </a:ext>
            </a:extLst>
          </p:cNvPr>
          <p:cNvGraphicFramePr>
            <a:graphicFrameLocks noGrp="1"/>
          </p:cNvGraphicFramePr>
          <p:nvPr/>
        </p:nvGraphicFramePr>
        <p:xfrm>
          <a:off x="166256" y="2249295"/>
          <a:ext cx="6525487" cy="5017779"/>
        </p:xfrm>
        <a:graphic>
          <a:graphicData uri="http://schemas.openxmlformats.org/drawingml/2006/table">
            <a:tbl>
              <a:tblPr firstRow="1" bandRow="1">
                <a:effectLst/>
                <a:tableStyleId>{5C22544A-7EE6-4342-B048-85BDC9FD1C3A}</a:tableStyleId>
              </a:tblPr>
              <a:tblGrid>
                <a:gridCol w="1598380">
                  <a:extLst>
                    <a:ext uri="{9D8B030D-6E8A-4147-A177-3AD203B41FA5}">
                      <a16:colId xmlns:a16="http://schemas.microsoft.com/office/drawing/2014/main" val="1488731916"/>
                    </a:ext>
                  </a:extLst>
                </a:gridCol>
                <a:gridCol w="4927116">
                  <a:extLst>
                    <a:ext uri="{9D8B030D-6E8A-4147-A177-3AD203B41FA5}">
                      <a16:colId xmlns:a16="http://schemas.microsoft.com/office/drawing/2014/main" val="626646552"/>
                    </a:ext>
                  </a:extLst>
                </a:gridCol>
              </a:tblGrid>
              <a:tr h="579583">
                <a:tc>
                  <a:txBody>
                    <a:bodyPr/>
                    <a:lstStyle/>
                    <a:p>
                      <a:pPr lvl="0" algn="ctr"/>
                      <a:r>
                        <a:rPr lang="en-GB" sz="1200" b="0">
                          <a:solidFill>
                            <a:srgbClr val="000000"/>
                          </a:solidFill>
                          <a:latin typeface="Comic Sans MS" pitchFamily="66"/>
                        </a:rPr>
                        <a:t>Who was martyred/ died?</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0367268"/>
                  </a:ext>
                </a:extLst>
              </a:tr>
              <a:tr h="714557">
                <a:tc>
                  <a:txBody>
                    <a:bodyPr/>
                    <a:lstStyle/>
                    <a:p>
                      <a:pPr lvl="0" algn="ctr"/>
                      <a:r>
                        <a:rPr lang="en-GB" sz="1200" b="0">
                          <a:solidFill>
                            <a:srgbClr val="000000"/>
                          </a:solidFill>
                          <a:latin typeface="Comic Sans MS" pitchFamily="66"/>
                        </a:rPr>
                        <a:t>Which denomination remembers this?</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4430024"/>
                  </a:ext>
                </a:extLst>
              </a:tr>
              <a:tr h="714557">
                <a:tc>
                  <a:txBody>
                    <a:bodyPr/>
                    <a:lstStyle/>
                    <a:p>
                      <a:pPr lvl="0" algn="ctr"/>
                      <a:r>
                        <a:rPr lang="en-GB" sz="1200" b="0">
                          <a:solidFill>
                            <a:srgbClr val="000000"/>
                          </a:solidFill>
                          <a:latin typeface="Comic Sans MS" pitchFamily="66"/>
                        </a:rPr>
                        <a:t>When did his death take place?</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115812"/>
                  </a:ext>
                </a:extLst>
              </a:tr>
              <a:tr h="714557">
                <a:tc>
                  <a:txBody>
                    <a:bodyPr/>
                    <a:lstStyle/>
                    <a:p>
                      <a:pPr lvl="0" algn="ctr"/>
                      <a:r>
                        <a:rPr lang="en-GB" sz="1200" b="0">
                          <a:solidFill>
                            <a:srgbClr val="000000"/>
                          </a:solidFill>
                          <a:latin typeface="Comic Sans MS" pitchFamily="66"/>
                        </a:rPr>
                        <a:t>What will some Muslims do to celebrate?</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2711660"/>
                  </a:ext>
                </a:extLst>
              </a:tr>
              <a:tr h="714557">
                <a:tc>
                  <a:txBody>
                    <a:bodyPr/>
                    <a:lstStyle/>
                    <a:p>
                      <a:pPr lvl="0" algn="ctr"/>
                      <a:r>
                        <a:rPr lang="en-GB" sz="1200" b="0">
                          <a:solidFill>
                            <a:srgbClr val="000000"/>
                          </a:solidFill>
                          <a:latin typeface="Comic Sans MS" pitchFamily="66"/>
                        </a:rPr>
                        <a:t>Why do some Muslims make themselves bleed?</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8953606"/>
                  </a:ext>
                </a:extLst>
              </a:tr>
              <a:tr h="579583">
                <a:tc>
                  <a:txBody>
                    <a:bodyPr/>
                    <a:lstStyle/>
                    <a:p>
                      <a:pPr lvl="0" algn="ctr"/>
                      <a:r>
                        <a:rPr lang="en-GB" sz="1200" b="0">
                          <a:solidFill>
                            <a:srgbClr val="000000"/>
                          </a:solidFill>
                          <a:latin typeface="Comic Sans MS" pitchFamily="66"/>
                        </a:rPr>
                        <a:t>What could they do instead?</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1484976"/>
                  </a:ext>
                </a:extLst>
              </a:tr>
              <a:tr h="1000381">
                <a:tc>
                  <a:txBody>
                    <a:bodyPr/>
                    <a:lstStyle/>
                    <a:p>
                      <a:pPr lvl="0" algn="ctr"/>
                      <a:r>
                        <a:rPr lang="en-GB" sz="1200" b="0">
                          <a:solidFill>
                            <a:srgbClr val="000000"/>
                          </a:solidFill>
                          <a:latin typeface="Comic Sans MS" pitchFamily="66"/>
                        </a:rPr>
                        <a:t>Why is this festival so importance for Muslims today?</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lvl="0"/>
                      <a:endParaRPr lang="en-GB" sz="1200" b="0">
                        <a:solidFill>
                          <a:srgbClr val="000000"/>
                        </a:solidFill>
                        <a:latin typeface="Comic Sans MS" pitchFamily="66"/>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914756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pic>
        <p:nvPicPr>
          <p:cNvPr id="2" name="Picture 15" descr="A group of people standing in front of a crowd&#10;&#10;Description automatically generated">
            <a:extLst>
              <a:ext uri="{FF2B5EF4-FFF2-40B4-BE49-F238E27FC236}">
                <a16:creationId xmlns:a16="http://schemas.microsoft.com/office/drawing/2014/main" id="{5F3D1DD9-688F-4304-A0E2-43D5111ECE84}"/>
              </a:ext>
            </a:extLst>
          </p:cNvPr>
          <p:cNvPicPr>
            <a:picLocks noChangeAspect="1"/>
          </p:cNvPicPr>
          <p:nvPr/>
        </p:nvPicPr>
        <p:blipFill>
          <a:blip r:embed="rId2"/>
          <a:stretch>
            <a:fillRect/>
          </a:stretch>
        </p:blipFill>
        <p:spPr>
          <a:xfrm>
            <a:off x="5267254" y="8812027"/>
            <a:ext cx="1488661" cy="993468"/>
          </a:xfrm>
          <a:prstGeom prst="rect">
            <a:avLst/>
          </a:prstGeom>
          <a:noFill/>
          <a:ln cap="flat">
            <a:noFill/>
          </a:ln>
        </p:spPr>
      </p:pic>
      <p:sp>
        <p:nvSpPr>
          <p:cNvPr id="3" name="Rectangle 3">
            <a:extLst>
              <a:ext uri="{FF2B5EF4-FFF2-40B4-BE49-F238E27FC236}">
                <a16:creationId xmlns:a16="http://schemas.microsoft.com/office/drawing/2014/main" id="{CB7AD942-EFC6-49AB-A2DF-244D2A5B295A}"/>
              </a:ext>
            </a:extLst>
          </p:cNvPr>
          <p:cNvSpPr/>
          <p:nvPr/>
        </p:nvSpPr>
        <p:spPr>
          <a:xfrm>
            <a:off x="166256" y="167710"/>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2.10 The festival of Ashura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P50-51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and meaning of Ashura.</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Ashura is commemorated by both Sunni and Shi’a Muslims</a:t>
            </a:r>
          </a:p>
        </p:txBody>
      </p:sp>
      <p:sp>
        <p:nvSpPr>
          <p:cNvPr id="4" name="Rectangle 4">
            <a:extLst>
              <a:ext uri="{FF2B5EF4-FFF2-40B4-BE49-F238E27FC236}">
                <a16:creationId xmlns:a16="http://schemas.microsoft.com/office/drawing/2014/main" id="{85D2A28C-1E71-491A-849C-FA3CE36AC13F}"/>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36</a:t>
            </a:r>
          </a:p>
        </p:txBody>
      </p:sp>
      <p:sp>
        <p:nvSpPr>
          <p:cNvPr id="5" name="Rectangle 5">
            <a:extLst>
              <a:ext uri="{FF2B5EF4-FFF2-40B4-BE49-F238E27FC236}">
                <a16:creationId xmlns:a16="http://schemas.microsoft.com/office/drawing/2014/main" id="{3568AD07-503F-43EC-88AD-8F82627FD405}"/>
              </a:ext>
            </a:extLst>
          </p:cNvPr>
          <p:cNvSpPr/>
          <p:nvPr/>
        </p:nvSpPr>
        <p:spPr>
          <a:xfrm>
            <a:off x="166256" y="937150"/>
            <a:ext cx="6525487" cy="340284"/>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sng" strike="noStrike" kern="0" cap="none" spc="0" baseline="0">
                <a:solidFill>
                  <a:srgbClr val="000000"/>
                </a:solidFill>
                <a:uFillTx/>
                <a:latin typeface="Comic Sans MS" pitchFamily="66"/>
              </a:rPr>
              <a:t>Task C: Using p50-51 complete the following sections</a:t>
            </a:r>
            <a:endParaRPr lang="en-GB" sz="1200" b="0" i="0" u="none" strike="noStrike" kern="0" cap="none" spc="0" baseline="0">
              <a:solidFill>
                <a:srgbClr val="000000"/>
              </a:solidFill>
              <a:uFillTx/>
              <a:latin typeface="Calibri"/>
            </a:endParaRPr>
          </a:p>
        </p:txBody>
      </p:sp>
      <p:cxnSp>
        <p:nvCxnSpPr>
          <p:cNvPr id="6" name="Straight Connector 7">
            <a:extLst>
              <a:ext uri="{FF2B5EF4-FFF2-40B4-BE49-F238E27FC236}">
                <a16:creationId xmlns:a16="http://schemas.microsoft.com/office/drawing/2014/main" id="{33CD5CB1-F45E-4BF6-AF4F-106AB1CDA8F6}"/>
              </a:ext>
            </a:extLst>
          </p:cNvPr>
          <p:cNvCxnSpPr/>
          <p:nvPr/>
        </p:nvCxnSpPr>
        <p:spPr>
          <a:xfrm>
            <a:off x="3429000" y="1427744"/>
            <a:ext cx="0" cy="8265216"/>
          </a:xfrm>
          <a:prstGeom prst="straightConnector1">
            <a:avLst/>
          </a:prstGeom>
          <a:noFill/>
          <a:ln w="28575" cap="flat">
            <a:solidFill>
              <a:srgbClr val="000000"/>
            </a:solidFill>
            <a:prstDash val="solid"/>
            <a:miter/>
          </a:ln>
        </p:spPr>
      </p:cxnSp>
      <p:cxnSp>
        <p:nvCxnSpPr>
          <p:cNvPr id="7" name="Straight Connector 8">
            <a:extLst>
              <a:ext uri="{FF2B5EF4-FFF2-40B4-BE49-F238E27FC236}">
                <a16:creationId xmlns:a16="http://schemas.microsoft.com/office/drawing/2014/main" id="{6CCDAF81-FAE4-4052-9310-1B1BE51F7D63}"/>
              </a:ext>
            </a:extLst>
          </p:cNvPr>
          <p:cNvCxnSpPr/>
          <p:nvPr/>
        </p:nvCxnSpPr>
        <p:spPr>
          <a:xfrm>
            <a:off x="201076" y="5358063"/>
            <a:ext cx="6455847" cy="0"/>
          </a:xfrm>
          <a:prstGeom prst="straightConnector1">
            <a:avLst/>
          </a:prstGeom>
          <a:noFill/>
          <a:ln w="28575" cap="flat">
            <a:solidFill>
              <a:srgbClr val="000000"/>
            </a:solidFill>
            <a:prstDash val="solid"/>
            <a:miter/>
          </a:ln>
        </p:spPr>
      </p:cxnSp>
      <p:sp>
        <p:nvSpPr>
          <p:cNvPr id="8" name="Rectangle 11">
            <a:extLst>
              <a:ext uri="{FF2B5EF4-FFF2-40B4-BE49-F238E27FC236}">
                <a16:creationId xmlns:a16="http://schemas.microsoft.com/office/drawing/2014/main" id="{026602A4-377C-48DB-A3B6-F008B05E7050}"/>
              </a:ext>
            </a:extLst>
          </p:cNvPr>
          <p:cNvSpPr/>
          <p:nvPr/>
        </p:nvSpPr>
        <p:spPr>
          <a:xfrm>
            <a:off x="0" y="1427744"/>
            <a:ext cx="3429000" cy="46166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history of the festival for Sunni Muslims.</a:t>
            </a:r>
          </a:p>
        </p:txBody>
      </p:sp>
      <p:sp>
        <p:nvSpPr>
          <p:cNvPr id="9" name="Rectangle 12">
            <a:extLst>
              <a:ext uri="{FF2B5EF4-FFF2-40B4-BE49-F238E27FC236}">
                <a16:creationId xmlns:a16="http://schemas.microsoft.com/office/drawing/2014/main" id="{A8AD5052-E16A-4E2E-B913-FA3384EA33F2}"/>
              </a:ext>
            </a:extLst>
          </p:cNvPr>
          <p:cNvSpPr/>
          <p:nvPr/>
        </p:nvSpPr>
        <p:spPr>
          <a:xfrm>
            <a:off x="159416" y="5508373"/>
            <a:ext cx="3110157" cy="46166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history of the festival for Shi’a Muslims.</a:t>
            </a:r>
          </a:p>
        </p:txBody>
      </p:sp>
      <p:sp>
        <p:nvSpPr>
          <p:cNvPr id="10" name="Rectangle 13">
            <a:extLst>
              <a:ext uri="{FF2B5EF4-FFF2-40B4-BE49-F238E27FC236}">
                <a16:creationId xmlns:a16="http://schemas.microsoft.com/office/drawing/2014/main" id="{BA76E32E-6927-40C3-8AED-1784185A9502}"/>
              </a:ext>
            </a:extLst>
          </p:cNvPr>
          <p:cNvSpPr/>
          <p:nvPr/>
        </p:nvSpPr>
        <p:spPr>
          <a:xfrm>
            <a:off x="3429000" y="1475759"/>
            <a:ext cx="3429000" cy="46166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way Sunni Muslims celebrate the festival.</a:t>
            </a:r>
          </a:p>
        </p:txBody>
      </p:sp>
      <p:sp>
        <p:nvSpPr>
          <p:cNvPr id="11" name="Rectangle 14">
            <a:extLst>
              <a:ext uri="{FF2B5EF4-FFF2-40B4-BE49-F238E27FC236}">
                <a16:creationId xmlns:a16="http://schemas.microsoft.com/office/drawing/2014/main" id="{524A9A9A-5DDD-4E30-ABB7-A043ED6D8B07}"/>
              </a:ext>
            </a:extLst>
          </p:cNvPr>
          <p:cNvSpPr/>
          <p:nvPr/>
        </p:nvSpPr>
        <p:spPr>
          <a:xfrm>
            <a:off x="3588425" y="5443697"/>
            <a:ext cx="3110157" cy="46166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way Shi’a Muslims celebrate the festival.</a:t>
            </a:r>
          </a:p>
        </p:txBody>
      </p:sp>
      <p:sp>
        <p:nvSpPr>
          <p:cNvPr id="12" name="Rectangle 17">
            <a:extLst>
              <a:ext uri="{FF2B5EF4-FFF2-40B4-BE49-F238E27FC236}">
                <a16:creationId xmlns:a16="http://schemas.microsoft.com/office/drawing/2014/main" id="{E3E22CE7-C372-490C-B8B9-B31EC996B9FA}"/>
              </a:ext>
            </a:extLst>
          </p:cNvPr>
          <p:cNvSpPr/>
          <p:nvPr/>
        </p:nvSpPr>
        <p:spPr>
          <a:xfrm>
            <a:off x="159416" y="9099679"/>
            <a:ext cx="5107838" cy="617284"/>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sng" strike="noStrike" kern="0" cap="none" spc="0" baseline="0">
                <a:solidFill>
                  <a:srgbClr val="000000"/>
                </a:solidFill>
                <a:uFillTx/>
                <a:latin typeface="Comic Sans MS" pitchFamily="66"/>
              </a:rPr>
              <a:t>Task D: Using a highlighter- Highlight the similarities between the ways the denominations celebrate this festival</a:t>
            </a:r>
            <a:endParaRPr lang="en-GB" sz="1200" b="0" i="0" u="none" strike="noStrike" kern="0" cap="none" spc="0" baseline="0">
              <a:solidFill>
                <a:srgbClr val="000000"/>
              </a:solidFill>
              <a:uFillTx/>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9480102-69E7-4EA1-9503-D74C899AC33A}"/>
              </a:ext>
            </a:extLst>
          </p:cNvPr>
          <p:cNvSpPr/>
          <p:nvPr/>
        </p:nvSpPr>
        <p:spPr>
          <a:xfrm>
            <a:off x="166256" y="167710"/>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2.10 The festival of Ashura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P50-51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origins and meaning of Ashura.</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Ashura is commemorated by both Sunni and Shi’a Muslims</a:t>
            </a:r>
          </a:p>
        </p:txBody>
      </p:sp>
      <p:sp>
        <p:nvSpPr>
          <p:cNvPr id="3" name="Rounded Rectangle 7">
            <a:extLst>
              <a:ext uri="{FF2B5EF4-FFF2-40B4-BE49-F238E27FC236}">
                <a16:creationId xmlns:a16="http://schemas.microsoft.com/office/drawing/2014/main" id="{CB808B57-B941-4262-AE50-3913142BEE80}"/>
              </a:ext>
            </a:extLst>
          </p:cNvPr>
          <p:cNvSpPr/>
          <p:nvPr/>
        </p:nvSpPr>
        <p:spPr>
          <a:xfrm>
            <a:off x="166247" y="2264429"/>
            <a:ext cx="6525487" cy="3562685"/>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4 Marker – </a:t>
            </a:r>
            <a:r>
              <a:rPr lang="en-US" sz="1200" b="0" i="0" u="sng" strike="noStrike" kern="1200" cap="none" spc="0" baseline="0">
                <a:solidFill>
                  <a:srgbClr val="000000"/>
                </a:solidFill>
                <a:uFillTx/>
                <a:latin typeface="Comic Sans MS"/>
                <a:cs typeface="Comic Sans MS"/>
              </a:rPr>
              <a:t>Explain two contrasting beliefs about the origins of the festival of Ashura.</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p:txBody>
      </p:sp>
      <p:graphicFrame>
        <p:nvGraphicFramePr>
          <p:cNvPr id="4" name="Table 8">
            <a:extLst>
              <a:ext uri="{FF2B5EF4-FFF2-40B4-BE49-F238E27FC236}">
                <a16:creationId xmlns:a16="http://schemas.microsoft.com/office/drawing/2014/main" id="{6A76DB42-C414-4F41-9E39-FC0F4B17559C}"/>
              </a:ext>
            </a:extLst>
          </p:cNvPr>
          <p:cNvGraphicFramePr>
            <a:graphicFrameLocks noGrp="1"/>
          </p:cNvGraphicFramePr>
          <p:nvPr/>
        </p:nvGraphicFramePr>
        <p:xfrm>
          <a:off x="166256" y="6072228"/>
          <a:ext cx="6525487" cy="3485363"/>
        </p:xfrm>
        <a:graphic>
          <a:graphicData uri="http://schemas.openxmlformats.org/drawingml/2006/table">
            <a:tbl>
              <a:tblPr firstRow="1" bandRow="1">
                <a:effectLst/>
                <a:tableStyleId>{5C22544A-7EE6-4342-B048-85BDC9FD1C3A}</a:tableStyleId>
              </a:tblPr>
              <a:tblGrid>
                <a:gridCol w="3262743">
                  <a:extLst>
                    <a:ext uri="{9D8B030D-6E8A-4147-A177-3AD203B41FA5}">
                      <a16:colId xmlns:a16="http://schemas.microsoft.com/office/drawing/2014/main" val="4078717890"/>
                    </a:ext>
                  </a:extLst>
                </a:gridCol>
                <a:gridCol w="3262743">
                  <a:extLst>
                    <a:ext uri="{9D8B030D-6E8A-4147-A177-3AD203B41FA5}">
                      <a16:colId xmlns:a16="http://schemas.microsoft.com/office/drawing/2014/main" val="2312002759"/>
                    </a:ext>
                  </a:extLst>
                </a:gridCol>
              </a:tblGrid>
              <a:tr h="328571">
                <a:tc gridSpan="2">
                  <a:txBody>
                    <a:bodyPr/>
                    <a:lstStyle/>
                    <a:p>
                      <a:pPr lvl="0" algn="ctr"/>
                      <a:r>
                        <a:rPr lang="en-GB" sz="1200" b="0">
                          <a:solidFill>
                            <a:srgbClr val="000000"/>
                          </a:solidFill>
                          <a:latin typeface="Comic Sans MS" pitchFamily="66"/>
                        </a:rPr>
                        <a:t>Task: GCSE 12 Marker Plan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505588123"/>
                  </a:ext>
                </a:extLst>
              </a:tr>
              <a:tr h="505032">
                <a:tc gridSpan="2">
                  <a:txBody>
                    <a:bodyPr/>
                    <a:lstStyle/>
                    <a:p>
                      <a:pPr marL="0" marR="0" lvl="0" indent="0" algn="ctr" defTabSz="685800" rtl="0" fontAlgn="auto" hangingPunct="1">
                        <a:lnSpc>
                          <a:spcPct val="100000"/>
                        </a:lnSpc>
                        <a:spcBef>
                          <a:spcPts val="0"/>
                        </a:spcBef>
                        <a:spcAft>
                          <a:spcPts val="0"/>
                        </a:spcAft>
                        <a:buNone/>
                        <a:tabLst/>
                      </a:pPr>
                      <a:r>
                        <a:rPr lang="en-US" sz="1200">
                          <a:solidFill>
                            <a:srgbClr val="000000"/>
                          </a:solidFill>
                          <a:latin typeface="Comic Sans MS"/>
                          <a:cs typeface="Comic Sans MS"/>
                        </a:rPr>
                        <a:t>“Ashura is the most important out of all the Muslim festivals”</a:t>
                      </a:r>
                    </a:p>
                    <a:p>
                      <a:pPr lvl="0" algn="ctr"/>
                      <a:r>
                        <a:rPr lang="en-GB" sz="1200" i="1">
                          <a:solidFill>
                            <a:srgbClr val="000000"/>
                          </a:solidFill>
                          <a:latin typeface="Comic Sans MS" pitchFamily="66"/>
                        </a:rPr>
                        <a:t>Evaluate this statement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2165503580"/>
                  </a:ext>
                </a:extLst>
              </a:tr>
              <a:tr h="792007">
                <a:tc>
                  <a:txBody>
                    <a:bodyPr/>
                    <a:lstStyle/>
                    <a:p>
                      <a:pPr lvl="0" algn="l"/>
                      <a:r>
                        <a:rPr lang="en-GB" sz="1200" u="sng">
                          <a:solidFill>
                            <a:srgbClr val="000000"/>
                          </a:solidFill>
                          <a:latin typeface="Comic Sans MS" pitchFamily="66"/>
                        </a:rPr>
                        <a:t>Agree- Ashura is the most important</a:t>
                      </a:r>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b="0" u="sng">
                        <a:solidFill>
                          <a:srgbClr val="000000"/>
                        </a:solidFill>
                        <a:latin typeface="Comic Sans MS" pitchFamily="66"/>
                      </a:endParaRPr>
                    </a:p>
                    <a:p>
                      <a:pPr lvl="0" algn="l"/>
                      <a:endParaRPr lang="en-GB" sz="1200"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l"/>
                      <a:r>
                        <a:rPr lang="en-GB" sz="1200" u="sng">
                          <a:solidFill>
                            <a:srgbClr val="000000"/>
                          </a:solidFill>
                          <a:latin typeface="Comic Sans MS" pitchFamily="66"/>
                        </a:rPr>
                        <a:t>Disagree- Ashura is not the most important/ others are more important/ they are all equal</a:t>
                      </a:r>
                    </a:p>
                    <a:p>
                      <a:pPr lvl="0" algn="l"/>
                      <a:endParaRPr lang="en-GB" sz="1200" u="sng">
                        <a:solidFill>
                          <a:srgbClr val="000000"/>
                        </a:solidFill>
                        <a:latin typeface="Comic Sans MS" pitchFamily="66"/>
                      </a:endParaRPr>
                    </a:p>
                    <a:p>
                      <a:pPr lvl="0" algn="l"/>
                      <a:endParaRPr lang="en-GB" sz="1200" u="sng">
                        <a:solidFill>
                          <a:srgbClr val="000000"/>
                        </a:solidFill>
                        <a:latin typeface="Comic Sans MS" pitchFamily="66"/>
                      </a:endParaRPr>
                    </a:p>
                    <a:p>
                      <a:pPr lvl="0" algn="l"/>
                      <a:endParaRPr lang="en-GB" sz="1200" u="sng">
                        <a:solidFill>
                          <a:srgbClr val="000000"/>
                        </a:solidFill>
                        <a:latin typeface="Comic Sans MS" pitchFamily="66"/>
                      </a:endParaRPr>
                    </a:p>
                    <a:p>
                      <a:pPr lvl="0" algn="l"/>
                      <a:endParaRPr lang="en-GB" sz="1200" u="sng">
                        <a:solidFill>
                          <a:srgbClr val="000000"/>
                        </a:solidFill>
                        <a:latin typeface="Comic Sans MS" pitchFamily="66"/>
                      </a:endParaRPr>
                    </a:p>
                    <a:p>
                      <a:pPr lvl="0" algn="l"/>
                      <a:endParaRPr lang="en-GB" sz="1200" u="sng">
                        <a:solidFill>
                          <a:srgbClr val="000000"/>
                        </a:solidFill>
                        <a:latin typeface="Comic Sans MS" pitchFamily="66"/>
                      </a:endParaRPr>
                    </a:p>
                    <a:p>
                      <a:pPr lvl="0" algn="l"/>
                      <a:endParaRPr lang="en-GB" sz="1200" u="sng">
                        <a:solidFill>
                          <a:srgbClr val="000000"/>
                        </a:solidFill>
                        <a:latin typeface="Comic Sans MS" pitchFamily="66"/>
                      </a:endParaRPr>
                    </a:p>
                    <a:p>
                      <a:pPr lvl="0" algn="l"/>
                      <a:endParaRPr lang="en-GB" sz="1200" u="sng">
                        <a:solidFill>
                          <a:srgbClr val="000000"/>
                        </a:solidFill>
                        <a:latin typeface="Comic Sans MS" pitchFamily="66"/>
                      </a:endParaRPr>
                    </a:p>
                    <a:p>
                      <a:pPr lvl="0" algn="l"/>
                      <a:endParaRPr lang="en-GB" sz="1200" u="sng">
                        <a:solidFill>
                          <a:srgbClr val="000000"/>
                        </a:solidFill>
                        <a:latin typeface="Comic Sans MS" pitchFamily="66"/>
                      </a:endParaRPr>
                    </a:p>
                    <a:p>
                      <a:pPr lvl="0" algn="l"/>
                      <a:endParaRPr lang="en-GB" sz="1200" u="sng">
                        <a:solidFill>
                          <a:srgbClr val="000000"/>
                        </a:solidFill>
                        <a:latin typeface="Comic Sans MS" pitchFamily="66"/>
                      </a:endParaRPr>
                    </a:p>
                    <a:p>
                      <a:pPr lvl="0" algn="l"/>
                      <a:endParaRPr lang="en-GB" sz="1200" u="sng">
                        <a:solidFill>
                          <a:srgbClr val="000000"/>
                        </a:solidFill>
                        <a:latin typeface="Comic Sans MS" pitchFamily="66"/>
                      </a:endParaRPr>
                    </a:p>
                    <a:p>
                      <a:pPr lvl="0" algn="l"/>
                      <a:endParaRPr lang="en-GB" sz="1200" u="sng">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2147354"/>
                  </a:ext>
                </a:extLst>
              </a:tr>
            </a:tbl>
          </a:graphicData>
        </a:graphic>
      </p:graphicFrame>
      <p:sp>
        <p:nvSpPr>
          <p:cNvPr id="5" name="Rectangle 4">
            <a:extLst>
              <a:ext uri="{FF2B5EF4-FFF2-40B4-BE49-F238E27FC236}">
                <a16:creationId xmlns:a16="http://schemas.microsoft.com/office/drawing/2014/main" id="{01B5779F-E1E2-44C0-9271-70B8555B5DED}"/>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37</a:t>
            </a:r>
          </a:p>
        </p:txBody>
      </p:sp>
      <p:sp>
        <p:nvSpPr>
          <p:cNvPr id="6" name="Rounded Rectangle 7">
            <a:extLst>
              <a:ext uri="{FF2B5EF4-FFF2-40B4-BE49-F238E27FC236}">
                <a16:creationId xmlns:a16="http://schemas.microsoft.com/office/drawing/2014/main" id="{A4D2D7B0-0BC3-4DAA-AF90-E6131D08F29D}"/>
              </a:ext>
            </a:extLst>
          </p:cNvPr>
          <p:cNvSpPr/>
          <p:nvPr/>
        </p:nvSpPr>
        <p:spPr>
          <a:xfrm>
            <a:off x="166256" y="1096228"/>
            <a:ext cx="6525487" cy="100911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2 Marker Practice Question: - Give two ways Shi’a Muslims celebrate Ashura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1)_________________________________________________________________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2) ________________________________________________________________</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1BE16F1-99B0-4196-B72C-425C2E855312}"/>
              </a:ext>
            </a:extLst>
          </p:cNvPr>
          <p:cNvSpPr/>
          <p:nvPr/>
        </p:nvSpPr>
        <p:spPr>
          <a:xfrm>
            <a:off x="166256" y="55412"/>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2.1 The five pillars, 10 obligatory acts and the Shahadah-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P32-33 of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Five pillars and the Ten Obligatory Acts.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the Shahadah</a:t>
            </a:r>
          </a:p>
        </p:txBody>
      </p:sp>
      <p:sp>
        <p:nvSpPr>
          <p:cNvPr id="3" name="Rounded Rectangle 4">
            <a:extLst>
              <a:ext uri="{FF2B5EF4-FFF2-40B4-BE49-F238E27FC236}">
                <a16:creationId xmlns:a16="http://schemas.microsoft.com/office/drawing/2014/main" id="{7B4C51CC-1C25-416D-A3D8-1D80950C7E1F}"/>
              </a:ext>
            </a:extLst>
          </p:cNvPr>
          <p:cNvSpPr/>
          <p:nvPr/>
        </p:nvSpPr>
        <p:spPr>
          <a:xfrm>
            <a:off x="166256" y="824852"/>
            <a:ext cx="6525487" cy="268257"/>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sng" strike="noStrike" kern="1200" cap="none" spc="0" baseline="0">
                <a:solidFill>
                  <a:srgbClr val="000000"/>
                </a:solidFill>
                <a:uFillTx/>
                <a:latin typeface="Comic Sans MS"/>
                <a:cs typeface="Comic Sans MS"/>
              </a:rPr>
              <a:t>The Ten Obligatory Acts in Shi’a Islam</a:t>
            </a:r>
          </a:p>
        </p:txBody>
      </p:sp>
      <p:sp>
        <p:nvSpPr>
          <p:cNvPr id="4" name="Rounded Rectangle 7">
            <a:extLst>
              <a:ext uri="{FF2B5EF4-FFF2-40B4-BE49-F238E27FC236}">
                <a16:creationId xmlns:a16="http://schemas.microsoft.com/office/drawing/2014/main" id="{2369C31D-F18C-4BC3-91FF-62D1214CAFB3}"/>
              </a:ext>
            </a:extLst>
          </p:cNvPr>
          <p:cNvSpPr/>
          <p:nvPr/>
        </p:nvSpPr>
        <p:spPr>
          <a:xfrm>
            <a:off x="166256" y="1065404"/>
            <a:ext cx="6525487" cy="769440"/>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For Muslims who follow Twelver Shi’a Islam, there are ten duties called the 10 obligatory acts.</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These include all the five pillars except Shahadah (which is covered by some of the additional acts.</a:t>
            </a:r>
          </a:p>
        </p:txBody>
      </p:sp>
      <p:sp>
        <p:nvSpPr>
          <p:cNvPr id="5" name="Rectangle 6">
            <a:extLst>
              <a:ext uri="{FF2B5EF4-FFF2-40B4-BE49-F238E27FC236}">
                <a16:creationId xmlns:a16="http://schemas.microsoft.com/office/drawing/2014/main" id="{E80CA4EC-AED5-4C84-8CE5-2564D3EA3EC9}"/>
              </a:ext>
            </a:extLst>
          </p:cNvPr>
          <p:cNvSpPr/>
          <p:nvPr/>
        </p:nvSpPr>
        <p:spPr>
          <a:xfrm>
            <a:off x="166256" y="1834844"/>
            <a:ext cx="6525487" cy="430883"/>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C: Use P32-33 and write down what the 10 obligatory acts are with a brief explanation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1" u="sng" strike="noStrike" kern="0" cap="none" spc="0" baseline="0">
                <a:solidFill>
                  <a:srgbClr val="000000"/>
                </a:solidFill>
                <a:uFillTx/>
                <a:latin typeface="Comic Sans MS" pitchFamily="66"/>
              </a:rPr>
              <a:t>Add an image to each to help you remember them!</a:t>
            </a:r>
            <a:endParaRPr lang="en-GB" sz="1100" b="0" i="1" u="none" strike="noStrike" kern="0" cap="none" spc="0" baseline="0">
              <a:solidFill>
                <a:srgbClr val="000000"/>
              </a:solidFill>
              <a:uFillTx/>
              <a:latin typeface="Comic Sans MS" pitchFamily="66"/>
            </a:endParaRPr>
          </a:p>
        </p:txBody>
      </p:sp>
      <p:graphicFrame>
        <p:nvGraphicFramePr>
          <p:cNvPr id="6" name="Table 15">
            <a:extLst>
              <a:ext uri="{FF2B5EF4-FFF2-40B4-BE49-F238E27FC236}">
                <a16:creationId xmlns:a16="http://schemas.microsoft.com/office/drawing/2014/main" id="{42706D33-24AB-4D23-B083-26C875DB691E}"/>
              </a:ext>
            </a:extLst>
          </p:cNvPr>
          <p:cNvGraphicFramePr>
            <a:graphicFrameLocks noGrp="1"/>
          </p:cNvGraphicFramePr>
          <p:nvPr/>
        </p:nvGraphicFramePr>
        <p:xfrm>
          <a:off x="180109" y="2265727"/>
          <a:ext cx="6511634" cy="7390894"/>
        </p:xfrm>
        <a:graphic>
          <a:graphicData uri="http://schemas.openxmlformats.org/drawingml/2006/table">
            <a:tbl>
              <a:tblPr firstRow="1" bandRow="1">
                <a:effectLst/>
                <a:tableStyleId>{5C22544A-7EE6-4342-B048-85BDC9FD1C3A}</a:tableStyleId>
              </a:tblPr>
              <a:tblGrid>
                <a:gridCol w="1302325">
                  <a:extLst>
                    <a:ext uri="{9D8B030D-6E8A-4147-A177-3AD203B41FA5}">
                      <a16:colId xmlns:a16="http://schemas.microsoft.com/office/drawing/2014/main" val="2574715393"/>
                    </a:ext>
                  </a:extLst>
                </a:gridCol>
                <a:gridCol w="1731818">
                  <a:extLst>
                    <a:ext uri="{9D8B030D-6E8A-4147-A177-3AD203B41FA5}">
                      <a16:colId xmlns:a16="http://schemas.microsoft.com/office/drawing/2014/main" val="3078651305"/>
                    </a:ext>
                  </a:extLst>
                </a:gridCol>
                <a:gridCol w="3477490">
                  <a:extLst>
                    <a:ext uri="{9D8B030D-6E8A-4147-A177-3AD203B41FA5}">
                      <a16:colId xmlns:a16="http://schemas.microsoft.com/office/drawing/2014/main" val="630042767"/>
                    </a:ext>
                  </a:extLst>
                </a:gridCol>
              </a:tblGrid>
              <a:tr h="322408">
                <a:tc>
                  <a:txBody>
                    <a:bodyPr/>
                    <a:lstStyle/>
                    <a:p>
                      <a:pPr lvl="0"/>
                      <a:r>
                        <a:rPr lang="en-GB" sz="1100">
                          <a:solidFill>
                            <a:srgbClr val="000000"/>
                          </a:solidFill>
                          <a:latin typeface="Comic Sans MS" pitchFamily="66"/>
                        </a:rPr>
                        <a:t>Image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r>
                        <a:rPr lang="en-GB" sz="1100">
                          <a:solidFill>
                            <a:srgbClr val="000000"/>
                          </a:solidFill>
                          <a:latin typeface="Comic Sans MS" pitchFamily="66"/>
                        </a:rPr>
                        <a:t>Name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r>
                        <a:rPr lang="en-GB" sz="1100">
                          <a:solidFill>
                            <a:srgbClr val="000000"/>
                          </a:solidFill>
                          <a:latin typeface="Comic Sans MS" pitchFamily="66"/>
                        </a:rPr>
                        <a:t>Information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5244938"/>
                  </a:ext>
                </a:extLst>
              </a:tr>
              <a:tr h="706849">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0835795"/>
                  </a:ext>
                </a:extLst>
              </a:tr>
              <a:tr h="706849">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222336"/>
                  </a:ext>
                </a:extLst>
              </a:tr>
              <a:tr h="706849">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9023617"/>
                  </a:ext>
                </a:extLst>
              </a:tr>
              <a:tr h="706849">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5687514"/>
                  </a:ext>
                </a:extLst>
              </a:tr>
              <a:tr h="706849">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9137025"/>
                  </a:ext>
                </a:extLst>
              </a:tr>
              <a:tr h="706849">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4756058"/>
                  </a:ext>
                </a:extLst>
              </a:tr>
              <a:tr h="706849">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6076231"/>
                  </a:ext>
                </a:extLst>
              </a:tr>
              <a:tr h="706849">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1255339"/>
                  </a:ext>
                </a:extLst>
              </a:tr>
              <a:tr h="706849">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8974246"/>
                  </a:ext>
                </a:extLst>
              </a:tr>
              <a:tr h="706849">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endParaRPr lang="en-GB" sz="11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767274"/>
                  </a:ext>
                </a:extLst>
              </a:tr>
            </a:tbl>
          </a:graphicData>
        </a:graphic>
      </p:graphicFrame>
      <p:sp>
        <p:nvSpPr>
          <p:cNvPr id="7" name="Rectangle 8">
            <a:extLst>
              <a:ext uri="{FF2B5EF4-FFF2-40B4-BE49-F238E27FC236}">
                <a16:creationId xmlns:a16="http://schemas.microsoft.com/office/drawing/2014/main" id="{B2DC3446-2448-4430-8D30-E798A718B514}"/>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8042-6B49-44BF-8F3A-2C6765CA7F29}"/>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E0C755D-3581-4A31-8325-E463BBE52B99}"/>
              </a:ext>
            </a:extLst>
          </p:cNvPr>
          <p:cNvSpPr txBox="1">
            <a:spLocks noGrp="1"/>
          </p:cNvSpPr>
          <p:nvPr>
            <p:ph idx="1"/>
          </p:nvPr>
        </p:nvSpPr>
        <p:spPr/>
        <p:txBody>
          <a:bodyPr/>
          <a:lstStyle/>
          <a:p>
            <a:endParaRPr lang="en-GB"/>
          </a:p>
        </p:txBody>
      </p:sp>
      <p:sp>
        <p:nvSpPr>
          <p:cNvPr id="4" name="Rounded Rectangle 7">
            <a:extLst>
              <a:ext uri="{FF2B5EF4-FFF2-40B4-BE49-F238E27FC236}">
                <a16:creationId xmlns:a16="http://schemas.microsoft.com/office/drawing/2014/main" id="{669FE297-0A74-4654-8534-3AD8E2B0564B}"/>
              </a:ext>
            </a:extLst>
          </p:cNvPr>
          <p:cNvSpPr/>
          <p:nvPr/>
        </p:nvSpPr>
        <p:spPr>
          <a:xfrm>
            <a:off x="166256" y="160422"/>
            <a:ext cx="6525487" cy="9577142"/>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GCSE 12 Marker- </a:t>
            </a:r>
            <a:r>
              <a:rPr lang="en-US" sz="1200" b="0" i="0" u="none" strike="noStrike" kern="1200" cap="none" spc="0" baseline="0">
                <a:solidFill>
                  <a:srgbClr val="000000"/>
                </a:solidFill>
                <a:uFillTx/>
                <a:latin typeface="Comic Sans MS"/>
                <a:cs typeface="Comic Sans MS"/>
              </a:rPr>
              <a:t>““Ashura is the most important out of all the Muslim festivals”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23EBC437-AC30-4CE9-AFF8-F3E40BA1716C}"/>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38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3657-DE8A-4677-8D36-2EF1A1E22AAE}"/>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8E2563E-8799-4D56-AFC9-ACF7BF01F14C}"/>
              </a:ext>
            </a:extLst>
          </p:cNvPr>
          <p:cNvSpPr txBox="1">
            <a:spLocks noGrp="1"/>
          </p:cNvSpPr>
          <p:nvPr>
            <p:ph idx="1"/>
          </p:nvPr>
        </p:nvSpPr>
        <p:spPr/>
        <p:txBody>
          <a:bodyPr/>
          <a:lstStyle/>
          <a:p>
            <a:endParaRPr lang="en-GB"/>
          </a:p>
        </p:txBody>
      </p:sp>
      <p:sp>
        <p:nvSpPr>
          <p:cNvPr id="4" name="Rounded Rectangle 7">
            <a:extLst>
              <a:ext uri="{FF2B5EF4-FFF2-40B4-BE49-F238E27FC236}">
                <a16:creationId xmlns:a16="http://schemas.microsoft.com/office/drawing/2014/main" id="{678E9ECF-09BD-43BB-9F76-FEF989C60414}"/>
              </a:ext>
            </a:extLst>
          </p:cNvPr>
          <p:cNvSpPr/>
          <p:nvPr/>
        </p:nvSpPr>
        <p:spPr>
          <a:xfrm>
            <a:off x="166256" y="160422"/>
            <a:ext cx="6525487" cy="9577142"/>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A5801F1D-BB06-4E80-A9E4-C4B3602B1F13}"/>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39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0BC5FB1-5730-4DE5-A2CA-063650EFC9D2}"/>
              </a:ext>
            </a:extLst>
          </p:cNvPr>
          <p:cNvSpPr/>
          <p:nvPr/>
        </p:nvSpPr>
        <p:spPr>
          <a:xfrm>
            <a:off x="166256" y="55412"/>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2.1 The five pillars, 10 obligatory acts and the Shahadah-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P32-33 of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Five pillars and the Ten Obligatory Acts.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the Shahadah</a:t>
            </a:r>
          </a:p>
        </p:txBody>
      </p:sp>
      <p:sp>
        <p:nvSpPr>
          <p:cNvPr id="3" name="Rounded Rectangle 4">
            <a:extLst>
              <a:ext uri="{FF2B5EF4-FFF2-40B4-BE49-F238E27FC236}">
                <a16:creationId xmlns:a16="http://schemas.microsoft.com/office/drawing/2014/main" id="{2D2DB3F0-ACB7-4B08-8DC4-0019D2C172BB}"/>
              </a:ext>
            </a:extLst>
          </p:cNvPr>
          <p:cNvSpPr/>
          <p:nvPr/>
        </p:nvSpPr>
        <p:spPr>
          <a:xfrm>
            <a:off x="166256" y="824852"/>
            <a:ext cx="6525487" cy="268257"/>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sng" strike="noStrike" kern="1200" cap="none" spc="0" baseline="0">
                <a:solidFill>
                  <a:srgbClr val="000000"/>
                </a:solidFill>
                <a:uFillTx/>
                <a:latin typeface="Comic Sans MS"/>
                <a:cs typeface="Comic Sans MS"/>
              </a:rPr>
              <a:t>The Shahadah</a:t>
            </a:r>
          </a:p>
        </p:txBody>
      </p:sp>
      <p:sp>
        <p:nvSpPr>
          <p:cNvPr id="4" name="Rounded Rectangle 7">
            <a:extLst>
              <a:ext uri="{FF2B5EF4-FFF2-40B4-BE49-F238E27FC236}">
                <a16:creationId xmlns:a16="http://schemas.microsoft.com/office/drawing/2014/main" id="{EA05F2FD-3D2C-4A40-9224-64ADED80237F}"/>
              </a:ext>
            </a:extLst>
          </p:cNvPr>
          <p:cNvSpPr/>
          <p:nvPr/>
        </p:nvSpPr>
        <p:spPr>
          <a:xfrm>
            <a:off x="166256" y="1093110"/>
            <a:ext cx="6525487" cy="1677795"/>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basic belief of Islam is expressed in the Shahadah.</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Sincerely reciting the statement in front of Muslim witnesses is the only requirement for joining the Muslim community.</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 is recited many time during a lifetime.</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 is said when a baby is born, so the first thing they hear is the basic belief that they have been brought into. </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 is also included in their daily prayers. </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If possible, it should also be the last words of a Muslims before they die. </a:t>
            </a:r>
          </a:p>
        </p:txBody>
      </p:sp>
      <p:sp>
        <p:nvSpPr>
          <p:cNvPr id="5" name="Rounded Rectangle 7">
            <a:extLst>
              <a:ext uri="{FF2B5EF4-FFF2-40B4-BE49-F238E27FC236}">
                <a16:creationId xmlns:a16="http://schemas.microsoft.com/office/drawing/2014/main" id="{5ABF6AA4-BBB7-4924-AF42-83D0E3158454}"/>
              </a:ext>
            </a:extLst>
          </p:cNvPr>
          <p:cNvSpPr/>
          <p:nvPr/>
        </p:nvSpPr>
        <p:spPr>
          <a:xfrm>
            <a:off x="180109" y="3102367"/>
            <a:ext cx="2909456" cy="1235363"/>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“La ilaha illa Allah wa- Muhammad rasul Allah.”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“There is no God but Allah and Muhammad is the Prophet of Allah.” </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a:solidFill>
                  <a:srgbClr val="000000"/>
                </a:solidFill>
                <a:uFillTx/>
                <a:latin typeface="Comic Sans MS" pitchFamily="66"/>
              </a:rPr>
              <a:t>The Shahadah </a:t>
            </a:r>
          </a:p>
        </p:txBody>
      </p:sp>
      <p:sp>
        <p:nvSpPr>
          <p:cNvPr id="6" name="Rectangle 7">
            <a:extLst>
              <a:ext uri="{FF2B5EF4-FFF2-40B4-BE49-F238E27FC236}">
                <a16:creationId xmlns:a16="http://schemas.microsoft.com/office/drawing/2014/main" id="{E1BEFE79-5498-4905-8965-BEF84B017CA5}"/>
              </a:ext>
            </a:extLst>
          </p:cNvPr>
          <p:cNvSpPr/>
          <p:nvPr/>
        </p:nvSpPr>
        <p:spPr>
          <a:xfrm>
            <a:off x="166256" y="2746519"/>
            <a:ext cx="6525487" cy="26160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D: Pick the quote apart- Explain what it means to Muslims</a:t>
            </a:r>
            <a:endParaRPr lang="en-GB" sz="1100" b="0" i="1" u="none" strike="noStrike" kern="0" cap="none" spc="0" baseline="0">
              <a:solidFill>
                <a:srgbClr val="000000"/>
              </a:solidFill>
              <a:uFillTx/>
              <a:latin typeface="Comic Sans MS" pitchFamily="66"/>
            </a:endParaRPr>
          </a:p>
        </p:txBody>
      </p:sp>
      <p:sp>
        <p:nvSpPr>
          <p:cNvPr id="7" name="Rounded Rectangle 7">
            <a:extLst>
              <a:ext uri="{FF2B5EF4-FFF2-40B4-BE49-F238E27FC236}">
                <a16:creationId xmlns:a16="http://schemas.microsoft.com/office/drawing/2014/main" id="{15367EA0-A346-4148-9C87-3402F74CA171}"/>
              </a:ext>
            </a:extLst>
          </p:cNvPr>
          <p:cNvSpPr/>
          <p:nvPr/>
        </p:nvSpPr>
        <p:spPr>
          <a:xfrm>
            <a:off x="166256" y="4444304"/>
            <a:ext cx="6525487" cy="967398"/>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Why is the Shahadah important?</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 is the first of the five pillars.</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Shahadah also provides the foundation for the other four pillars- these actions are expressed through the Shahadah.</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This is also the same for the other 10 obligatory acts.</a:t>
            </a:r>
          </a:p>
        </p:txBody>
      </p:sp>
      <p:sp>
        <p:nvSpPr>
          <p:cNvPr id="8" name="Rounded Rectangle 4">
            <a:extLst>
              <a:ext uri="{FF2B5EF4-FFF2-40B4-BE49-F238E27FC236}">
                <a16:creationId xmlns:a16="http://schemas.microsoft.com/office/drawing/2014/main" id="{B40AB088-976E-4FAC-B36A-42102063729B}"/>
              </a:ext>
            </a:extLst>
          </p:cNvPr>
          <p:cNvSpPr/>
          <p:nvPr/>
        </p:nvSpPr>
        <p:spPr>
          <a:xfrm>
            <a:off x="152393" y="5717112"/>
            <a:ext cx="6525487" cy="268257"/>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sng" strike="noStrike" kern="1200" cap="none" spc="0" baseline="0">
                <a:solidFill>
                  <a:srgbClr val="000000"/>
                </a:solidFill>
                <a:uFillTx/>
                <a:latin typeface="Comic Sans MS"/>
                <a:cs typeface="Comic Sans MS"/>
              </a:rPr>
              <a:t>The Shahadah in Shi’a Islam</a:t>
            </a:r>
          </a:p>
        </p:txBody>
      </p:sp>
      <p:sp>
        <p:nvSpPr>
          <p:cNvPr id="9" name="Rounded Rectangle 7">
            <a:extLst>
              <a:ext uri="{FF2B5EF4-FFF2-40B4-BE49-F238E27FC236}">
                <a16:creationId xmlns:a16="http://schemas.microsoft.com/office/drawing/2014/main" id="{306E6FA5-2EA7-4CEB-A138-D275F8C854F7}"/>
              </a:ext>
            </a:extLst>
          </p:cNvPr>
          <p:cNvSpPr/>
          <p:nvPr/>
        </p:nvSpPr>
        <p:spPr>
          <a:xfrm>
            <a:off x="152393" y="5965600"/>
            <a:ext cx="6525487" cy="882267"/>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Shi’a Muslims add an extra phrase to their Shahadah.</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This extra phrase demonstrates their belief that Ali, Muhammad’s cousin and son-in-law, was the true successor of Muhammad, and that only he and his descendants know the true meaning of the revelation given to Muhammad (the Qur'an). </a:t>
            </a:r>
          </a:p>
        </p:txBody>
      </p:sp>
      <p:sp>
        <p:nvSpPr>
          <p:cNvPr id="10" name="Rounded Rectangle 7">
            <a:extLst>
              <a:ext uri="{FF2B5EF4-FFF2-40B4-BE49-F238E27FC236}">
                <a16:creationId xmlns:a16="http://schemas.microsoft.com/office/drawing/2014/main" id="{EA77D123-112B-46F0-A3E7-7D3EE48E27CB}"/>
              </a:ext>
            </a:extLst>
          </p:cNvPr>
          <p:cNvSpPr/>
          <p:nvPr/>
        </p:nvSpPr>
        <p:spPr>
          <a:xfrm>
            <a:off x="171870" y="7241609"/>
            <a:ext cx="2903841" cy="1078050"/>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“There is no God but Allah and Muhammad is the Prophet of Allah and Ali is the friend of God.” </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a:solidFill>
                  <a:srgbClr val="000000"/>
                </a:solidFill>
                <a:uFillTx/>
                <a:latin typeface="Comic Sans MS" pitchFamily="66"/>
              </a:rPr>
              <a:t>The Shahadah according to Shi’a Muslims </a:t>
            </a:r>
          </a:p>
        </p:txBody>
      </p:sp>
      <p:sp>
        <p:nvSpPr>
          <p:cNvPr id="11" name="Rectangle 12">
            <a:extLst>
              <a:ext uri="{FF2B5EF4-FFF2-40B4-BE49-F238E27FC236}">
                <a16:creationId xmlns:a16="http://schemas.microsoft.com/office/drawing/2014/main" id="{2CD281A8-0CDD-4CED-89DA-730CEFF7FE97}"/>
              </a:ext>
            </a:extLst>
          </p:cNvPr>
          <p:cNvSpPr/>
          <p:nvPr/>
        </p:nvSpPr>
        <p:spPr>
          <a:xfrm>
            <a:off x="152393" y="6847868"/>
            <a:ext cx="6525487" cy="26160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E: Pick the quote apart- Explain what the Shahadah shows/ means for Shi’a Muslims</a:t>
            </a:r>
            <a:endParaRPr lang="en-GB" sz="1100" b="0" i="1" u="none" strike="noStrike" kern="0" cap="none" spc="0" baseline="0">
              <a:solidFill>
                <a:srgbClr val="000000"/>
              </a:solidFill>
              <a:uFillTx/>
              <a:latin typeface="Comic Sans MS" pitchFamily="66"/>
            </a:endParaRPr>
          </a:p>
        </p:txBody>
      </p:sp>
      <p:sp>
        <p:nvSpPr>
          <p:cNvPr id="12" name="Rectangle 14">
            <a:extLst>
              <a:ext uri="{FF2B5EF4-FFF2-40B4-BE49-F238E27FC236}">
                <a16:creationId xmlns:a16="http://schemas.microsoft.com/office/drawing/2014/main" id="{D76560D3-3B2E-441F-B199-5F8A1E24306E}"/>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0EF4AFD-669C-4A8E-904D-DA62BAAF1804}"/>
              </a:ext>
            </a:extLst>
          </p:cNvPr>
          <p:cNvSpPr/>
          <p:nvPr/>
        </p:nvSpPr>
        <p:spPr>
          <a:xfrm>
            <a:off x="166256" y="85880"/>
            <a:ext cx="6525487" cy="769440"/>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2.1 The five pillars, 10 obligatory acts and the Shahadah-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P32-33 of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the Five pillars and the Ten Obligatory Acts.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the Shahadah</a:t>
            </a:r>
          </a:p>
        </p:txBody>
      </p:sp>
      <p:sp>
        <p:nvSpPr>
          <p:cNvPr id="3" name="Rounded Rectangle 7">
            <a:extLst>
              <a:ext uri="{FF2B5EF4-FFF2-40B4-BE49-F238E27FC236}">
                <a16:creationId xmlns:a16="http://schemas.microsoft.com/office/drawing/2014/main" id="{61491887-E5B2-47F6-990F-4A7CB3F74C8F}"/>
              </a:ext>
            </a:extLst>
          </p:cNvPr>
          <p:cNvSpPr/>
          <p:nvPr/>
        </p:nvSpPr>
        <p:spPr>
          <a:xfrm>
            <a:off x="166256" y="2366704"/>
            <a:ext cx="6525487" cy="2960370"/>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4 Marker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Explain two Shi’a Muslim beliefs about the 10 obligatory acts</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p:txBody>
      </p:sp>
      <p:sp>
        <p:nvSpPr>
          <p:cNvPr id="4" name="Rounded Rectangle 7">
            <a:extLst>
              <a:ext uri="{FF2B5EF4-FFF2-40B4-BE49-F238E27FC236}">
                <a16:creationId xmlns:a16="http://schemas.microsoft.com/office/drawing/2014/main" id="{9B3AB476-FB5D-48C5-B6FC-8E158A6B0A3E}"/>
              </a:ext>
            </a:extLst>
          </p:cNvPr>
          <p:cNvSpPr/>
          <p:nvPr/>
        </p:nvSpPr>
        <p:spPr>
          <a:xfrm>
            <a:off x="166256" y="5458693"/>
            <a:ext cx="6525487" cy="4283049"/>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5 Marker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Explain two Muslim beliefs about the Shahadah</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a:solidFill>
                  <a:srgbClr val="000000"/>
                </a:solidFill>
                <a:uFillTx/>
                <a:latin typeface="Comic Sans MS" pitchFamily="66"/>
              </a:rPr>
              <a:t>Refer to a religious source/ quote in your answer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p:txBody>
      </p:sp>
      <p:sp>
        <p:nvSpPr>
          <p:cNvPr id="5" name="Rounded Rectangle 7">
            <a:extLst>
              <a:ext uri="{FF2B5EF4-FFF2-40B4-BE49-F238E27FC236}">
                <a16:creationId xmlns:a16="http://schemas.microsoft.com/office/drawing/2014/main" id="{4819D468-E3D2-41BE-88CD-E6FBAB550F2C}"/>
              </a:ext>
            </a:extLst>
          </p:cNvPr>
          <p:cNvSpPr/>
          <p:nvPr/>
        </p:nvSpPr>
        <p:spPr>
          <a:xfrm>
            <a:off x="166256" y="928372"/>
            <a:ext cx="6525487" cy="1292230"/>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GCSE 2 Marker Practice Question: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Name two of the Five Pillars of Islam</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sng"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1)_________________________________________________________________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2) ________________________________________________________________</a:t>
            </a:r>
          </a:p>
        </p:txBody>
      </p:sp>
      <p:sp>
        <p:nvSpPr>
          <p:cNvPr id="6" name="Rectangle 7">
            <a:extLst>
              <a:ext uri="{FF2B5EF4-FFF2-40B4-BE49-F238E27FC236}">
                <a16:creationId xmlns:a16="http://schemas.microsoft.com/office/drawing/2014/main" id="{6628FF74-A124-4282-8A26-111676AD8813}"/>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71B14A7-3886-43CA-A079-E43D71DC3B8A}"/>
              </a:ext>
            </a:extLst>
          </p:cNvPr>
          <p:cNvSpPr/>
          <p:nvPr/>
        </p:nvSpPr>
        <p:spPr>
          <a:xfrm>
            <a:off x="166256" y="55412"/>
            <a:ext cx="6525487" cy="1446553"/>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2.2/2.3 Salah: Daily prayers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P34-37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when Muslims pray and how they prepare for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facing Makkah when praying.</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prayer happens inside a mosque.</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Have an overview of the movements and recitations used in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what makes the Jummah prayer different.</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prayer for Muslims</a:t>
            </a:r>
          </a:p>
        </p:txBody>
      </p:sp>
      <p:sp>
        <p:nvSpPr>
          <p:cNvPr id="3" name="Rectangle 4">
            <a:extLst>
              <a:ext uri="{FF2B5EF4-FFF2-40B4-BE49-F238E27FC236}">
                <a16:creationId xmlns:a16="http://schemas.microsoft.com/office/drawing/2014/main" id="{B5086C95-6733-487A-AB71-42C9AE46C031}"/>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5</a:t>
            </a:r>
          </a:p>
        </p:txBody>
      </p:sp>
      <p:sp>
        <p:nvSpPr>
          <p:cNvPr id="4" name="Rectangle 5">
            <a:extLst>
              <a:ext uri="{FF2B5EF4-FFF2-40B4-BE49-F238E27FC236}">
                <a16:creationId xmlns:a16="http://schemas.microsoft.com/office/drawing/2014/main" id="{B46761DE-24AB-4EE7-BBE3-7492ECB2810C}"/>
              </a:ext>
            </a:extLst>
          </p:cNvPr>
          <p:cNvSpPr/>
          <p:nvPr/>
        </p:nvSpPr>
        <p:spPr>
          <a:xfrm>
            <a:off x="166256" y="1501966"/>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A: Key Word Match- Research to help you/ Use the textbook </a:t>
            </a:r>
            <a:endParaRPr lang="en-GB" sz="1100" b="0" i="0" u="none" strike="noStrike" kern="0" cap="none" spc="0" baseline="0">
              <a:solidFill>
                <a:srgbClr val="000000"/>
              </a:solidFill>
              <a:uFillTx/>
              <a:latin typeface="Comic Sans MS" pitchFamily="66"/>
            </a:endParaRPr>
          </a:p>
        </p:txBody>
      </p:sp>
      <p:sp>
        <p:nvSpPr>
          <p:cNvPr id="5" name="Rounded Rectangle 6">
            <a:extLst>
              <a:ext uri="{FF2B5EF4-FFF2-40B4-BE49-F238E27FC236}">
                <a16:creationId xmlns:a16="http://schemas.microsoft.com/office/drawing/2014/main" id="{1E4CF075-EAC1-4E90-81E2-B49ED94254C1}"/>
              </a:ext>
            </a:extLst>
          </p:cNvPr>
          <p:cNvSpPr/>
          <p:nvPr/>
        </p:nvSpPr>
        <p:spPr>
          <a:xfrm>
            <a:off x="166256" y="1860090"/>
            <a:ext cx="1870359" cy="3740728"/>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Salah</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Wudu</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Mihrab</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Qiblah wall</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Rak’ah</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Recitation</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Prostration</a:t>
            </a: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Jummah Prayer</a:t>
            </a:r>
          </a:p>
        </p:txBody>
      </p:sp>
      <p:sp>
        <p:nvSpPr>
          <p:cNvPr id="6" name="Rounded Rectangle 7">
            <a:extLst>
              <a:ext uri="{FF2B5EF4-FFF2-40B4-BE49-F238E27FC236}">
                <a16:creationId xmlns:a16="http://schemas.microsoft.com/office/drawing/2014/main" id="{2A10EC97-291B-4F6B-9E4A-1FA3F1B44D4B}"/>
              </a:ext>
            </a:extLst>
          </p:cNvPr>
          <p:cNvSpPr/>
          <p:nvPr/>
        </p:nvSpPr>
        <p:spPr>
          <a:xfrm>
            <a:off x="2175165" y="1901229"/>
            <a:ext cx="4488871" cy="3740728"/>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A weekly communal prayer performed after midday on Friday, which includes a sermon.</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Repeating a passage of text from memory.</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Ritual washing before prayer</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A Niche in a wall that indicates the direction of Makkah.</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A sequence of movements in ritual prayer.</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Kneeling with the forehead, nose, hands, knees and toes touching the floor, in submission to God.</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Prayer with and in worship of God, performed under condition set by Prophet Muhammad.</a:t>
            </a: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457200" marR="0" lvl="0" indent="-457200" algn="l" defTabSz="457200" rtl="0" fontAlgn="auto" hangingPunct="1">
              <a:lnSpc>
                <a:spcPct val="100000"/>
              </a:lnSpc>
              <a:spcBef>
                <a:spcPts val="0"/>
              </a:spcBef>
              <a:spcAft>
                <a:spcPts val="0"/>
              </a:spcAft>
              <a:buSzPct val="100000"/>
              <a:buFont typeface="Calibri Light"/>
              <a:buAutoNum type="alphaUcPeriod"/>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A wall in the mosque that contains the Mihrab.</a:t>
            </a:r>
          </a:p>
        </p:txBody>
      </p:sp>
      <p:sp>
        <p:nvSpPr>
          <p:cNvPr id="7" name="Rounded Rectangle 7">
            <a:extLst>
              <a:ext uri="{FF2B5EF4-FFF2-40B4-BE49-F238E27FC236}">
                <a16:creationId xmlns:a16="http://schemas.microsoft.com/office/drawing/2014/main" id="{4971F663-E5E8-4415-B87F-A0D1EC12C45F}"/>
              </a:ext>
            </a:extLst>
          </p:cNvPr>
          <p:cNvSpPr/>
          <p:nvPr/>
        </p:nvSpPr>
        <p:spPr>
          <a:xfrm>
            <a:off x="138549" y="5672562"/>
            <a:ext cx="6525487" cy="1213152"/>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Prayer</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A Muslim prays as if they are standing in the presence of Allah.</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 the ritual prayers each individual Muslim is in direct contact with Allah.</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There is no need for a priest as an intermediary (while there is a prayer leader in the mosque- the imam- they are not a priest, simply a person who knows a great deal about Islam and can advise Muslims about the beliefs and teachings of Islam.</a:t>
            </a:r>
          </a:p>
        </p:txBody>
      </p:sp>
      <p:sp>
        <p:nvSpPr>
          <p:cNvPr id="8" name="Oval 9">
            <a:extLst>
              <a:ext uri="{FF2B5EF4-FFF2-40B4-BE49-F238E27FC236}">
                <a16:creationId xmlns:a16="http://schemas.microsoft.com/office/drawing/2014/main" id="{233CDB11-EDA7-45AF-949D-E9A0544B20FD}"/>
              </a:ext>
            </a:extLst>
          </p:cNvPr>
          <p:cNvSpPr/>
          <p:nvPr/>
        </p:nvSpPr>
        <p:spPr>
          <a:xfrm>
            <a:off x="2673925" y="7797454"/>
            <a:ext cx="1510140" cy="12131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Task B:</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Mind map</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What is the purpose of 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A554C21-A35F-4767-A653-C980BB678BCA}"/>
              </a:ext>
            </a:extLst>
          </p:cNvPr>
          <p:cNvSpPr/>
          <p:nvPr/>
        </p:nvSpPr>
        <p:spPr>
          <a:xfrm>
            <a:off x="166256" y="55412"/>
            <a:ext cx="6525487" cy="1446553"/>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2.2/2.3 Salah: Daily prayers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P34-37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when Muslims pray and how they prepare for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facing Makkah when praying.</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prayer happens inside a mosque.</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Have an overview of the movements and recitations used in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what makes the Jummah prayer different.</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prayer for Muslims</a:t>
            </a:r>
          </a:p>
        </p:txBody>
      </p:sp>
      <p:sp>
        <p:nvSpPr>
          <p:cNvPr id="3" name="Rectangle 4">
            <a:extLst>
              <a:ext uri="{FF2B5EF4-FFF2-40B4-BE49-F238E27FC236}">
                <a16:creationId xmlns:a16="http://schemas.microsoft.com/office/drawing/2014/main" id="{F957F4E7-C096-4D1B-B0D1-BA7D8B539A8D}"/>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6</a:t>
            </a:r>
          </a:p>
        </p:txBody>
      </p:sp>
      <p:sp>
        <p:nvSpPr>
          <p:cNvPr id="4" name="Rounded Rectangle 7">
            <a:extLst>
              <a:ext uri="{FF2B5EF4-FFF2-40B4-BE49-F238E27FC236}">
                <a16:creationId xmlns:a16="http://schemas.microsoft.com/office/drawing/2014/main" id="{B23444FD-2F7D-474B-B6DA-9407463CC83A}"/>
              </a:ext>
            </a:extLst>
          </p:cNvPr>
          <p:cNvSpPr/>
          <p:nvPr/>
        </p:nvSpPr>
        <p:spPr>
          <a:xfrm>
            <a:off x="166256" y="1501966"/>
            <a:ext cx="6525487" cy="1989377"/>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omic Sans MS" pitchFamily="66"/>
              </a:rPr>
              <a:t>The Times of Prayer</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Sunni Muslims are required to pray at 5 set times during the day.</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times are worked out from the times of sunrise and sunset, so they change slightly each day.</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This also changes depending on where you are in the world.</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The first prayer is earlier in the summer than the winter because sunrise is earlier.</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This places demands upon Muslims but is all part of the self-discipline required to submit themselves to God.</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Shi’a Muslims combine the midday and afternoon prayers, and the sunset and night prayers, they do the 5 prayers but 3 times a day. </a:t>
            </a:r>
          </a:p>
        </p:txBody>
      </p:sp>
      <p:graphicFrame>
        <p:nvGraphicFramePr>
          <p:cNvPr id="5" name="Table 2">
            <a:extLst>
              <a:ext uri="{FF2B5EF4-FFF2-40B4-BE49-F238E27FC236}">
                <a16:creationId xmlns:a16="http://schemas.microsoft.com/office/drawing/2014/main" id="{5EB40D87-E9E9-43B0-89E6-6213008F5890}"/>
              </a:ext>
            </a:extLst>
          </p:cNvPr>
          <p:cNvGraphicFramePr>
            <a:graphicFrameLocks noGrp="1"/>
          </p:cNvGraphicFramePr>
          <p:nvPr/>
        </p:nvGraphicFramePr>
        <p:xfrm>
          <a:off x="166256" y="3976030"/>
          <a:ext cx="2719507" cy="1854202"/>
        </p:xfrm>
        <a:graphic>
          <a:graphicData uri="http://schemas.openxmlformats.org/drawingml/2006/table">
            <a:tbl>
              <a:tblPr firstRow="1" bandRow="1">
                <a:effectLst/>
                <a:tableStyleId>{5C22544A-7EE6-4342-B048-85BDC9FD1C3A}</a:tableStyleId>
              </a:tblPr>
              <a:tblGrid>
                <a:gridCol w="775859">
                  <a:extLst>
                    <a:ext uri="{9D8B030D-6E8A-4147-A177-3AD203B41FA5}">
                      <a16:colId xmlns:a16="http://schemas.microsoft.com/office/drawing/2014/main" val="4016219387"/>
                    </a:ext>
                  </a:extLst>
                </a:gridCol>
                <a:gridCol w="1943648">
                  <a:extLst>
                    <a:ext uri="{9D8B030D-6E8A-4147-A177-3AD203B41FA5}">
                      <a16:colId xmlns:a16="http://schemas.microsoft.com/office/drawing/2014/main" val="1024624025"/>
                    </a:ext>
                  </a:extLst>
                </a:gridCol>
              </a:tblGrid>
              <a:tr h="370844">
                <a:tc>
                  <a:txBody>
                    <a:bodyPr/>
                    <a:lstStyle/>
                    <a:p>
                      <a:pPr lvl="0"/>
                      <a:r>
                        <a:rPr lang="en-GB" sz="1200" b="0">
                          <a:solidFill>
                            <a:srgbClr val="000000"/>
                          </a:solidFill>
                          <a:latin typeface="Comic Sans MS" pitchFamily="66"/>
                        </a:rPr>
                        <a:t>Fajr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r>
                        <a:rPr lang="en-GB" sz="1200" b="0">
                          <a:solidFill>
                            <a:srgbClr val="000000"/>
                          </a:solidFill>
                          <a:latin typeface="Comic Sans MS" pitchFamily="66"/>
                        </a:rPr>
                        <a:t>Just before sunrise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9324341"/>
                  </a:ext>
                </a:extLst>
              </a:tr>
              <a:tr h="370844">
                <a:tc>
                  <a:txBody>
                    <a:bodyPr/>
                    <a:lstStyle/>
                    <a:p>
                      <a:pPr lvl="0"/>
                      <a:r>
                        <a:rPr lang="en-GB" sz="1200" b="0">
                          <a:solidFill>
                            <a:srgbClr val="000000"/>
                          </a:solidFill>
                          <a:latin typeface="Comic Sans MS" pitchFamily="66"/>
                        </a:rPr>
                        <a:t>Zuhr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r>
                        <a:rPr lang="en-GB" sz="1200" b="0">
                          <a:solidFill>
                            <a:srgbClr val="000000"/>
                          </a:solidFill>
                          <a:latin typeface="Comic Sans MS" pitchFamily="66"/>
                        </a:rPr>
                        <a:t>Just after midday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5220409"/>
                  </a:ext>
                </a:extLst>
              </a:tr>
              <a:tr h="370844">
                <a:tc>
                  <a:txBody>
                    <a:bodyPr/>
                    <a:lstStyle/>
                    <a:p>
                      <a:pPr lvl="0"/>
                      <a:r>
                        <a:rPr lang="en-GB" sz="1200" b="0">
                          <a:solidFill>
                            <a:srgbClr val="000000"/>
                          </a:solidFill>
                          <a:latin typeface="Comic Sans MS" pitchFamily="66"/>
                        </a:rPr>
                        <a:t>Asr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r>
                        <a:rPr lang="en-GB" sz="1200" b="0">
                          <a:solidFill>
                            <a:srgbClr val="000000"/>
                          </a:solidFill>
                          <a:latin typeface="Comic Sans MS" pitchFamily="66"/>
                        </a:rPr>
                        <a:t>Afternoon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137686"/>
                  </a:ext>
                </a:extLst>
              </a:tr>
              <a:tr h="370844">
                <a:tc>
                  <a:txBody>
                    <a:bodyPr/>
                    <a:lstStyle/>
                    <a:p>
                      <a:pPr lvl="0"/>
                      <a:r>
                        <a:rPr lang="en-GB" sz="1200" b="0">
                          <a:solidFill>
                            <a:srgbClr val="000000"/>
                          </a:solidFill>
                          <a:latin typeface="Comic Sans MS" pitchFamily="66"/>
                        </a:rPr>
                        <a:t>Maghrib</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r>
                        <a:rPr lang="en-GB" sz="1200" b="0">
                          <a:solidFill>
                            <a:srgbClr val="000000"/>
                          </a:solidFill>
                          <a:latin typeface="Comic Sans MS" pitchFamily="66"/>
                        </a:rPr>
                        <a:t>After sunset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5887210"/>
                  </a:ext>
                </a:extLst>
              </a:tr>
              <a:tr h="370844">
                <a:tc>
                  <a:txBody>
                    <a:bodyPr/>
                    <a:lstStyle/>
                    <a:p>
                      <a:pPr lvl="0"/>
                      <a:r>
                        <a:rPr lang="en-GB" sz="1200" b="0">
                          <a:solidFill>
                            <a:srgbClr val="000000"/>
                          </a:solidFill>
                          <a:latin typeface="Comic Sans MS" pitchFamily="66"/>
                        </a:rPr>
                        <a:t>Isha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r>
                        <a:rPr lang="en-GB" sz="1200" b="0">
                          <a:solidFill>
                            <a:srgbClr val="000000"/>
                          </a:solidFill>
                          <a:latin typeface="Comic Sans MS" pitchFamily="66"/>
                        </a:rPr>
                        <a:t>Night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714824"/>
                  </a:ext>
                </a:extLst>
              </a:tr>
            </a:tbl>
          </a:graphicData>
        </a:graphic>
      </p:graphicFrame>
      <p:sp>
        <p:nvSpPr>
          <p:cNvPr id="6" name="Rectangle 11">
            <a:extLst>
              <a:ext uri="{FF2B5EF4-FFF2-40B4-BE49-F238E27FC236}">
                <a16:creationId xmlns:a16="http://schemas.microsoft.com/office/drawing/2014/main" id="{CD6089B1-6A93-426A-8461-8E8D06145B74}"/>
              </a:ext>
            </a:extLst>
          </p:cNvPr>
          <p:cNvSpPr/>
          <p:nvPr/>
        </p:nvSpPr>
        <p:spPr>
          <a:xfrm>
            <a:off x="2992584" y="3617649"/>
            <a:ext cx="3699159" cy="2349486"/>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C: What benefits do you think Muslims would get from regular prayer?</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none" strike="noStrike" kern="0" cap="none" spc="0" baseline="0">
              <a:solidFill>
                <a:srgbClr val="000000"/>
              </a:solidFill>
              <a:uFillTx/>
              <a:latin typeface="Comic Sans MS" pitchFamily="66"/>
            </a:endParaRPr>
          </a:p>
        </p:txBody>
      </p:sp>
      <p:sp>
        <p:nvSpPr>
          <p:cNvPr id="7" name="Rounded Rectangle 7">
            <a:extLst>
              <a:ext uri="{FF2B5EF4-FFF2-40B4-BE49-F238E27FC236}">
                <a16:creationId xmlns:a16="http://schemas.microsoft.com/office/drawing/2014/main" id="{2DD6E83B-6120-4C7D-86E4-B945023C481F}"/>
              </a:ext>
            </a:extLst>
          </p:cNvPr>
          <p:cNvSpPr/>
          <p:nvPr/>
        </p:nvSpPr>
        <p:spPr>
          <a:xfrm>
            <a:off x="152403" y="6032406"/>
            <a:ext cx="6525487" cy="1745306"/>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1200" cap="none" spc="0" baseline="0">
                <a:solidFill>
                  <a:srgbClr val="000000"/>
                </a:solidFill>
                <a:uFillTx/>
                <a:latin typeface="Comic Sans MS" pitchFamily="66"/>
              </a:rPr>
              <a:t>Preparing for prayer</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is important that Muslims are spiritually clean before they pray.</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This is achieved by ritual washing (or ablution) called wudu.</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Muslims follow detailed instruction in order to make sure that they do this properly.</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Mosques have two special rooms set aside for washing, one for men and one for women,</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Washing is done under running water rather than using a basin.</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If water is not available, for example in a desert, a dry form of washing is allowed using sand or dust.</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is about spiritual cleanliness not physical</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It gets Muslims prepared to fully focus on God.</a:t>
            </a:r>
          </a:p>
        </p:txBody>
      </p:sp>
      <p:sp>
        <p:nvSpPr>
          <p:cNvPr id="8" name="Rounded Rectangle 7">
            <a:extLst>
              <a:ext uri="{FF2B5EF4-FFF2-40B4-BE49-F238E27FC236}">
                <a16:creationId xmlns:a16="http://schemas.microsoft.com/office/drawing/2014/main" id="{FF9DCBC6-022A-4AF4-8288-9DC1C0C13876}"/>
              </a:ext>
            </a:extLst>
          </p:cNvPr>
          <p:cNvSpPr/>
          <p:nvPr/>
        </p:nvSpPr>
        <p:spPr>
          <a:xfrm>
            <a:off x="166256" y="8177131"/>
            <a:ext cx="2937162" cy="1391451"/>
          </a:xfrm>
          <a:custGeom>
            <a:avLst>
              <a:gd name="f10" fmla="val 0"/>
            </a:avLst>
            <a:gdLst>
              <a:gd name="f1" fmla="val 10800000"/>
              <a:gd name="f2" fmla="val 5400000"/>
              <a:gd name="f3" fmla="val 16200000"/>
              <a:gd name="f4" fmla="val w"/>
              <a:gd name="f5" fmla="val h"/>
              <a:gd name="f6" fmla="val ss"/>
              <a:gd name="f7" fmla="val 0"/>
              <a:gd name="f8" fmla="*/ 5419351 1 1725033"/>
              <a:gd name="f9" fmla="val 45"/>
              <a:gd name="f10" fmla="val 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 You who believe, when you are about to pray, wash your faces and your hands up to the elbows, wipe your heads, wash your feet up to the ankles and, if required, wash you whole body.”</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Qur’an 5:6</a:t>
            </a:r>
          </a:p>
        </p:txBody>
      </p:sp>
      <p:sp>
        <p:nvSpPr>
          <p:cNvPr id="9" name="Rectangle 14">
            <a:extLst>
              <a:ext uri="{FF2B5EF4-FFF2-40B4-BE49-F238E27FC236}">
                <a16:creationId xmlns:a16="http://schemas.microsoft.com/office/drawing/2014/main" id="{BD76C9A7-61BA-4ACE-A9B0-2F22BBE4A4E9}"/>
              </a:ext>
            </a:extLst>
          </p:cNvPr>
          <p:cNvSpPr/>
          <p:nvPr/>
        </p:nvSpPr>
        <p:spPr>
          <a:xfrm>
            <a:off x="152403" y="7777703"/>
            <a:ext cx="6525487" cy="26160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D: Pick the quote apart- Explain what it tells Muslims to do before prayer</a:t>
            </a:r>
            <a:endParaRPr lang="en-GB" sz="1100" b="0" i="1" u="none" strike="noStrike" kern="0" cap="none" spc="0" baseline="0">
              <a:solidFill>
                <a:srgbClr val="000000"/>
              </a:solidFill>
              <a:uFillTx/>
              <a:latin typeface="Comic Sans MS" pitchFamily="66"/>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611E4AD-2C27-4537-AF1F-2720FF9A6BE9}"/>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7</a:t>
            </a:r>
          </a:p>
        </p:txBody>
      </p:sp>
      <p:pic>
        <p:nvPicPr>
          <p:cNvPr id="3" name="Content Placeholder 3">
            <a:extLst>
              <a:ext uri="{FF2B5EF4-FFF2-40B4-BE49-F238E27FC236}">
                <a16:creationId xmlns:a16="http://schemas.microsoft.com/office/drawing/2014/main" id="{0CABAF5C-D4B9-48A7-BB26-20B9051FDDDB}"/>
              </a:ext>
            </a:extLst>
          </p:cNvPr>
          <p:cNvPicPr>
            <a:picLocks noChangeAspect="1"/>
          </p:cNvPicPr>
          <p:nvPr/>
        </p:nvPicPr>
        <p:blipFill>
          <a:blip r:embed="rId2"/>
          <a:srcRect r="3695" b="13395"/>
          <a:stretch>
            <a:fillRect/>
          </a:stretch>
        </p:blipFill>
        <p:spPr>
          <a:xfrm>
            <a:off x="457474" y="3833027"/>
            <a:ext cx="5943051" cy="1791922"/>
          </a:xfrm>
          <a:prstGeom prst="rect">
            <a:avLst/>
          </a:prstGeom>
          <a:noFill/>
          <a:ln cap="flat">
            <a:noFill/>
          </a:ln>
        </p:spPr>
      </p:pic>
      <p:sp>
        <p:nvSpPr>
          <p:cNvPr id="4" name="Rectangle 5">
            <a:extLst>
              <a:ext uri="{FF2B5EF4-FFF2-40B4-BE49-F238E27FC236}">
                <a16:creationId xmlns:a16="http://schemas.microsoft.com/office/drawing/2014/main" id="{9D2C3229-BF6C-415D-942C-A74CC57F9400}"/>
              </a:ext>
            </a:extLst>
          </p:cNvPr>
          <p:cNvSpPr/>
          <p:nvPr/>
        </p:nvSpPr>
        <p:spPr>
          <a:xfrm>
            <a:off x="166256" y="55412"/>
            <a:ext cx="6525487" cy="1446553"/>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sng" strike="noStrike" kern="0" cap="none" spc="0" baseline="0">
                <a:solidFill>
                  <a:srgbClr val="000000"/>
                </a:solidFill>
                <a:uFillTx/>
                <a:latin typeface="Comic Sans MS" pitchFamily="66"/>
              </a:rPr>
              <a:t>2.2/2.3 Salah: Daily prayers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P34-37 of the Islam Textbook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when Muslims pray and how they prepare for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facing Makkah when praying.</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how prayer happens inside a mosque.</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Have an overview of the movements and recitations used in prayer.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Know what makes the Jummah prayer different.</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a:solidFill>
                  <a:srgbClr val="000000"/>
                </a:solidFill>
                <a:uFillTx/>
                <a:latin typeface="Comic Sans MS" pitchFamily="66"/>
              </a:rPr>
              <a:t>Understand the importance of prayer for Muslims</a:t>
            </a:r>
          </a:p>
        </p:txBody>
      </p:sp>
      <p:sp>
        <p:nvSpPr>
          <p:cNvPr id="5" name="Rectangle 6">
            <a:extLst>
              <a:ext uri="{FF2B5EF4-FFF2-40B4-BE49-F238E27FC236}">
                <a16:creationId xmlns:a16="http://schemas.microsoft.com/office/drawing/2014/main" id="{34375B66-56B9-41EA-A5C4-2DC474359909}"/>
              </a:ext>
            </a:extLst>
          </p:cNvPr>
          <p:cNvSpPr/>
          <p:nvPr/>
        </p:nvSpPr>
        <p:spPr>
          <a:xfrm>
            <a:off x="166256" y="1501966"/>
            <a:ext cx="6525487" cy="600166"/>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E: Label the diagram using the next page- (the information sheet) They do not match so read it carefully and look at the images!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1" u="none" strike="noStrike" kern="0" cap="none" spc="0" baseline="0">
                <a:solidFill>
                  <a:srgbClr val="000000"/>
                </a:solidFill>
                <a:uFillTx/>
                <a:latin typeface="Comic Sans MS" pitchFamily="66"/>
              </a:rPr>
              <a:t>Step 1 on the other page would be before this image 1 so make clear points.</a:t>
            </a:r>
          </a:p>
        </p:txBody>
      </p:sp>
      <p:sp>
        <p:nvSpPr>
          <p:cNvPr id="6" name="Rectangle 7">
            <a:extLst>
              <a:ext uri="{FF2B5EF4-FFF2-40B4-BE49-F238E27FC236}">
                <a16:creationId xmlns:a16="http://schemas.microsoft.com/office/drawing/2014/main" id="{5CF3F1DC-AE07-4A1F-B9B5-1C9F64794402}"/>
              </a:ext>
            </a:extLst>
          </p:cNvPr>
          <p:cNvSpPr/>
          <p:nvPr/>
        </p:nvSpPr>
        <p:spPr>
          <a:xfrm>
            <a:off x="166256" y="7844866"/>
            <a:ext cx="6525487" cy="1615827"/>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a:solidFill>
                  <a:srgbClr val="000000"/>
                </a:solidFill>
                <a:uFillTx/>
                <a:latin typeface="Comic Sans MS" pitchFamily="66"/>
              </a:rPr>
              <a:t>Task F: Use the information at the bottom and explain what makes Muslims loose Wudu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sng" strike="noStrike" kern="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sng" strike="noStrike" kern="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sng" strike="noStrike" kern="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sng" strike="noStrike" kern="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sng" strike="noStrike" kern="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sng" strike="noStrike" kern="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sng" strike="noStrike" kern="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none" strike="noStrike" kern="0" cap="none" spc="0" baseline="0">
              <a:solidFill>
                <a:srgbClr val="000000"/>
              </a:solidFill>
              <a:uFillTx/>
              <a:latin typeface="Comic Sans MS" pitchFamily="66"/>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288</TotalTime>
  <Words>6842</Words>
  <Application>Microsoft Office PowerPoint</Application>
  <PresentationFormat>A4 Paper (210x297 mm)</PresentationFormat>
  <Paragraphs>1119</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Worsley</dc:creator>
  <cp:lastModifiedBy>I Worsley</cp:lastModifiedBy>
  <cp:revision>28</cp:revision>
  <dcterms:created xsi:type="dcterms:W3CDTF">2020-03-21T07:46:27Z</dcterms:created>
  <dcterms:modified xsi:type="dcterms:W3CDTF">2020-07-01T12:21:07Z</dcterms:modified>
</cp:coreProperties>
</file>