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2CD30-6EE5-45C3-A0AC-3D5478F9262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F68C2-B683-4B6F-A711-A40209431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E8B45B01-6AEB-49EE-9ACE-4D99E1CD89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2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E8B45B01-6AEB-49EE-9ACE-4D99E1CD89E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0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8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7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9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9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48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9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1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3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7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2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3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1C59-9C4D-4589-A66D-A56D661545E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6CB6-FBC1-4E65-9E77-3DB7E37A9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4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oprah.com/relationships/getting-back-together-remarriage-after-divorce/al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://jobsanger.blogspot.com/2010/10/nordic-countries-lead-in-gende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icons8.com/web-app/13926/gender-symbols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www.createdebate.com/debate/show/Straight_Pride_Answer_to_the_Homosexuals" TargetMode="Externa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lookfordiagnosis.com/mesh_info.php?term=homosexuality&amp;lang=1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://www.flickr.com/photos/eastdakota99/52334006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://www.thecollegesolution.com/can-college-rankings-giant-keep-schools-from-cheatin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s://www.pinterest.com/meiskesherly/weddings-carto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s://www.dreamstime.com/stock-illustration-young-people-bought-new-house-vector-flat-illustration-happy-family-moving-new-home-cartoon-characters-husband-image9460215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hyperlink" Target="https://www.groundreport.com/garry-mccarthy-subpoenaed-jesse-jackson-jr-divorce/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43EF354-3E86-48F0-BD95-A1848E192A75}"/>
              </a:ext>
            </a:extLst>
          </p:cNvPr>
          <p:cNvSpPr txBox="1"/>
          <p:nvPr/>
        </p:nvSpPr>
        <p:spPr>
          <a:xfrm>
            <a:off x="5058508" y="408845"/>
            <a:ext cx="2278188" cy="76944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sng" strike="noStrike" kern="1200" cap="none" spc="0" baseline="0" dirty="0" smtClean="0">
                <a:solidFill>
                  <a:srgbClr val="000000"/>
                </a:solidFill>
                <a:uFillTx/>
                <a:latin typeface="Comic Sans MS" pitchFamily="66"/>
              </a:rPr>
              <a:t>Paper </a:t>
            </a:r>
            <a:r>
              <a:rPr lang="en-GB" sz="4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2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9223C78F-D2D9-4E72-9C2B-6D66F1781BEB}"/>
              </a:ext>
            </a:extLst>
          </p:cNvPr>
          <p:cNvSpPr txBox="1"/>
          <p:nvPr/>
        </p:nvSpPr>
        <p:spPr>
          <a:xfrm>
            <a:off x="2782243" y="1950522"/>
            <a:ext cx="6830716" cy="144655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sng" strike="noStrike" kern="1200" cap="none" spc="0" baseline="0" dirty="0" smtClean="0">
                <a:solidFill>
                  <a:srgbClr val="00B0F0"/>
                </a:solidFill>
                <a:uFillTx/>
                <a:latin typeface="Comic Sans MS" pitchFamily="66"/>
              </a:rPr>
              <a:t>Theme A :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sng" strike="noStrike" kern="1200" cap="none" spc="0" baseline="0" dirty="0" smtClean="0">
                <a:solidFill>
                  <a:srgbClr val="00B0F0"/>
                </a:solidFill>
                <a:uFillTx/>
                <a:latin typeface="Comic Sans MS" pitchFamily="66"/>
              </a:rPr>
              <a:t>Relationships </a:t>
            </a:r>
            <a:r>
              <a:rPr lang="en-GB" sz="4400" b="1" i="0" u="sng" strike="noStrike" kern="1200" cap="none" spc="0" baseline="0" dirty="0">
                <a:solidFill>
                  <a:srgbClr val="00B0F0"/>
                </a:solidFill>
                <a:uFillTx/>
                <a:latin typeface="Comic Sans MS" pitchFamily="66"/>
              </a:rPr>
              <a:t>and Family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5B8CD87E-07C5-4FCF-B865-E95A17EF7450}"/>
              </a:ext>
            </a:extLst>
          </p:cNvPr>
          <p:cNvSpPr txBox="1"/>
          <p:nvPr/>
        </p:nvSpPr>
        <p:spPr>
          <a:xfrm>
            <a:off x="4208114" y="4386269"/>
            <a:ext cx="3978975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Revision Cards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80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45990B-A64F-4AED-9AC6-A629257BFD61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FFEBAB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Remarriage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460BD3-8E10-4127-B72A-2E65018401DC}"/>
              </a:ext>
            </a:extLst>
          </p:cNvPr>
          <p:cNvSpPr/>
          <p:nvPr/>
        </p:nvSpPr>
        <p:spPr>
          <a:xfrm>
            <a:off x="179618" y="759278"/>
            <a:ext cx="3167740" cy="5821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u="sng" dirty="0">
                <a:solidFill>
                  <a:srgbClr val="000000"/>
                </a:solidFill>
                <a:latin typeface="Comic Sans MS" pitchFamily="66"/>
              </a:rPr>
              <a:t>Remarriage for Christians: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Jesus said that anyone who divorced and remarried were committing adultery.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The Catholic Church do not accept remarriage.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However they allow remarriage if their first marriage was 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annulled.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Divorced Anglicans can marry someone else in church with the Bishop’s permission. 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Protestant and Methodist Christians allow remarriage in church as long as the couple take their vows seriously.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The Church should reflect the forgiveness of God and allow people who have made mistakes the opportunity to find happiness in a second marriage,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AC99330-0405-42E7-A30A-21837B06E2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70471" y="759278"/>
          <a:ext cx="3037114" cy="242856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37114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</a:tblGrid>
              <a:tr h="244419"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 views to remarriage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1788489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Remarriage is acceptable- Muhammad married a divorced women,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Men should support their ‘ex’ wives until they remarry.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</a:tbl>
          </a:graphicData>
        </a:graphic>
      </p:graphicFrame>
      <p:sp>
        <p:nvSpPr>
          <p:cNvPr id="7" name="Speech Bubble: Rectangle with Corners Rounded 11">
            <a:extLst>
              <a:ext uri="{FF2B5EF4-FFF2-40B4-BE49-F238E27FC236}">
                <a16:creationId xmlns:a16="http://schemas.microsoft.com/office/drawing/2014/main" id="{0FD9AB9C-76B0-4658-9547-E78E8E1886EE}"/>
              </a:ext>
            </a:extLst>
          </p:cNvPr>
          <p:cNvSpPr/>
          <p:nvPr/>
        </p:nvSpPr>
        <p:spPr>
          <a:xfrm>
            <a:off x="3521530" y="759279"/>
            <a:ext cx="4871356" cy="1641022"/>
          </a:xfrm>
          <a:custGeom>
            <a:avLst>
              <a:gd name="f0" fmla="val -1817"/>
              <a:gd name="f1" fmla="val 7676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97E4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“Anyone who divorces his wife and married another woman commits adultery against her. And if she divorces her husband and married another man, she commits adultery.” </a:t>
            </a:r>
            <a:endParaRPr lang="en-GB" sz="12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sp>
        <p:nvSpPr>
          <p:cNvPr id="8" name="Speech Bubble: Rectangle with Corners Rounded 11">
            <a:extLst>
              <a:ext uri="{FF2B5EF4-FFF2-40B4-BE49-F238E27FC236}">
                <a16:creationId xmlns:a16="http://schemas.microsoft.com/office/drawing/2014/main" id="{2AC89271-1FAD-4F78-9697-A00C729E6889}"/>
              </a:ext>
            </a:extLst>
          </p:cNvPr>
          <p:cNvSpPr/>
          <p:nvPr/>
        </p:nvSpPr>
        <p:spPr>
          <a:xfrm>
            <a:off x="8670471" y="3669846"/>
            <a:ext cx="3037114" cy="2730954"/>
          </a:xfrm>
          <a:custGeom>
            <a:avLst>
              <a:gd name="f0" fmla="val 13925"/>
              <a:gd name="f1" fmla="val -3651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EBAB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“Divorced women shall also have maintenance as is considered fair; this is a duty for those who are mindful of God.” </a:t>
            </a:r>
            <a:endParaRPr lang="en-GB" sz="16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pic>
        <p:nvPicPr>
          <p:cNvPr id="10" name="Picture 9" descr="A picture containing person, clothing, indoor, woman&#10;&#10;Description automatically generated">
            <a:extLst>
              <a:ext uri="{FF2B5EF4-FFF2-40B4-BE49-F238E27FC236}">
                <a16:creationId xmlns:a16="http://schemas.microsoft.com/office/drawing/2014/main" id="{28B88E6F-116E-4810-8C9B-B49C259EF3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16136" y="3092223"/>
            <a:ext cx="3996518" cy="27309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604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FEEA84-C0FF-4468-8222-D159DBA99235}"/>
              </a:ext>
            </a:extLst>
          </p:cNvPr>
          <p:cNvSpPr txBox="1"/>
          <p:nvPr/>
        </p:nvSpPr>
        <p:spPr>
          <a:xfrm>
            <a:off x="0" y="0"/>
            <a:ext cx="12191996" cy="400110"/>
          </a:xfrm>
          <a:prstGeom prst="rect">
            <a:avLst/>
          </a:prstGeom>
          <a:solidFill>
            <a:srgbClr val="EEA7A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The nature of family</a:t>
            </a:r>
          </a:p>
        </p:txBody>
      </p:sp>
      <p:sp>
        <p:nvSpPr>
          <p:cNvPr id="5" name="Rectangle: Rounded Corners 6">
            <a:extLst>
              <a:ext uri="{FF2B5EF4-FFF2-40B4-BE49-F238E27FC236}">
                <a16:creationId xmlns:a16="http://schemas.microsoft.com/office/drawing/2014/main" id="{922CB786-AC4A-4576-8D07-64A218E69F5B}"/>
              </a:ext>
            </a:extLst>
          </p:cNvPr>
          <p:cNvSpPr/>
          <p:nvPr/>
        </p:nvSpPr>
        <p:spPr>
          <a:xfrm>
            <a:off x="198305" y="2677886"/>
            <a:ext cx="3241582" cy="3997154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u="sng" dirty="0">
                <a:solidFill>
                  <a:srgbClr val="000000"/>
                </a:solidFill>
                <a:latin typeface="Comic Sans MS" pitchFamily="66"/>
              </a:rPr>
              <a:t>Christian views on the nature of families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Christians place a high value on family life because it is in a family that a child learns to love.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In Biblical times people lived in extended families- so both young and old could be looked after. They also then continued religious traditions and values within the family.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Some people practised polygamy.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Christians believe that the ideal marriage is between one man and woman.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Bigamy is illegal in the UK.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Some Christians disapprove of same sex parents because they feel the ideal is for children to grow up with a male and female role model.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Some say as long as children are loved it does not matter.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2BB308F-9EBB-4D00-92BB-45F09035D3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8304" y="467362"/>
          <a:ext cx="11754210" cy="200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219">
                  <a:extLst>
                    <a:ext uri="{9D8B030D-6E8A-4147-A177-3AD203B41FA5}">
                      <a16:colId xmlns:a16="http://schemas.microsoft.com/office/drawing/2014/main" val="3500693459"/>
                    </a:ext>
                  </a:extLst>
                </a:gridCol>
                <a:gridCol w="10078991">
                  <a:extLst>
                    <a:ext uri="{9D8B030D-6E8A-4147-A177-3AD203B41FA5}">
                      <a16:colId xmlns:a16="http://schemas.microsoft.com/office/drawing/2014/main" val="2227680026"/>
                    </a:ext>
                  </a:extLst>
                </a:gridCol>
              </a:tblGrid>
              <a:tr h="2526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Key Terms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593456"/>
                  </a:ext>
                </a:extLst>
              </a:tr>
              <a:tr h="25261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group of people who are related by blood, marriage or adoption.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21795"/>
                  </a:ext>
                </a:extLst>
              </a:tr>
              <a:tr h="25261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Nuclear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couple and their children regarded as a basic social unit.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732870"/>
                  </a:ext>
                </a:extLst>
              </a:tr>
              <a:tr h="325752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Stepfamily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family that is formed on the remarriage of a divorced or widowed person and that includes a child or children.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42737"/>
                  </a:ext>
                </a:extLst>
              </a:tr>
              <a:tr h="304519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Extended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family that extends beyond just parents and their children by including grandparents and other relatives as well.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93205"/>
                  </a:ext>
                </a:extLst>
              </a:tr>
              <a:tr h="25261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Polygamy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Having more than one wife at a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97848"/>
                  </a:ext>
                </a:extLst>
              </a:tr>
              <a:tr h="25261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Bigamy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offence of marrying someone while already married to another person.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32320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31DA7E-F5A7-4DEB-BF19-7C8C9D86CE8B}"/>
              </a:ext>
            </a:extLst>
          </p:cNvPr>
          <p:cNvSpPr/>
          <p:nvPr/>
        </p:nvSpPr>
        <p:spPr>
          <a:xfrm>
            <a:off x="9127671" y="2719280"/>
            <a:ext cx="2786744" cy="3920953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F248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Role of Parents- Christians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Good parents love, care for and raise their children to know right from wrong.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Religious parents are expected to raise their children within their faith.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Christian parents want to raise their children with Christian values.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“Here one learns endurance and the joy of work… love, generous, and even repeated, forgiveness and above all divine worship in prayer and the offering of one’s life.”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8CD3CF-BB96-4898-ADE4-BC6BCD4F2F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46713" y="2596242"/>
          <a:ext cx="5301344" cy="152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344">
                  <a:extLst>
                    <a:ext uri="{9D8B030D-6E8A-4147-A177-3AD203B41FA5}">
                      <a16:colId xmlns:a16="http://schemas.microsoft.com/office/drawing/2014/main" val="3461962139"/>
                    </a:ext>
                  </a:extLst>
                </a:gridCol>
              </a:tblGrid>
              <a:tr h="22372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Muslim beliefs about the nature of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E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940551"/>
                  </a:ext>
                </a:extLst>
              </a:tr>
              <a:tr h="1245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Muslims believe that extended families are a part of God’s plan.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Families shape the moral values an character of children.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Muslims should care for the elderly with kindness and respect (because they cared for you when you were young.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Islam allows men to have more than one wife.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Prophet Muhammad had several wives.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40566"/>
                  </a:ext>
                </a:extLst>
              </a:tr>
            </a:tbl>
          </a:graphicData>
        </a:graphic>
      </p:graphicFrame>
      <p:sp>
        <p:nvSpPr>
          <p:cNvPr id="9" name="Rectangle: Rounded Corners 10">
            <a:extLst>
              <a:ext uri="{FF2B5EF4-FFF2-40B4-BE49-F238E27FC236}">
                <a16:creationId xmlns:a16="http://schemas.microsoft.com/office/drawing/2014/main" id="{7849D30F-5F74-4820-9AB4-47EAA535773F}"/>
              </a:ext>
            </a:extLst>
          </p:cNvPr>
          <p:cNvSpPr/>
          <p:nvPr/>
        </p:nvSpPr>
        <p:spPr>
          <a:xfrm>
            <a:off x="3646713" y="4243414"/>
            <a:ext cx="5279574" cy="2467629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4B183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GB" sz="1200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Role of parents and children- Muslim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Men are expected to work, provide and take responsibility for major decisions.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Women look after the home, raise children and make decisions about the home.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A mother commands great respect and obedience from her children.</a:t>
            </a:r>
            <a:endParaRPr lang="en-GB" sz="1200" i="0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Muslims parents are expected to love and care for their children and bring them up in the faith of Islam.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Sometimes they will help them to find suitable marriage partners.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Some send children to mosque school.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Muslims do not accept same sex parenting because they should have male or female role models.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82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F53F17-43A9-46E3-ABDB-9724623F7FE1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The purpose of family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78C4B8-A1C3-4203-B945-6C2434C26D3E}"/>
              </a:ext>
            </a:extLst>
          </p:cNvPr>
          <p:cNvSpPr/>
          <p:nvPr/>
        </p:nvSpPr>
        <p:spPr>
          <a:xfrm>
            <a:off x="1110529" y="639507"/>
            <a:ext cx="3011304" cy="2693776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Christian views on the purpose of family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The idea of family is deeply ingrained in Christian beliefs about God.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God</a:t>
            </a: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 is the Father and Jesus his son and humankind his children.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Christians should educate their children about the faith.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Parents should be good role models.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Some parents will make worship part of their lives, send children to faith schools or take them to church. </a:t>
            </a:r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CC7C1B00-A6D4-4996-B18F-4426DB1AA89E}"/>
              </a:ext>
            </a:extLst>
          </p:cNvPr>
          <p:cNvCxnSpPr/>
          <p:nvPr/>
        </p:nvCxnSpPr>
        <p:spPr>
          <a:xfrm>
            <a:off x="851763" y="3656308"/>
            <a:ext cx="0" cy="409184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9F77C391-2FB6-412B-BC2A-F7B385557D32}"/>
              </a:ext>
            </a:extLst>
          </p:cNvPr>
          <p:cNvCxnSpPr>
            <a:cxnSpLocks/>
          </p:cNvCxnSpPr>
          <p:nvPr/>
        </p:nvCxnSpPr>
        <p:spPr>
          <a:xfrm flipH="1">
            <a:off x="851764" y="3655545"/>
            <a:ext cx="3286398" cy="18315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E085A7F8-8482-4E00-94B1-E3739078B0AA}"/>
              </a:ext>
            </a:extLst>
          </p:cNvPr>
          <p:cNvCxnSpPr>
            <a:cxnSpLocks/>
          </p:cNvCxnSpPr>
          <p:nvPr/>
        </p:nvCxnSpPr>
        <p:spPr>
          <a:xfrm>
            <a:off x="2570805" y="3333283"/>
            <a:ext cx="0" cy="322262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0" name="Straight Connector 15">
            <a:extLst>
              <a:ext uri="{FF2B5EF4-FFF2-40B4-BE49-F238E27FC236}">
                <a16:creationId xmlns:a16="http://schemas.microsoft.com/office/drawing/2014/main" id="{45561D0B-60E5-447C-90DD-95AF457AD9C8}"/>
              </a:ext>
            </a:extLst>
          </p:cNvPr>
          <p:cNvCxnSpPr/>
          <p:nvPr/>
        </p:nvCxnSpPr>
        <p:spPr>
          <a:xfrm>
            <a:off x="9826821" y="2288050"/>
            <a:ext cx="0" cy="409185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sp>
        <p:nvSpPr>
          <p:cNvPr id="11" name="Rectangle 18">
            <a:extLst>
              <a:ext uri="{FF2B5EF4-FFF2-40B4-BE49-F238E27FC236}">
                <a16:creationId xmlns:a16="http://schemas.microsoft.com/office/drawing/2014/main" id="{7B9E088D-026F-4692-940F-CF1FDE9AD73C}"/>
              </a:ext>
            </a:extLst>
          </p:cNvPr>
          <p:cNvSpPr/>
          <p:nvPr/>
        </p:nvSpPr>
        <p:spPr>
          <a:xfrm>
            <a:off x="7903031" y="847791"/>
            <a:ext cx="3847580" cy="1440259"/>
          </a:xfrm>
          <a:prstGeom prst="rect">
            <a:avLst/>
          </a:prstGeom>
          <a:solidFill>
            <a:srgbClr val="FFE699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Muslim views on the purpose of family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The Qur’an addresses married people are guarded and protected.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Family prevents sin, loneliness and outside danger.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This is extended to all members of the family.</a:t>
            </a: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4D478518-96E6-4C29-A460-9AFEA197089F}"/>
              </a:ext>
            </a:extLst>
          </p:cNvPr>
          <p:cNvSpPr/>
          <p:nvPr/>
        </p:nvSpPr>
        <p:spPr>
          <a:xfrm>
            <a:off x="9469807" y="3714869"/>
            <a:ext cx="2558810" cy="2835575"/>
          </a:xfrm>
          <a:prstGeom prst="rect">
            <a:avLst/>
          </a:prstGeom>
          <a:solidFill>
            <a:srgbClr val="EC90DA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Children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Children are a blessing from God and the family should be a stable environment for their upbringing.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Parents have a duty to raise their children to be good Muslims.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Children also have a duty to be respectful to their parents and elders.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Being unkind or disrespectful to one</a:t>
            </a: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’s parents is a great sin.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E797111-3538-445B-8EAF-A13F6E2566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3378" y="801350"/>
          <a:ext cx="2744489" cy="275308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44489">
                  <a:extLst>
                    <a:ext uri="{9D8B030D-6E8A-4147-A177-3AD203B41FA5}">
                      <a16:colId xmlns:a16="http://schemas.microsoft.com/office/drawing/2014/main" val="1189859284"/>
                    </a:ext>
                  </a:extLst>
                </a:gridCol>
              </a:tblGrid>
              <a:tr h="376684"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 purpose of family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16105"/>
                  </a:ext>
                </a:extLst>
              </a:tr>
              <a:tr h="2376402"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omic Sans MS" pitchFamily="66"/>
                        </a:rPr>
                        <a:t>Family is the main building block of any society.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omic Sans MS" pitchFamily="66"/>
                        </a:rPr>
                        <a:t>It is where </a:t>
                      </a:r>
                      <a:r>
                        <a:rPr lang="en-GB" sz="1200" b="1" dirty="0">
                          <a:latin typeface="Comic Sans MS" pitchFamily="66"/>
                        </a:rPr>
                        <a:t>procreation</a:t>
                      </a:r>
                      <a:r>
                        <a:rPr lang="en-GB" sz="1200" b="0" dirty="0">
                          <a:latin typeface="Comic Sans MS" pitchFamily="66"/>
                        </a:rPr>
                        <a:t> takes place and the </a:t>
                      </a:r>
                      <a:r>
                        <a:rPr lang="en-GB" sz="1200" b="1" dirty="0">
                          <a:latin typeface="Comic Sans MS" pitchFamily="66"/>
                        </a:rPr>
                        <a:t>needs of children are met.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omic Sans MS" pitchFamily="66"/>
                        </a:rPr>
                        <a:t>Happy families </a:t>
                      </a:r>
                      <a:r>
                        <a:rPr lang="en-GB" sz="1200" b="1" dirty="0">
                          <a:latin typeface="Comic Sans MS" pitchFamily="66"/>
                        </a:rPr>
                        <a:t>create stability </a:t>
                      </a:r>
                      <a:r>
                        <a:rPr lang="en-GB" sz="1200" b="0" dirty="0">
                          <a:latin typeface="Comic Sans MS" pitchFamily="66"/>
                        </a:rPr>
                        <a:t>for members of the family.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latin typeface="Comic Sans MS" pitchFamily="66"/>
                        </a:rPr>
                        <a:t>Protection of children is important for family life.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omic Sans MS" pitchFamily="66"/>
                        </a:rPr>
                        <a:t>Parents teach </a:t>
                      </a:r>
                      <a:r>
                        <a:rPr lang="en-GB" sz="1200" b="0" dirty="0">
                          <a:latin typeface="Comic Sans MS" pitchFamily="66"/>
                        </a:rPr>
                        <a:t>their child right from wrong and how to get along with others and fit into society,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26319"/>
                  </a:ext>
                </a:extLst>
              </a:tr>
            </a:tbl>
          </a:graphicData>
        </a:graphic>
      </p:graphicFrame>
      <p:cxnSp>
        <p:nvCxnSpPr>
          <p:cNvPr id="18" name="Straight Connector 7">
            <a:extLst>
              <a:ext uri="{FF2B5EF4-FFF2-40B4-BE49-F238E27FC236}">
                <a16:creationId xmlns:a16="http://schemas.microsoft.com/office/drawing/2014/main" id="{735A0532-292A-4A5A-A33D-9621B5ED9781}"/>
              </a:ext>
            </a:extLst>
          </p:cNvPr>
          <p:cNvCxnSpPr/>
          <p:nvPr/>
        </p:nvCxnSpPr>
        <p:spPr>
          <a:xfrm>
            <a:off x="4138162" y="3655545"/>
            <a:ext cx="0" cy="409184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FCA2290-C011-406B-BE73-623E49F99C09}"/>
              </a:ext>
            </a:extLst>
          </p:cNvPr>
          <p:cNvSpPr/>
          <p:nvPr/>
        </p:nvSpPr>
        <p:spPr>
          <a:xfrm>
            <a:off x="123198" y="4064729"/>
            <a:ext cx="2293431" cy="2580570"/>
          </a:xfrm>
          <a:prstGeom prst="rect">
            <a:avLst/>
          </a:prstGeom>
          <a:solidFill>
            <a:srgbClr val="F8CBAD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Children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The Christian church teaches that children have responsibilities to their parents.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‘Honour one’s father and mother’- respect the elderly member of the family.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Children must love and respect their parents for all they have for to help them grow.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B2AE53-26A8-4070-8193-00709F2BB5C9}"/>
              </a:ext>
            </a:extLst>
          </p:cNvPr>
          <p:cNvSpPr/>
          <p:nvPr/>
        </p:nvSpPr>
        <p:spPr>
          <a:xfrm>
            <a:off x="2991446" y="4064729"/>
            <a:ext cx="2293431" cy="2580570"/>
          </a:xfrm>
          <a:prstGeom prst="rect">
            <a:avLst/>
          </a:prstGeom>
          <a:solidFill>
            <a:srgbClr val="44F248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Parents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The Christian </a:t>
            </a: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</a:t>
            </a:r>
            <a:r>
              <a:rPr lang="en-GB" sz="12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hurch teaches that parents have responsibilities to their children.</a:t>
            </a:r>
          </a:p>
          <a:p>
            <a:pPr marL="171450" marR="0" lvl="0" indent="-1714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Children are gifts from God, they must respect their human dignity.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103C4510-FBA7-4798-8EB4-7B744577E936}"/>
              </a:ext>
            </a:extLst>
          </p:cNvPr>
          <p:cNvCxnSpPr>
            <a:cxnSpLocks/>
          </p:cNvCxnSpPr>
          <p:nvPr/>
        </p:nvCxnSpPr>
        <p:spPr>
          <a:xfrm flipH="1">
            <a:off x="8183622" y="2697235"/>
            <a:ext cx="3286398" cy="18315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FB4A8460-2C96-4025-8E38-48000F322ABC}"/>
              </a:ext>
            </a:extLst>
          </p:cNvPr>
          <p:cNvCxnSpPr>
            <a:cxnSpLocks/>
          </p:cNvCxnSpPr>
          <p:nvPr/>
        </p:nvCxnSpPr>
        <p:spPr>
          <a:xfrm>
            <a:off x="11456155" y="2715550"/>
            <a:ext cx="0" cy="958310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id="{2F3EBC49-8CC4-40B8-8B3E-9578D0C7D615}"/>
              </a:ext>
            </a:extLst>
          </p:cNvPr>
          <p:cNvCxnSpPr>
            <a:cxnSpLocks/>
          </p:cNvCxnSpPr>
          <p:nvPr/>
        </p:nvCxnSpPr>
        <p:spPr>
          <a:xfrm>
            <a:off x="8215220" y="2706392"/>
            <a:ext cx="0" cy="1358337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sp>
        <p:nvSpPr>
          <p:cNvPr id="29" name="Rectangle 19">
            <a:extLst>
              <a:ext uri="{FF2B5EF4-FFF2-40B4-BE49-F238E27FC236}">
                <a16:creationId xmlns:a16="http://schemas.microsoft.com/office/drawing/2014/main" id="{C360081E-CF09-4BE6-8286-765B2A41F33E}"/>
              </a:ext>
            </a:extLst>
          </p:cNvPr>
          <p:cNvSpPr/>
          <p:nvPr/>
        </p:nvSpPr>
        <p:spPr>
          <a:xfrm>
            <a:off x="5703027" y="4018683"/>
            <a:ext cx="3497524" cy="25805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The elderly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Old age is an important time in life when people can focus on their faith.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Older people have a great deal of wisdom and experience to offer younger people.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Islam honours the elderly.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Muslims should take care of their parents when they become ill or frail.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Some will not put parents in a care home but take care of them themselves.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dirty="0">
                <a:solidFill>
                  <a:srgbClr val="000000"/>
                </a:solidFill>
                <a:latin typeface="Comic Sans MS" pitchFamily="66"/>
              </a:rPr>
              <a:t>It is an honour to repay them for their childhood.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68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B2AC9-0612-492D-A14C-C80D529F95D4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44F248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Gender Equality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006C606-71EB-4A7C-8DE4-EF2AF89B41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4929" y="715282"/>
          <a:ext cx="11704180" cy="4267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3383927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7536701"/>
                    </a:ext>
                  </a:extLst>
                </a:gridCol>
                <a:gridCol w="4274680">
                  <a:extLst>
                    <a:ext uri="{9D8B030D-6E8A-4147-A177-3AD203B41FA5}">
                      <a16:colId xmlns:a16="http://schemas.microsoft.com/office/drawing/2014/main" val="1349819367"/>
                    </a:ext>
                  </a:extLst>
                </a:gridCol>
              </a:tblGrid>
              <a:tr h="303569"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Gender equality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B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 views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 views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80776"/>
                  </a:ext>
                </a:extLst>
              </a:tr>
              <a:tr h="3063292"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Most people agree with the idea of gender equality.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Gender prejudice is often based on sexual stereotyping.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Sexual stereotyping can lead to gender discrimination.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In the past, men have had roles of power and had more rights than women.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Just because roles are different does not meant they are not equal.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All people have been created as equals in the image of God.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‘Love thy neighbour’ shows that discrimination is wrong.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Jesus treated women with respect,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Jesus had female disciples who were more capable of things other than just domestic tasks,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Some traditional Christians believe that men are the head of the family and that women should mainly stay at home and care for children.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Some see marriage as an equal partnership where the different gifts of each person, male and female, strengthen family life.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Muslims believe that God created everyone equal.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The Qur’an teaches that men and women were created from a single soul and have the same spiritual human nature.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Men and women have the same religious and moral responsibilities.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Muhammad taught that anyone, man or women, who does a good deed for God’s sake will be rewarded.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Mother’s are of high value within Islam. They bring up the children.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Modern Muslims in the UK share financial and raising the children as both their responsibilities.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latin typeface="Comic Sans MS" pitchFamily="66"/>
                        </a:rPr>
                        <a:t>Some non-Muslims believe that Muslim women suffer prejudice because of wearing the hijab or veil- but this it not always the case.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09981"/>
                  </a:ext>
                </a:extLst>
              </a:tr>
            </a:tbl>
          </a:graphicData>
        </a:graphic>
      </p:graphicFrame>
      <p:sp>
        <p:nvSpPr>
          <p:cNvPr id="5" name="Speech Bubble: Rectangle with Corners Rounded 11">
            <a:extLst>
              <a:ext uri="{FF2B5EF4-FFF2-40B4-BE49-F238E27FC236}">
                <a16:creationId xmlns:a16="http://schemas.microsoft.com/office/drawing/2014/main" id="{1630E18F-BC27-42AD-A56F-94763C9ED929}"/>
              </a:ext>
            </a:extLst>
          </p:cNvPr>
          <p:cNvSpPr/>
          <p:nvPr/>
        </p:nvSpPr>
        <p:spPr>
          <a:xfrm>
            <a:off x="8077201" y="5334617"/>
            <a:ext cx="3548742" cy="1278454"/>
          </a:xfrm>
          <a:custGeom>
            <a:avLst>
              <a:gd name="f0" fmla="val 4901"/>
              <a:gd name="f1" fmla="val -4782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97E4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“People, We created you all from a single man and a single woman, and made you into races and tribes that you should recognise one another.”</a:t>
            </a:r>
            <a:endParaRPr lang="en-GB" sz="12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sp>
        <p:nvSpPr>
          <p:cNvPr id="6" name="Speech Bubble: Rectangle with Corners Rounded 11">
            <a:extLst>
              <a:ext uri="{FF2B5EF4-FFF2-40B4-BE49-F238E27FC236}">
                <a16:creationId xmlns:a16="http://schemas.microsoft.com/office/drawing/2014/main" id="{DB0462F1-3E57-493E-8AFA-1E44FACE2039}"/>
              </a:ext>
            </a:extLst>
          </p:cNvPr>
          <p:cNvSpPr/>
          <p:nvPr/>
        </p:nvSpPr>
        <p:spPr>
          <a:xfrm>
            <a:off x="4114800" y="5334617"/>
            <a:ext cx="3548742" cy="1278454"/>
          </a:xfrm>
          <a:custGeom>
            <a:avLst>
              <a:gd name="f0" fmla="val 4901"/>
              <a:gd name="f1" fmla="val -4782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44F248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“There is neither Jew nor Gentile, neither slave nor free, nor is there male or female, for you are all one in Christ Jesus.” </a:t>
            </a:r>
            <a:endParaRPr lang="en-GB" sz="12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pic>
        <p:nvPicPr>
          <p:cNvPr id="7" name="Picture 6" descr="A picture containing table, computer&#10;&#10;Description automatically generated">
            <a:extLst>
              <a:ext uri="{FF2B5EF4-FFF2-40B4-BE49-F238E27FC236}">
                <a16:creationId xmlns:a16="http://schemas.microsoft.com/office/drawing/2014/main" id="{6810DFF4-4DAF-412E-83CB-F8E26A8FA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9229" y="4031878"/>
            <a:ext cx="3004457" cy="22533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197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81B626AA-4B5E-4623-891B-6ACB4F16B426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FFF2CC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Human Sexuality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D0A8113F-BAFC-450B-A5DF-4F486547FA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03293" y="820076"/>
          <a:ext cx="4011705" cy="2512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11705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</a:tblGrid>
              <a:tr h="500720"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 views to Human sexuality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1988856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Part of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God’s plan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for humans to have sex.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Man and women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should ‘increase in number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’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Some Christians believe that they should </a:t>
                      </a:r>
                      <a:r>
                        <a:rPr lang="en-GB" sz="1400" b="0" i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do </a:t>
                      </a:r>
                      <a:r>
                        <a:rPr lang="en-GB" sz="1400" b="1" i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 most loving thing 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therefore their teachings should adapt into a changing world. (Homosexuality/ sex before marriage)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44527B5F-ACE8-46BB-9514-2DE7454D0F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3556" y="3571222"/>
          <a:ext cx="4485401" cy="304214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85401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</a:tblGrid>
              <a:tr h="300155"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 views to Human sexuality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2676381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a way for humans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to express themselves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natural.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Forming heterosexual relationships should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lead to having children.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part of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being human.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is for pleasure 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not just reproduction.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Humans have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natural sexual instincts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Human body is created by God and all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parts have a purpose.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Being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celibate is wrong.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 between husband and wife is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 blessing from God.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6F570D1-233B-4974-80A6-DD9F0B8840B4}"/>
              </a:ext>
            </a:extLst>
          </p:cNvPr>
          <p:cNvSpPr/>
          <p:nvPr/>
        </p:nvSpPr>
        <p:spPr>
          <a:xfrm>
            <a:off x="7595459" y="3429000"/>
            <a:ext cx="4362985" cy="3054813"/>
          </a:xfrm>
          <a:prstGeom prst="rect">
            <a:avLst/>
          </a:prstGeom>
          <a:solidFill>
            <a:srgbClr val="F8CBAD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Contemporary British Attitudes</a:t>
            </a: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Today sex before marriage, multiple sexual partners, children outside of marriage, adultery or homosexual relationships are more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accepted.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Today the age of </a:t>
            </a:r>
            <a:r>
              <a:rPr lang="en-GB" sz="1400" b="1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consent is 16 years old</a:t>
            </a:r>
            <a:r>
              <a:rPr lang="en-GB" sz="1400" i="0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It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protect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s anyone under the age from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exploitation and abuse.</a:t>
            </a: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Islamic teachings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don’t specify an age of consent.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Sex should only take place within a marriage and dating is not encouraged.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B4CAC35-7AB1-48E1-8C23-5EB6752EF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32714" y="768182"/>
          <a:ext cx="5675086" cy="199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886">
                  <a:extLst>
                    <a:ext uri="{9D8B030D-6E8A-4147-A177-3AD203B41FA5}">
                      <a16:colId xmlns:a16="http://schemas.microsoft.com/office/drawing/2014/main" val="350069345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227680026"/>
                    </a:ext>
                  </a:extLst>
                </a:gridCol>
              </a:tblGrid>
              <a:tr h="4405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Key Terms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593456"/>
                  </a:ext>
                </a:extLst>
              </a:tr>
              <a:tr h="44056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Human Sexuality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How people express themselves as sexual beings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21795"/>
                  </a:ext>
                </a:extLst>
              </a:tr>
              <a:tr h="44056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Heterosexual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be sexually attracted to members of the opposite sex.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732870"/>
                  </a:ext>
                </a:extLst>
              </a:tr>
              <a:tr h="44056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Homosexual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be sexually attracted to members of the same sex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42737"/>
                  </a:ext>
                </a:extLst>
              </a:tr>
            </a:tbl>
          </a:graphicData>
        </a:graphic>
      </p:graphicFrame>
      <p:pic>
        <p:nvPicPr>
          <p:cNvPr id="10" name="Graphic 9">
            <a:extLst>
              <a:ext uri="{FF2B5EF4-FFF2-40B4-BE49-F238E27FC236}">
                <a16:creationId xmlns:a16="http://schemas.microsoft.com/office/drawing/2014/main" id="{0DBC5F48-813E-4123-BF5D-F58AD85CE4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58392" y="3571222"/>
            <a:ext cx="2614653" cy="2834710"/>
          </a:xfrm>
          <a:prstGeom prst="rect">
            <a:avLst/>
          </a:prstGeom>
        </p:spPr>
      </p:pic>
      <p:pic>
        <p:nvPicPr>
          <p:cNvPr id="13" name="Picture 12" descr="A picture containing sign&#10;&#10;Description automatically generated">
            <a:extLst>
              <a:ext uri="{FF2B5EF4-FFF2-40B4-BE49-F238E27FC236}">
                <a16:creationId xmlns:a16="http://schemas.microsoft.com/office/drawing/2014/main" id="{057F2F0A-DCF7-40DB-9FD9-979688B7B8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9286864">
            <a:off x="71663" y="1168543"/>
            <a:ext cx="1719681" cy="1719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159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520DFE-4B01-4170-B53E-28568480A070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14ECD2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Homosexuality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FFB37-BB53-41A7-8A58-DB2234B3AC9C}"/>
              </a:ext>
            </a:extLst>
          </p:cNvPr>
          <p:cNvSpPr/>
          <p:nvPr/>
        </p:nvSpPr>
        <p:spPr>
          <a:xfrm>
            <a:off x="4568753" y="3820021"/>
            <a:ext cx="3432247" cy="2860666"/>
          </a:xfrm>
          <a:prstGeom prst="rect">
            <a:avLst/>
          </a:prstGeom>
          <a:solidFill>
            <a:srgbClr val="F8CBAD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Contemporary British Attitudes</a:t>
            </a: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Today homosexual relationships are more accepted.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It is now legal to be in a homosexual relationship and couples can now marry or convert civil partnership into marriage if they wish,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Some Muslims believe that homosexuality should not be accepted in Islam.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6E8E44B-C918-402C-9F11-91AF6630FC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9866" y="731459"/>
          <a:ext cx="4070877" cy="6012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391">
                  <a:extLst>
                    <a:ext uri="{9D8B030D-6E8A-4147-A177-3AD203B41FA5}">
                      <a16:colId xmlns:a16="http://schemas.microsoft.com/office/drawing/2014/main" val="2117348482"/>
                    </a:ext>
                  </a:extLst>
                </a:gridCol>
                <a:gridCol w="2109486">
                  <a:extLst>
                    <a:ext uri="{9D8B030D-6E8A-4147-A177-3AD203B41FA5}">
                      <a16:colId xmlns:a16="http://schemas.microsoft.com/office/drawing/2014/main" val="2936349156"/>
                    </a:ext>
                  </a:extLst>
                </a:gridCol>
              </a:tblGrid>
              <a:tr h="69016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Christian views against homosexuality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Christian views accepting homosexuality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519132"/>
                  </a:ext>
                </a:extLst>
              </a:tr>
              <a:tr h="27031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Against God’s command to increase in number- can’t reproduce.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Sexual relationships between men are forbidden in the Bible.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Not allowed to get married within a Church.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 detail on homosexual relationships between women as there is no penetrative sex.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Homosexual relationship aren’t sinful (as long as sex is not involved)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Church of England allows homosexuality as long as they are faithful and committed to one another.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Some believe Bible teachings need to be updates to this modern society- therefore making it acceptable.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6280"/>
                  </a:ext>
                </a:extLst>
              </a:tr>
              <a:tr h="241556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“ Do not have sexual relations with a man as one does with a women; that is detestable.”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7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27893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B7315A3B-9FB6-47D6-A0BE-D1C29B7BFF2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13965" y="731459"/>
          <a:ext cx="6624443" cy="286066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624443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</a:tblGrid>
              <a:tr h="136806"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 views on Homosexuality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912042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Homosexuality is forbidden.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 most Muslim countries it is against the law.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Human sexuality is a choice but choosing to be drawn to the same sex is not right.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against the natural law of God.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against God’s will.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Homosexuals should control their actions and not break God’s laws.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Some believe homosexuals will have to answer to God on judgement day,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  <a:tr h="696587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“ Must you, unlike other people, lust after males and abandon the wives that God has created for you? You are exceeding all bounds.”</a:t>
                      </a:r>
                      <a:endParaRPr lang="en-GB" sz="1400" b="0" i="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E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04011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20BF8F-E790-426D-9FE2-CD0043E9C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r="1852" b="20296"/>
          <a:stretch/>
        </p:blipFill>
        <p:spPr>
          <a:xfrm>
            <a:off x="8884920" y="4074160"/>
            <a:ext cx="2433320" cy="19760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659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91D8CE-B5D1-4F85-96BE-321093CEB0E0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FFC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Sex before marriage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82DAC18C-6762-448D-B6D3-1F2CF21E73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7684" y="687748"/>
          <a:ext cx="8593030" cy="274125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96515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  <a:gridCol w="4296515">
                  <a:extLst>
                    <a:ext uri="{9D8B030D-6E8A-4147-A177-3AD203B41FA5}">
                      <a16:colId xmlns:a16="http://schemas.microsoft.com/office/drawing/2014/main" val="594491327"/>
                    </a:ext>
                  </a:extLst>
                </a:gridCol>
              </a:tblGrid>
              <a:tr h="33769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 views on sex before marriage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EC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1857332">
                <a:tc rowSpan="2"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400" b="0" i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Acceptable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Some accept as it is a valid expression for their love for one another.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400" b="0" i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Unacceptable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 expresses a deep, loving lifelong union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after marriage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,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Should be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sexually pure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before marriage.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 should not be for temporary pleasure.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wrong to use people for sex, and it is irresponsible to spread STI’s or risk pregnancy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  <a:tr h="478404">
                <a:tc vMerge="1"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endParaRPr lang="en-GB" sz="1400" b="0" i="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7A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“Every sexual act must be within the framework of marriage,”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04011"/>
                  </a:ext>
                </a:extLst>
              </a:tr>
            </a:tbl>
          </a:graphicData>
        </a:graphic>
      </p:graphicFrame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D15EF3FD-BA85-4BA1-9A17-4D260C308A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27670" y="702127"/>
          <a:ext cx="2873829" cy="601161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73829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</a:tblGrid>
              <a:tr h="720195"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 views on sex before marriage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F2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3814918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 is a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gift from God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and therefore must be used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responsibly.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Muslims believe that causal sex is wrong and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detracts from the dignity of those involved.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Sex should not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cause harm- 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Children could be born out of wedlock.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Casual sex could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lead to promiscuity and other evils such as rape and deception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Qur’an forbids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sex before marriage.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considered the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same as adultery and rape and is a serious sin.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  <a:tr h="1359502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“ The only way to protect all within society is to maintain a society where only a man and his wife share the act of sex.”</a:t>
                      </a:r>
                      <a:endParaRPr lang="en-GB" sz="1400" b="0" i="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0401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CCFB061-3F5B-414C-96F1-3E9DD3FB2354}"/>
              </a:ext>
            </a:extLst>
          </p:cNvPr>
          <p:cNvSpPr/>
          <p:nvPr/>
        </p:nvSpPr>
        <p:spPr>
          <a:xfrm>
            <a:off x="190502" y="3707935"/>
            <a:ext cx="4936669" cy="28606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Contemporary British Attitudes</a:t>
            </a:r>
            <a:r>
              <a:rPr lang="en-GB" sz="14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Sex before marriage is commonly accepted.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Films, TV programmes, books and magazines reflect the belief that it is usual for couples who are dating to have sex.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Sometimes young people can deal pressure to have sex before marriage.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People want to make sure they are sexually compatible before they marry,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Young British Muslims can sometimes feel caught in-between values of their religion and values from the culture they live in. </a:t>
            </a:r>
          </a:p>
        </p:txBody>
      </p:sp>
      <p:pic>
        <p:nvPicPr>
          <p:cNvPr id="9" name="Picture 8" descr="A group of people walking down a street next to a sign&#10;&#10;Description automatically generated">
            <a:extLst>
              <a:ext uri="{FF2B5EF4-FFF2-40B4-BE49-F238E27FC236}">
                <a16:creationId xmlns:a16="http://schemas.microsoft.com/office/drawing/2014/main" id="{C83C47BE-65A5-4086-890E-AD66E9665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62747" y="3946071"/>
            <a:ext cx="3204167" cy="23730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666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98C87-8090-4AD2-AF7E-79F87FED95EA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Sex outside </a:t>
            </a:r>
            <a:r>
              <a:rPr lang="en-GB" sz="2800" b="1" u="sng" dirty="0">
                <a:solidFill>
                  <a:srgbClr val="000000"/>
                </a:solidFill>
                <a:latin typeface="Comic Sans MS" pitchFamily="66"/>
              </a:rPr>
              <a:t>of marriage</a:t>
            </a:r>
            <a:endParaRPr lang="en-GB" sz="2800" b="1" i="0" u="sng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D138B4D-8155-48FA-B628-E97EAFDCA2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26628" y="719196"/>
          <a:ext cx="5675086" cy="117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886">
                  <a:extLst>
                    <a:ext uri="{9D8B030D-6E8A-4147-A177-3AD203B41FA5}">
                      <a16:colId xmlns:a16="http://schemas.microsoft.com/office/drawing/2014/main" val="350069345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227680026"/>
                    </a:ext>
                  </a:extLst>
                </a:gridCol>
              </a:tblGrid>
              <a:tr h="4405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Key Terms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593456"/>
                  </a:ext>
                </a:extLst>
              </a:tr>
              <a:tr h="4405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Sex outside of marriage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Sex between two people where at least one of them is married to someone else; adultery, having an affair.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2179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0091928-B341-4703-9BDD-624ABC0C7C6C}"/>
              </a:ext>
            </a:extLst>
          </p:cNvPr>
          <p:cNvSpPr/>
          <p:nvPr/>
        </p:nvSpPr>
        <p:spPr>
          <a:xfrm>
            <a:off x="361970" y="719196"/>
            <a:ext cx="3432247" cy="2860666"/>
          </a:xfrm>
          <a:prstGeom prst="rect">
            <a:avLst/>
          </a:prstGeom>
          <a:solidFill>
            <a:srgbClr val="F8CBAD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u="sng" dirty="0">
                <a:solidFill>
                  <a:srgbClr val="000000"/>
                </a:solidFill>
                <a:latin typeface="Comic Sans MS" pitchFamily="66"/>
              </a:rPr>
              <a:t>Muslim views 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Adultery is a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serious sin.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Muslims should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avoid situations that could lead to sexual sins.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Adultery often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destroys marriage because of betrayal of trust.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It goes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against the promises 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made at the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wedding.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In some Muslim countries under </a:t>
            </a:r>
            <a:r>
              <a:rPr lang="en-GB" sz="1400" dirty="0" err="1">
                <a:solidFill>
                  <a:srgbClr val="000000"/>
                </a:solidFill>
                <a:latin typeface="Comic Sans MS" pitchFamily="66"/>
              </a:rPr>
              <a:t>Shari’ah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 law, the punishment for adultery is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death by stoning.</a:t>
            </a: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</p:txBody>
      </p:sp>
      <p:sp>
        <p:nvSpPr>
          <p:cNvPr id="7" name="Speech Bubble: Rectangle with Corners Rounded 11">
            <a:extLst>
              <a:ext uri="{FF2B5EF4-FFF2-40B4-BE49-F238E27FC236}">
                <a16:creationId xmlns:a16="http://schemas.microsoft.com/office/drawing/2014/main" id="{7C6710F5-E31C-4A51-B815-45382E76C17D}"/>
              </a:ext>
            </a:extLst>
          </p:cNvPr>
          <p:cNvSpPr/>
          <p:nvPr/>
        </p:nvSpPr>
        <p:spPr>
          <a:xfrm>
            <a:off x="4033704" y="719196"/>
            <a:ext cx="2062296" cy="1172089"/>
          </a:xfrm>
          <a:custGeom>
            <a:avLst>
              <a:gd name="f0" fmla="val -5910"/>
              <a:gd name="f1" fmla="val 16084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4B183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 A man should not stay with a women in seclusion unless he is a relative.”</a:t>
            </a:r>
            <a:endParaRPr lang="en-GB" sz="12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sp>
        <p:nvSpPr>
          <p:cNvPr id="8" name="Speech Bubble: Rectangle with Corners Rounded 11">
            <a:extLst>
              <a:ext uri="{FF2B5EF4-FFF2-40B4-BE49-F238E27FC236}">
                <a16:creationId xmlns:a16="http://schemas.microsoft.com/office/drawing/2014/main" id="{B0A82378-F4D2-40CE-A25A-2A0E6944DC8E}"/>
              </a:ext>
            </a:extLst>
          </p:cNvPr>
          <p:cNvSpPr/>
          <p:nvPr/>
        </p:nvSpPr>
        <p:spPr>
          <a:xfrm>
            <a:off x="3968390" y="2231172"/>
            <a:ext cx="2192924" cy="1322951"/>
          </a:xfrm>
          <a:custGeom>
            <a:avLst>
              <a:gd name="f0" fmla="val -3159"/>
              <a:gd name="f1" fmla="val -6843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44F248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“And do not go anywhere near adultery, it is an outrage and an evil path.”</a:t>
            </a:r>
            <a:endParaRPr lang="en-GB" sz="14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02E6A5-98E4-45A9-98CB-4B783BA001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37814" y="2087262"/>
          <a:ext cx="3192215" cy="459155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92215">
                  <a:extLst>
                    <a:ext uri="{9D8B030D-6E8A-4147-A177-3AD203B41FA5}">
                      <a16:colId xmlns:a16="http://schemas.microsoft.com/office/drawing/2014/main" val="2849370232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lvl="0" algn="ctr"/>
                      <a:r>
                        <a:rPr lang="en-GB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 views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23324"/>
                  </a:ext>
                </a:extLst>
              </a:tr>
              <a:tr h="4079537"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is wrong because it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involves secrecy, lies and a betrayal of trust.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can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effect children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and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cause pain to all concerned.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Adultery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breaks the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promises made before God during the wedding.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It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threatens the relationship between parents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and  therefore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children can suffer.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Jesus taught that lust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, could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lead to adultery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which is wrong.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Marriage is unbreakable that demands total faithfulness.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Jesus forgave a woman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who was caught in adultery, but ordered her to ‘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leave her life of sin.’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555804"/>
                  </a:ext>
                </a:extLst>
              </a:tr>
            </a:tbl>
          </a:graphicData>
        </a:graphic>
      </p:graphicFrame>
      <p:sp>
        <p:nvSpPr>
          <p:cNvPr id="9" name="Speech Bubble: Rectangle with Corners Rounded 11">
            <a:extLst>
              <a:ext uri="{FF2B5EF4-FFF2-40B4-BE49-F238E27FC236}">
                <a16:creationId xmlns:a16="http://schemas.microsoft.com/office/drawing/2014/main" id="{D4CE330E-7933-43CE-8523-8483FBF601CB}"/>
              </a:ext>
            </a:extLst>
          </p:cNvPr>
          <p:cNvSpPr/>
          <p:nvPr/>
        </p:nvSpPr>
        <p:spPr>
          <a:xfrm>
            <a:off x="6923313" y="5296639"/>
            <a:ext cx="1404258" cy="1382175"/>
          </a:xfrm>
          <a:custGeom>
            <a:avLst>
              <a:gd name="f0" fmla="val 28209"/>
              <a:gd name="f1" fmla="val 3581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EBAB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“You shall not commit adultery”</a:t>
            </a:r>
            <a:endParaRPr lang="en-GB" sz="12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sp>
        <p:nvSpPr>
          <p:cNvPr id="10" name="Speech Bubble: Rectangle with Corners Rounded 11">
            <a:extLst>
              <a:ext uri="{FF2B5EF4-FFF2-40B4-BE49-F238E27FC236}">
                <a16:creationId xmlns:a16="http://schemas.microsoft.com/office/drawing/2014/main" id="{83AA90A2-7D0E-4A40-B69E-C074A03AF62F}"/>
              </a:ext>
            </a:extLst>
          </p:cNvPr>
          <p:cNvSpPr/>
          <p:nvPr/>
        </p:nvSpPr>
        <p:spPr>
          <a:xfrm>
            <a:off x="6373585" y="2552918"/>
            <a:ext cx="1975757" cy="2498271"/>
          </a:xfrm>
          <a:custGeom>
            <a:avLst>
              <a:gd name="f0" fmla="val 28209"/>
              <a:gd name="f1" fmla="val 3581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97E4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/>
                <a:cs typeface="Comic Sans MS"/>
              </a:rPr>
              <a:t>“You have heard that it was said ‘you shall not commit adultery’ but I tell you that anyone who looks at a women  lustfully had already committed adultery with her in his heart”</a:t>
            </a:r>
            <a:endParaRPr lang="en-GB" sz="1200" b="0" i="1" u="none" strike="noStrike" kern="1200" cap="none" spc="0" baseline="0" dirty="0">
              <a:solidFill>
                <a:srgbClr val="000000"/>
              </a:solidFill>
              <a:uFillTx/>
              <a:latin typeface="Comic Sans MS"/>
              <a:cs typeface="Comic Sans MS"/>
            </a:endParaRP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70FC2906-F656-4816-AAF8-D4989BFDDFAC}"/>
              </a:ext>
            </a:extLst>
          </p:cNvPr>
          <p:cNvSpPr/>
          <p:nvPr/>
        </p:nvSpPr>
        <p:spPr>
          <a:xfrm>
            <a:off x="3708948" y="4012941"/>
            <a:ext cx="2460411" cy="2498270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FDAF5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u="sng" dirty="0">
                <a:solidFill>
                  <a:srgbClr val="000000"/>
                </a:solidFill>
                <a:latin typeface="Comic Sans MS" pitchFamily="66"/>
              </a:rPr>
              <a:t>Contemporary British Attitudes: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Many non-religious people would agree that sex outside of marriage is wrong.</a:t>
            </a:r>
          </a:p>
        </p:txBody>
      </p:sp>
      <p:pic>
        <p:nvPicPr>
          <p:cNvPr id="13" name="Picture 12" descr="A close up of a blackboard&#10;&#10;Description automatically generated">
            <a:extLst>
              <a:ext uri="{FF2B5EF4-FFF2-40B4-BE49-F238E27FC236}">
                <a16:creationId xmlns:a16="http://schemas.microsoft.com/office/drawing/2014/main" id="{C56B4C75-660E-4834-91AC-377BBB1A60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1970" y="4283179"/>
            <a:ext cx="3048000" cy="20269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276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960136-BA6F-425A-976B-09591CEC3039}"/>
              </a:ext>
            </a:extLst>
          </p:cNvPr>
          <p:cNvSpPr txBox="1"/>
          <p:nvPr/>
        </p:nvSpPr>
        <p:spPr>
          <a:xfrm>
            <a:off x="0" y="0"/>
            <a:ext cx="1219199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Contraception and Family Planning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8F48346-18B7-40C8-AFBA-DD8B30640F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06387" y="523722"/>
          <a:ext cx="9903633" cy="6210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713">
                  <a:extLst>
                    <a:ext uri="{9D8B030D-6E8A-4147-A177-3AD203B41FA5}">
                      <a16:colId xmlns:a16="http://schemas.microsoft.com/office/drawing/2014/main" val="85478016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70497036"/>
                    </a:ext>
                  </a:extLst>
                </a:gridCol>
                <a:gridCol w="2294520">
                  <a:extLst>
                    <a:ext uri="{9D8B030D-6E8A-4147-A177-3AD203B41FA5}">
                      <a16:colId xmlns:a16="http://schemas.microsoft.com/office/drawing/2014/main" val="1042931803"/>
                    </a:ext>
                  </a:extLst>
                </a:gridCol>
              </a:tblGrid>
              <a:tr h="48561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Christian views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Muslim views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Contemporary British attitudes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89942"/>
                  </a:ext>
                </a:extLst>
              </a:tr>
              <a:tr h="3170755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Acceptable to use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Economic, environmental, physical and physiological reasons are acceptable reasons for not bring children into the world.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Catholic church is not against family planning, but they should use the rhythm method to space out their children.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Natural methods are not reliable and medical methods should be used as long as they do not cause an abortion.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Help against STI’’s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Unfair to bring unwanted babies into the world or children that you cannot take care of.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Allowed if it effects the mothers health.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Acceptable to 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Allowed within the context of a marriage.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couple should be able to decide when to start a family and also how many children to have.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Acceptable for the mother’s health, to help space out pregnancies or to avoid serious financial difficulties.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 teachings in the Qur’an.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Muhammad knew about birth control and accepted it.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Acceptable to 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It is responsible to address unwanted pregnancies in a society that is having sex, casual sex and sex before and outside of marriage.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Controls population growth.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Stops the spread of STI’s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21400"/>
                  </a:ext>
                </a:extLst>
              </a:tr>
              <a:tr h="2400326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Unacceptable to use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It should not be used to limit their families.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Contraception goes against natural law.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God’s purpose for marriage is to have a family.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Prevents God’s plan.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Sex is for making new life- therefore the two purposes should not be separated.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It encourages selfishness and infidelity.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Unacceptable to 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If it is to prevent children.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Interferes with God’s plan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God gave people the strength to cope with children.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Unacceptable to 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If they can cause abortions they are unacceptable.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4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27622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4217D86-3F7A-45E1-B727-EEBC04D8A1B5}"/>
              </a:ext>
            </a:extLst>
          </p:cNvPr>
          <p:cNvSpPr/>
          <p:nvPr/>
        </p:nvSpPr>
        <p:spPr>
          <a:xfrm>
            <a:off x="181977" y="523721"/>
            <a:ext cx="1695809" cy="6249291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What is contraception?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 way of preventing pregnancy when a couple have sex.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Methods of contraception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The pill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Injection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Condoms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Spermicidal jellies or creams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The coil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Sterilisation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u="sng" dirty="0">
                <a:solidFill>
                  <a:srgbClr val="000000"/>
                </a:solidFill>
                <a:latin typeface="Comic Sans MS" pitchFamily="66"/>
              </a:rPr>
              <a:t>Natural methods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Having sex at certain times of the month to reduce chances of pregnancy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The rhythm method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10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B6D2E3-DAFB-43ED-86E9-4F0DE67EA1F0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EC90DA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Marriage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3A6E33B-A912-4926-A174-CF66DB4A05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26872" y="658910"/>
          <a:ext cx="9174936" cy="1737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74936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</a:tblGrid>
              <a:tr h="269017"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Same Sex Marriage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F2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851887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 2004, same sex couples were allowed to register and get a </a:t>
                      </a: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civil partnership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that gave them the same legal rights as married couples.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Same sex marriage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became legal in England in 2014.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Christians were against this because it was changing the nature of marriage.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Churches are not forced (by law) to conduct same sex marriages against their beliefs.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400" b="0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Islam forbids homosexuality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</a:tbl>
          </a:graphicData>
        </a:graphic>
      </p:graphicFrame>
      <p:sp>
        <p:nvSpPr>
          <p:cNvPr id="7" name="TextBox 21">
            <a:extLst>
              <a:ext uri="{FF2B5EF4-FFF2-40B4-BE49-F238E27FC236}">
                <a16:creationId xmlns:a16="http://schemas.microsoft.com/office/drawing/2014/main" id="{87D0315F-3852-4093-9716-80C793ADE289}"/>
              </a:ext>
            </a:extLst>
          </p:cNvPr>
          <p:cNvSpPr txBox="1"/>
          <p:nvPr/>
        </p:nvSpPr>
        <p:spPr>
          <a:xfrm>
            <a:off x="290193" y="658910"/>
            <a:ext cx="2279382" cy="16927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5B9BD5"/>
                </a:solidFill>
                <a:uFillTx/>
                <a:latin typeface="Comic Sans MS" pitchFamily="66"/>
              </a:rPr>
              <a:t>Marriage: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latin typeface="Comic Sans MS" pitchFamily="66"/>
              </a:rPr>
              <a:t>A legal union between a man or woman (or in some countries, including the UK, two people of the same sex) as partners in a relationship</a:t>
            </a:r>
            <a:endParaRPr lang="en-GB" sz="1400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633DC13F-1AE4-4117-8BE8-273C6EBA38D8}"/>
              </a:ext>
            </a:extLst>
          </p:cNvPr>
          <p:cNvSpPr/>
          <p:nvPr/>
        </p:nvSpPr>
        <p:spPr>
          <a:xfrm>
            <a:off x="7151913" y="2531960"/>
            <a:ext cx="4814347" cy="4195411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FDAF5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u="sng" dirty="0">
                <a:solidFill>
                  <a:srgbClr val="000000"/>
                </a:solidFill>
                <a:latin typeface="Comic Sans MS" pitchFamily="66"/>
              </a:rPr>
              <a:t>Marriage for Christians: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God’s gift at creation.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It is natural for a man and women to leave their parents and bring new life into the world.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Marriage is a sacrament, a lifelong union blessed by God.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Reflects the love of Jesus and the agreement with God when a couple makes promises before God.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A married couple share companionship through good and bad times and try to bring up children the way God would want.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Marriage is a spiritual bond.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The purpose of marriage is to provide a stable, secure environment for family life.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Only place to enjoy sex.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CC4A42-84AB-4154-9C5E-83BB4561B5D8}"/>
              </a:ext>
            </a:extLst>
          </p:cNvPr>
          <p:cNvSpPr/>
          <p:nvPr/>
        </p:nvSpPr>
        <p:spPr>
          <a:xfrm>
            <a:off x="2939144" y="2531961"/>
            <a:ext cx="4016828" cy="4195410"/>
          </a:xfrm>
          <a:prstGeom prst="rect">
            <a:avLst/>
          </a:prstGeom>
          <a:solidFill>
            <a:srgbClr val="F8CBAD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u="sng" dirty="0">
                <a:solidFill>
                  <a:srgbClr val="000000"/>
                </a:solidFill>
                <a:latin typeface="Comic Sans MS" pitchFamily="66"/>
              </a:rPr>
              <a:t>Marriage for Muslims: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Marriage is the foundation for family life.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When a man marries half of his religious responsibilities are complete.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Marriage was intended by God for the sharing of love and companionship.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Husband and wife are equal in partnership the God.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Adults are expected to marry as it is a normal part of life.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Poverty should not stop marriage.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Marriage prevents sinning.</a:t>
            </a: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Comic Sans MS" pitchFamily="66"/>
              </a:rPr>
              <a:t>Marriage adds value to worship.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0A3BC1-F34F-48E0-B273-CE584B3079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25740" y="2613086"/>
            <a:ext cx="2500761" cy="40331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084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61FD73-8AA9-4E1D-A56D-A91F974D0DBA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rgbClr val="FF97E4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Cohabitation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84D66A-D4E9-46D9-965B-41BD4AB2512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9007" y="731610"/>
          <a:ext cx="1164553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876">
                  <a:extLst>
                    <a:ext uri="{9D8B030D-6E8A-4147-A177-3AD203B41FA5}">
                      <a16:colId xmlns:a16="http://schemas.microsoft.com/office/drawing/2014/main" val="3143541948"/>
                    </a:ext>
                  </a:extLst>
                </a:gridCol>
                <a:gridCol w="7974660">
                  <a:extLst>
                    <a:ext uri="{9D8B030D-6E8A-4147-A177-3AD203B41FA5}">
                      <a16:colId xmlns:a16="http://schemas.microsoft.com/office/drawing/2014/main" val="1771897635"/>
                    </a:ext>
                  </a:extLst>
                </a:gridCol>
              </a:tblGrid>
              <a:tr h="31341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Key Terms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Definitions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15175"/>
                  </a:ext>
                </a:extLst>
              </a:tr>
              <a:tr h="44056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Cohabitation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couple living together and having a sexual relationship without being married to one another.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2479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DCD944-C5E2-4715-A3CF-AA6FF2E344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62903" y="1923596"/>
          <a:ext cx="3891640" cy="472213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52681">
                  <a:extLst>
                    <a:ext uri="{9D8B030D-6E8A-4147-A177-3AD203B41FA5}">
                      <a16:colId xmlns:a16="http://schemas.microsoft.com/office/drawing/2014/main" val="2999853332"/>
                    </a:ext>
                  </a:extLst>
                </a:gridCol>
                <a:gridCol w="2038959">
                  <a:extLst>
                    <a:ext uri="{9D8B030D-6E8A-4147-A177-3AD203B41FA5}">
                      <a16:colId xmlns:a16="http://schemas.microsoft.com/office/drawing/2014/main" val="1997122442"/>
                    </a:ext>
                  </a:extLst>
                </a:gridCol>
              </a:tblGrid>
              <a:tr h="837798"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B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Muslim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F2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484597"/>
                  </a:ext>
                </a:extLst>
              </a:tr>
              <a:tr h="3884335"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600" b="0" dirty="0">
                          <a:latin typeface="Comic Sans MS" pitchFamily="66"/>
                        </a:rPr>
                        <a:t>Christians who are </a:t>
                      </a:r>
                      <a:r>
                        <a:rPr lang="en-GB" sz="1600" b="1" dirty="0">
                          <a:latin typeface="Comic Sans MS" pitchFamily="66"/>
                        </a:rPr>
                        <a:t>opposed to sex before marriage</a:t>
                      </a:r>
                      <a:r>
                        <a:rPr lang="en-GB" sz="1600" b="0" dirty="0">
                          <a:latin typeface="Comic Sans MS" pitchFamily="66"/>
                        </a:rPr>
                        <a:t> believe that cohabitation is </a:t>
                      </a:r>
                      <a:r>
                        <a:rPr lang="en-GB" sz="1600" b="1" dirty="0">
                          <a:latin typeface="Comic Sans MS" pitchFamily="66"/>
                        </a:rPr>
                        <a:t>sinful.</a:t>
                      </a:r>
                    </a:p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600" b="1" dirty="0">
                          <a:latin typeface="Comic Sans MS" pitchFamily="66"/>
                        </a:rPr>
                        <a:t>Anglican </a:t>
                      </a:r>
                      <a:r>
                        <a:rPr lang="en-GB" sz="1600" b="0" dirty="0">
                          <a:latin typeface="Comic Sans MS" pitchFamily="66"/>
                        </a:rPr>
                        <a:t>and </a:t>
                      </a:r>
                      <a:r>
                        <a:rPr lang="en-GB" sz="1600" b="1" dirty="0">
                          <a:latin typeface="Comic Sans MS" pitchFamily="66"/>
                        </a:rPr>
                        <a:t>Protestant</a:t>
                      </a:r>
                      <a:r>
                        <a:rPr lang="en-GB" sz="1600" b="0" dirty="0">
                          <a:latin typeface="Comic Sans MS" pitchFamily="66"/>
                        </a:rPr>
                        <a:t> Churches accept although marriage is the best.</a:t>
                      </a:r>
                      <a:endParaRPr lang="en-GB" sz="1600" b="1" dirty="0"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1600" b="0" dirty="0">
                          <a:latin typeface="Comic Sans MS" pitchFamily="66"/>
                        </a:rPr>
                        <a:t>Muslims are against cohabitation because they believe a sexual relationship should only occur within a marriage.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42391"/>
                  </a:ext>
                </a:extLst>
              </a:tr>
            </a:tbl>
          </a:graphicData>
        </a:graphic>
      </p:graphicFrame>
      <p:sp>
        <p:nvSpPr>
          <p:cNvPr id="7" name="Rectangle: Rounded Corners 10">
            <a:extLst>
              <a:ext uri="{FF2B5EF4-FFF2-40B4-BE49-F238E27FC236}">
                <a16:creationId xmlns:a16="http://schemas.microsoft.com/office/drawing/2014/main" id="{C17D844B-0013-48E7-AA55-A9E8B1C3895F}"/>
              </a:ext>
            </a:extLst>
          </p:cNvPr>
          <p:cNvSpPr/>
          <p:nvPr/>
        </p:nvSpPr>
        <p:spPr>
          <a:xfrm>
            <a:off x="209006" y="1854400"/>
            <a:ext cx="4167050" cy="4611713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4B183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itchFamily="66"/>
              </a:rPr>
              <a:t>Some people decide to live together before they get married 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2000" dirty="0">
              <a:latin typeface="Comic Sans MS" pitchFamily="66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itchFamily="66"/>
              </a:rPr>
              <a:t>Some want to see if their relationship will work before deciding to marry and having a family.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2000" dirty="0">
              <a:latin typeface="Comic Sans MS" pitchFamily="66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itchFamily="66"/>
              </a:rPr>
              <a:t>Some will never marry, but live and raise their children together in a loving partnership</a:t>
            </a:r>
            <a:endParaRPr lang="en-GB" b="1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</p:txBody>
      </p:sp>
      <p:pic>
        <p:nvPicPr>
          <p:cNvPr id="9" name="Picture 8" descr="A picture containing toy, sign&#10;&#10;Description automatically generated">
            <a:extLst>
              <a:ext uri="{FF2B5EF4-FFF2-40B4-BE49-F238E27FC236}">
                <a16:creationId xmlns:a16="http://schemas.microsoft.com/office/drawing/2014/main" id="{F4936614-33FA-4054-9CE4-D1CB196444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47507" y="3068183"/>
            <a:ext cx="3243944" cy="24329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193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BAC6AD-CADA-45F6-8267-014FDCCD10C2}"/>
              </a:ext>
            </a:extLst>
          </p:cNvPr>
          <p:cNvSpPr txBox="1"/>
          <p:nvPr/>
        </p:nvSpPr>
        <p:spPr>
          <a:xfrm>
            <a:off x="0" y="0"/>
            <a:ext cx="12191996" cy="523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sng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Divorce</a:t>
            </a:r>
          </a:p>
        </p:txBody>
      </p:sp>
      <p:sp>
        <p:nvSpPr>
          <p:cNvPr id="5" name="Rectangle: Rounded Corners 6">
            <a:extLst>
              <a:ext uri="{FF2B5EF4-FFF2-40B4-BE49-F238E27FC236}">
                <a16:creationId xmlns:a16="http://schemas.microsoft.com/office/drawing/2014/main" id="{AE00273C-CFDF-4E3B-910D-1D322A34646E}"/>
              </a:ext>
            </a:extLst>
          </p:cNvPr>
          <p:cNvSpPr/>
          <p:nvPr/>
        </p:nvSpPr>
        <p:spPr>
          <a:xfrm>
            <a:off x="165648" y="685800"/>
            <a:ext cx="1875423" cy="6038226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F248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u="sng" dirty="0">
                <a:solidFill>
                  <a:srgbClr val="000000"/>
                </a:solidFill>
                <a:latin typeface="Comic Sans MS" pitchFamily="66"/>
              </a:rPr>
              <a:t>Divorce in Britain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Divorce is allowed after one year of marriage if the marriage cannot be saved.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dirty="0">
              <a:solidFill>
                <a:srgbClr val="000000"/>
              </a:solidFill>
              <a:latin typeface="Comic Sans MS" pitchFamily="66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u="sng" dirty="0">
                <a:solidFill>
                  <a:srgbClr val="000000"/>
                </a:solidFill>
                <a:latin typeface="Comic Sans MS" pitchFamily="66"/>
              </a:rPr>
              <a:t>Why can marriages fail?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Growing apart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Immaturity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Addiction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Domestic violence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Inability to have children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Work and money pressures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Disappointed in sex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Illness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Disabilities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Adultery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No communication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99F69D7-DFD9-4A3C-8296-B78AF44548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49140" y="704077"/>
          <a:ext cx="9777211" cy="26212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209060">
                  <a:extLst>
                    <a:ext uri="{9D8B030D-6E8A-4147-A177-3AD203B41FA5}">
                      <a16:colId xmlns:a16="http://schemas.microsoft.com/office/drawing/2014/main" val="1986795083"/>
                    </a:ext>
                  </a:extLst>
                </a:gridCol>
                <a:gridCol w="3568151">
                  <a:extLst>
                    <a:ext uri="{9D8B030D-6E8A-4147-A177-3AD203B41FA5}">
                      <a16:colId xmlns:a16="http://schemas.microsoft.com/office/drawing/2014/main" val="594491327"/>
                    </a:ext>
                  </a:extLst>
                </a:gridCol>
              </a:tblGrid>
              <a:tr h="31268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 views on divorce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EC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475056"/>
                  </a:ext>
                </a:extLst>
              </a:tr>
              <a:tr h="748597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200" b="0" i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Unacceptable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Vows are made before God and should not be broken.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For Catholics, marriage is a sacrament that is permanent and lifelong.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200" b="0" i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What does the Church do to help divorces or prevent them?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They are compassionate to anyone going through a divorce.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 clergy offer support to couples who are having problems in their marriage, through counselling, prayer and sacraments.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They might refer a couple to an outside agency.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Christians should try to forgive and reconcile to make a marriage work.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05087"/>
                  </a:ext>
                </a:extLst>
              </a:tr>
              <a:tr h="1484025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sz="1200" b="0" i="0" u="sng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Acceptable 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There are times where it might be more compassionate and loving for a divorce.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Catholics accept </a:t>
                      </a:r>
                      <a:r>
                        <a:rPr lang="en-GB" sz="1200" b="1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annulments</a:t>
                      </a: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under certain circumstances to make it as though it was never a true marriage.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Divorce might be the lesser of two evils.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Methodist and United Reformed Church accept civil divorce.</a:t>
                      </a:r>
                    </a:p>
                    <a:p>
                      <a:pPr marL="285750" lvl="0" indent="-285750" algn="l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The Eastern Orthodox Church grants divorce but not more than twice.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257820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C674D8-B2DB-4610-8A39-87F0D3740749}"/>
              </a:ext>
            </a:extLst>
          </p:cNvPr>
          <p:cNvSpPr/>
          <p:nvPr/>
        </p:nvSpPr>
        <p:spPr>
          <a:xfrm>
            <a:off x="6096000" y="3429000"/>
            <a:ext cx="5870261" cy="3298371"/>
          </a:xfrm>
          <a:custGeom>
            <a:avLst>
              <a:gd name="f0" fmla="val 2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FDAF5"/>
          </a:solidFill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u="sng" dirty="0">
                <a:solidFill>
                  <a:srgbClr val="000000"/>
                </a:solidFill>
                <a:latin typeface="Comic Sans MS" pitchFamily="66"/>
              </a:rPr>
              <a:t>Muslim teachings on divorce: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Muslims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allow 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divorce as a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last resort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Divorce is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hateful to God.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For a man to divorce: 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he must declare to his wife verbally or in writing.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 The couple must wait 3 months 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without having sex but living together.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 If a women is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pregnant they must wait until the baby is born before the divorce can be issued.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 wife can go to court to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force her husband 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to issue the divorce.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The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Husband must continue  his responsibility for his children.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The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Qur'an encourages Muslims to try and reconcile their marriage 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and family members should try to help.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A </a:t>
            </a:r>
            <a:r>
              <a:rPr lang="en-GB" sz="1400" b="1" dirty="0">
                <a:solidFill>
                  <a:srgbClr val="000000"/>
                </a:solidFill>
                <a:latin typeface="Comic Sans MS" pitchFamily="66"/>
              </a:rPr>
              <a:t>man must support his wife until she is remarried</a:t>
            </a:r>
            <a:r>
              <a:rPr lang="en-GB" sz="1400" dirty="0">
                <a:solidFill>
                  <a:srgbClr val="000000"/>
                </a:solidFill>
                <a:latin typeface="Comic Sans MS" pitchFamily="66"/>
              </a:rPr>
              <a:t>.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E2F684F-A0B4-4874-A90D-A25F77F0F6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00920" y="3532644"/>
            <a:ext cx="3335231" cy="32310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38325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3502</Words>
  <Application>Microsoft Office PowerPoint</Application>
  <PresentationFormat>Widescreen</PresentationFormat>
  <Paragraphs>356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Worsley</dc:creator>
  <cp:lastModifiedBy>I Worsley</cp:lastModifiedBy>
  <cp:revision>1</cp:revision>
  <dcterms:created xsi:type="dcterms:W3CDTF">2020-06-15T14:25:32Z</dcterms:created>
  <dcterms:modified xsi:type="dcterms:W3CDTF">2020-06-15T14:26:21Z</dcterms:modified>
</cp:coreProperties>
</file>